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5"/>
  </p:notesMasterIdLst>
  <p:sldIdLst>
    <p:sldId id="256" r:id="rId2"/>
    <p:sldId id="6114" r:id="rId3"/>
    <p:sldId id="6111" r:id="rId4"/>
    <p:sldId id="6112" r:id="rId5"/>
    <p:sldId id="6113" r:id="rId6"/>
    <p:sldId id="297" r:id="rId7"/>
    <p:sldId id="6116" r:id="rId8"/>
    <p:sldId id="6132" r:id="rId9"/>
    <p:sldId id="6128" r:id="rId10"/>
    <p:sldId id="486" r:id="rId11"/>
    <p:sldId id="6100" r:id="rId12"/>
    <p:sldId id="6103" r:id="rId13"/>
    <p:sldId id="6133" r:id="rId14"/>
    <p:sldId id="6117" r:id="rId15"/>
    <p:sldId id="6122" r:id="rId16"/>
    <p:sldId id="6123" r:id="rId17"/>
    <p:sldId id="6138" r:id="rId18"/>
    <p:sldId id="6118" r:id="rId19"/>
    <p:sldId id="6119" r:id="rId20"/>
    <p:sldId id="6129" r:id="rId21"/>
    <p:sldId id="6135" r:id="rId22"/>
    <p:sldId id="6115" r:id="rId23"/>
    <p:sldId id="6125" r:id="rId24"/>
    <p:sldId id="324" r:id="rId25"/>
    <p:sldId id="335" r:id="rId26"/>
    <p:sldId id="336" r:id="rId27"/>
    <p:sldId id="337" r:id="rId28"/>
    <p:sldId id="6104" r:id="rId29"/>
    <p:sldId id="6105" r:id="rId30"/>
    <p:sldId id="6110" r:id="rId31"/>
    <p:sldId id="6137" r:id="rId32"/>
    <p:sldId id="261" r:id="rId33"/>
    <p:sldId id="613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val, Dorota" initials="dLD" lastIdx="1" clrIdx="0">
    <p:extLst>
      <p:ext uri="{19B8F6BF-5375-455C-9EA6-DF929625EA0E}">
        <p15:presenceInfo xmlns:p15="http://schemas.microsoft.com/office/powerpoint/2012/main" userId="S::dorota.de-laval@regionblekinge.se::324ab3c4-abd1-4039-849c-c92b217753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104" d="100"/>
          <a:sy n="104"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D7430-A0E4-4D7B-853A-AF69217FDA78}" type="datetimeFigureOut">
              <a:rPr lang="sv-SE" smtClean="0"/>
              <a:t>2022-06-23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B09D1-E465-41E9-BE2D-5B347017CE36}" type="slidenum">
              <a:rPr lang="sv-SE" smtClean="0"/>
              <a:t>‹#›</a:t>
            </a:fld>
            <a:endParaRPr lang="sv-SE"/>
          </a:p>
        </p:txBody>
      </p:sp>
    </p:spTree>
    <p:extLst>
      <p:ext uri="{BB962C8B-B14F-4D97-AF65-F5344CB8AC3E}">
        <p14:creationId xmlns:p14="http://schemas.microsoft.com/office/powerpoint/2010/main" val="3354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TextEdit="1"/>
          </p:cNvSpPr>
          <p:nvPr>
            <p:ph type="sldImg"/>
          </p:nvPr>
        </p:nvSpPr>
        <p:spPr>
          <a:xfrm>
            <a:off x="381000" y="685800"/>
            <a:ext cx="6096000" cy="3429000"/>
          </a:xfrm>
          <a:ln/>
        </p:spPr>
      </p:sp>
      <p:sp>
        <p:nvSpPr>
          <p:cNvPr id="378882" name="Notizenplatzhalter 3"/>
          <p:cNvSpPr>
            <a:spLocks noGrp="1"/>
          </p:cNvSpPr>
          <p:nvPr/>
        </p:nvSpPr>
        <p:spPr bwMode="auto">
          <a:xfrm>
            <a:off x="685488" y="4344137"/>
            <a:ext cx="5487039" cy="4114800"/>
          </a:xfrm>
          <a:prstGeom prst="rect">
            <a:avLst/>
          </a:prstGeom>
          <a:noFill/>
          <a:ln w="9525">
            <a:noFill/>
            <a:miter lim="800000"/>
            <a:headEnd/>
            <a:tailEnd/>
          </a:ln>
        </p:spPr>
        <p:txBody>
          <a:bodyPr lIns="89538" tIns="44769" rIns="89538" bIns="44769"/>
          <a:lstStyle/>
          <a:p>
            <a:pPr fontAlgn="base">
              <a:spcBef>
                <a:spcPct val="30000"/>
              </a:spcBef>
              <a:spcAft>
                <a:spcPct val="0"/>
              </a:spcAft>
            </a:pPr>
            <a:endParaRPr lang="de-DE" sz="1200" b="1" u="sng" dirty="0">
              <a:solidFill>
                <a:srgbClr val="000000"/>
              </a:solidFill>
              <a:cs typeface="Calibri"/>
            </a:endParaRPr>
          </a:p>
        </p:txBody>
      </p:sp>
      <p:sp>
        <p:nvSpPr>
          <p:cNvPr id="2" name="Notes Placeholder 1"/>
          <p:cNvSpPr>
            <a:spLocks noGrp="1"/>
          </p:cNvSpPr>
          <p:nvPr>
            <p:ph type="body" idx="1"/>
          </p:nvPr>
        </p:nvSpPr>
        <p:spPr/>
        <p:txBody>
          <a:bodyPr/>
          <a:lstStyle/>
          <a:p>
            <a:r>
              <a:rPr lang="en-US" dirty="0"/>
              <a:t>In healthy subjects in the kidney, the amount of glucose reabsorbed through the SGLT1 and SGLT2 transporters is equal to the amount of glucose that is filtered by the </a:t>
            </a:r>
            <a:r>
              <a:rPr lang="en-US" dirty="0" err="1"/>
              <a:t>glomerulus</a:t>
            </a:r>
            <a:r>
              <a:rPr lang="en-US" dirty="0"/>
              <a:t>. Glucose </a:t>
            </a:r>
            <a:r>
              <a:rPr lang="en-US" dirty="0" err="1"/>
              <a:t>reabsorption</a:t>
            </a:r>
            <a:r>
              <a:rPr lang="en-US" dirty="0"/>
              <a:t> by the proximal tubule increases linearly with increasing glucose concentration, up to a theoretical threshold of approximately 180 mg/dl . The SGLT2 transporter mediates 90% of renal glucose </a:t>
            </a:r>
            <a:r>
              <a:rPr lang="en-US" dirty="0" err="1"/>
              <a:t>reabsorption</a:t>
            </a:r>
            <a:r>
              <a:rPr lang="en-US" dirty="0"/>
              <a:t> by coupling glucose transport to the electrochemical sodium gradient. The other 10% of renal glucose </a:t>
            </a:r>
            <a:r>
              <a:rPr lang="en-US" dirty="0" err="1"/>
              <a:t>reabsorption</a:t>
            </a:r>
            <a:r>
              <a:rPr lang="en-US" dirty="0"/>
              <a:t> occurs through SGLT1, a high-affinity, low-capacity transport protein that is found in the more distal, straight section of the proximal tubule (S3), where there is less luminal glucose. Recent study suggest that in status with low blood glucose SGLT1 is responsible for a higher percentage of renal </a:t>
            </a:r>
            <a:r>
              <a:rPr lang="en-US" dirty="0" err="1"/>
              <a:t>reabsorption</a:t>
            </a:r>
            <a:r>
              <a:rPr lang="en-US" dirty="0"/>
              <a:t>. </a:t>
            </a:r>
          </a:p>
        </p:txBody>
      </p:sp>
    </p:spTree>
    <p:extLst>
      <p:ext uri="{BB962C8B-B14F-4D97-AF65-F5344CB8AC3E}">
        <p14:creationId xmlns:p14="http://schemas.microsoft.com/office/powerpoint/2010/main" val="2802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TextEdit="1"/>
          </p:cNvSpPr>
          <p:nvPr>
            <p:ph type="sldImg"/>
          </p:nvPr>
        </p:nvSpPr>
        <p:spPr>
          <a:xfrm>
            <a:off x="381000" y="685800"/>
            <a:ext cx="6096000" cy="3429000"/>
          </a:xfrm>
          <a:ln/>
        </p:spPr>
      </p:sp>
      <p:sp>
        <p:nvSpPr>
          <p:cNvPr id="380930" name="Notizenplatzhalter 3"/>
          <p:cNvSpPr>
            <a:spLocks noGrp="1"/>
          </p:cNvSpPr>
          <p:nvPr/>
        </p:nvSpPr>
        <p:spPr bwMode="auto">
          <a:xfrm>
            <a:off x="685488" y="4344137"/>
            <a:ext cx="5487039" cy="4114800"/>
          </a:xfrm>
          <a:prstGeom prst="rect">
            <a:avLst/>
          </a:prstGeom>
          <a:noFill/>
          <a:ln w="9525">
            <a:noFill/>
            <a:miter lim="800000"/>
            <a:headEnd/>
            <a:tailEnd/>
          </a:ln>
        </p:spPr>
        <p:txBody>
          <a:bodyPr lIns="89538" tIns="44769" rIns="89538" bIns="44769"/>
          <a:lstStyle/>
          <a:p>
            <a:pPr fontAlgn="base">
              <a:spcBef>
                <a:spcPct val="30000"/>
              </a:spcBef>
              <a:spcAft>
                <a:spcPct val="0"/>
              </a:spcAft>
            </a:pPr>
            <a:endParaRPr lang="de-DE" sz="1200" b="1" u="sng" dirty="0">
              <a:solidFill>
                <a:srgbClr val="000000"/>
              </a:solidFill>
              <a:cs typeface="Calibri"/>
            </a:endParaRPr>
          </a:p>
        </p:txBody>
      </p:sp>
      <p:sp>
        <p:nvSpPr>
          <p:cNvPr id="2" name="Notes Placeholder 1"/>
          <p:cNvSpPr>
            <a:spLocks noGrp="1"/>
          </p:cNvSpPr>
          <p:nvPr>
            <p:ph type="body" idx="1"/>
          </p:nvPr>
        </p:nvSpPr>
        <p:spPr/>
        <p:txBody>
          <a:bodyPr>
            <a:normAutofit fontScale="47500" lnSpcReduction="20000"/>
          </a:bodyPr>
          <a:lstStyle/>
          <a:p>
            <a:r>
              <a:rPr lang="en-US" dirty="0"/>
              <a:t>At a certain glucose concentration the glucose flux is to high and the glucose transport system becomes saturated . All the filtered glucose in excess of this threshold is excreted In the urine. </a:t>
            </a:r>
          </a:p>
          <a:p>
            <a:endParaRPr lang="en-GB" dirty="0"/>
          </a:p>
          <a:p>
            <a:r>
              <a:rPr lang="en-GB" dirty="0" err="1"/>
              <a:t>DeFronZo</a:t>
            </a:r>
            <a:r>
              <a:rPr lang="en-GB" dirty="0"/>
              <a:t> EASD 2012 abstract:</a:t>
            </a:r>
          </a:p>
          <a:p>
            <a:r>
              <a:rPr lang="en-US" dirty="0" err="1"/>
              <a:t>Dapagliflozin</a:t>
            </a:r>
            <a:r>
              <a:rPr lang="en-US" dirty="0"/>
              <a:t> reduces renal threshold for glucose excretion in T2D</a:t>
            </a:r>
          </a:p>
          <a:p>
            <a:r>
              <a:rPr lang="en-US" dirty="0"/>
              <a:t>R.A. DeFronzo1, M. Hompesch2, S. Kasichayanula3, X. Liu3, Y. Hong3, M. Pfister3, L.A. Morrow2,</a:t>
            </a:r>
          </a:p>
          <a:p>
            <a:r>
              <a:rPr lang="en-US" dirty="0"/>
              <a:t>B.R. Leslie3, D.W. Boulton4, A. Ching3, F.P. LaCreta3, S.C. Griffen3;</a:t>
            </a:r>
          </a:p>
          <a:p>
            <a:r>
              <a:rPr lang="en-US" dirty="0"/>
              <a:t>1</a:t>
            </a:r>
          </a:p>
          <a:p>
            <a:r>
              <a:rPr lang="en-US" dirty="0"/>
              <a:t>University of Texas Health Science Center, San Antonio, 2Profil Institute for Clinical Research,</a:t>
            </a:r>
          </a:p>
          <a:p>
            <a:r>
              <a:rPr lang="en-US" dirty="0"/>
              <a:t>Chula Vista, 3Bristol-Myers Squibb, Princeton, 4Bristol-Myer Squibb, Princeton, USA.</a:t>
            </a:r>
          </a:p>
          <a:p>
            <a:endParaRPr lang="en-US" dirty="0"/>
          </a:p>
          <a:p>
            <a:r>
              <a:rPr lang="en-US" dirty="0"/>
              <a:t>Background and aims: </a:t>
            </a:r>
            <a:r>
              <a:rPr lang="en-US" dirty="0" err="1"/>
              <a:t>Dapagliflozin</a:t>
            </a:r>
            <a:r>
              <a:rPr lang="en-US" dirty="0"/>
              <a:t> is a selective sodium-glucose co-transporter 2 (SGLT2)</a:t>
            </a:r>
          </a:p>
          <a:p>
            <a:r>
              <a:rPr lang="en-US" dirty="0"/>
              <a:t>inhibitor that reduces </a:t>
            </a:r>
            <a:r>
              <a:rPr lang="en-US" dirty="0" err="1"/>
              <a:t>hyperglycaemia</a:t>
            </a:r>
            <a:r>
              <a:rPr lang="en-US" dirty="0"/>
              <a:t> in T2D by promoting urinary glucose excretion. This</a:t>
            </a:r>
          </a:p>
          <a:p>
            <a:r>
              <a:rPr lang="en-US" dirty="0"/>
              <a:t>study examined the effect of </a:t>
            </a:r>
            <a:r>
              <a:rPr lang="en-US" dirty="0" err="1"/>
              <a:t>dapagliflozin</a:t>
            </a:r>
            <a:r>
              <a:rPr lang="en-US" dirty="0"/>
              <a:t> on renal glucose kinetics in healthy subjects and subjects</a:t>
            </a:r>
          </a:p>
          <a:p>
            <a:r>
              <a:rPr lang="en-US" dirty="0"/>
              <a:t>with T2D.</a:t>
            </a:r>
          </a:p>
          <a:p>
            <a:r>
              <a:rPr lang="en-US" dirty="0"/>
              <a:t>Materials and methods: Renal glucose kinetics were assessed in 12 healthy control subjects (HbA1c</a:t>
            </a:r>
          </a:p>
          <a:p>
            <a:r>
              <a:rPr lang="en-US" dirty="0"/>
              <a:t>5.5 %, 41 years, 27 kg/m2, 7 male/5 female) and 12 subjects with T2D (HbA1c 6.5%, 53</a:t>
            </a:r>
          </a:p>
          <a:p>
            <a:r>
              <a:rPr lang="en-US" dirty="0"/>
              <a:t>years, 30 kg/m2, 7 male/5 female). All subjects had an estimated glomerular filtration rate (</a:t>
            </a:r>
            <a:r>
              <a:rPr lang="en-US" dirty="0" err="1"/>
              <a:t>eGFR</a:t>
            </a:r>
            <a:r>
              <a:rPr lang="en-US" dirty="0"/>
              <a:t>) ≥</a:t>
            </a:r>
          </a:p>
          <a:p>
            <a:r>
              <a:rPr lang="en-US" dirty="0"/>
              <a:t>60 and ≤ 160 mL/min∙1.73 m2 by the Modification of Diet in Renal Disease equation. Subjects</a:t>
            </a:r>
          </a:p>
          <a:p>
            <a:r>
              <a:rPr lang="en-US" dirty="0"/>
              <a:t>underwent a combined pancreatic and stepped </a:t>
            </a:r>
            <a:r>
              <a:rPr lang="en-US" dirty="0" err="1"/>
              <a:t>hyperglycaemic</a:t>
            </a:r>
            <a:r>
              <a:rPr lang="en-US" dirty="0"/>
              <a:t> clamp at baseline and after 7 days of</a:t>
            </a:r>
          </a:p>
          <a:p>
            <a:r>
              <a:rPr lang="en-US" dirty="0" err="1"/>
              <a:t>dapagliflozin</a:t>
            </a:r>
            <a:r>
              <a:rPr lang="en-US" dirty="0"/>
              <a:t> 10 mg/day. The pancreatic/stepped </a:t>
            </a:r>
            <a:r>
              <a:rPr lang="en-US" dirty="0" err="1"/>
              <a:t>hyperglycaemic</a:t>
            </a:r>
            <a:r>
              <a:rPr lang="en-US" dirty="0"/>
              <a:t> clamp was performed with</a:t>
            </a:r>
          </a:p>
          <a:p>
            <a:r>
              <a:rPr lang="en-US" dirty="0" err="1"/>
              <a:t>octreotide</a:t>
            </a:r>
            <a:r>
              <a:rPr lang="en-US" dirty="0"/>
              <a:t> and basal insulin/glucagon/growth hormone replacement, and evaluated a plasma glucose</a:t>
            </a:r>
          </a:p>
          <a:p>
            <a:r>
              <a:rPr lang="en-US" dirty="0"/>
              <a:t>range of 100-550 mg/</a:t>
            </a:r>
            <a:r>
              <a:rPr lang="en-US" dirty="0" err="1"/>
              <a:t>dL</a:t>
            </a:r>
            <a:r>
              <a:rPr lang="en-US" dirty="0"/>
              <a:t>. Subjects with T2D continued on baseline therapy unless taking</a:t>
            </a:r>
          </a:p>
          <a:p>
            <a:r>
              <a:rPr lang="en-US" dirty="0"/>
              <a:t>metformin, which was held for 48 h before the pancreatic stepped </a:t>
            </a:r>
            <a:r>
              <a:rPr lang="en-US" dirty="0" err="1"/>
              <a:t>hyperglycaemic</a:t>
            </a:r>
            <a:r>
              <a:rPr lang="en-US" dirty="0"/>
              <a:t> clamp. A model</a:t>
            </a:r>
          </a:p>
          <a:p>
            <a:r>
              <a:rPr lang="en-US" dirty="0"/>
              <a:t>was developed to describe maximum tubular glucose transport (</a:t>
            </a:r>
            <a:r>
              <a:rPr lang="en-US" dirty="0" err="1"/>
              <a:t>TmG</a:t>
            </a:r>
            <a:r>
              <a:rPr lang="en-US" dirty="0"/>
              <a:t>), renal glucose threshold (for</a:t>
            </a:r>
          </a:p>
          <a:p>
            <a:r>
              <a:rPr lang="en-US" dirty="0"/>
              <a:t>onset of </a:t>
            </a:r>
            <a:r>
              <a:rPr lang="en-US" dirty="0" err="1"/>
              <a:t>glucosuria</a:t>
            </a:r>
            <a:r>
              <a:rPr lang="en-US" dirty="0"/>
              <a:t>), and splay of the glucose titration curve for healthy and T2D</a:t>
            </a:r>
          </a:p>
          <a:p>
            <a:r>
              <a:rPr lang="en-US" dirty="0"/>
              <a:t>populations, and then used to estimate these parameters from individual titration curves.</a:t>
            </a:r>
          </a:p>
          <a:p>
            <a:r>
              <a:rPr lang="en-US" dirty="0"/>
              <a:t>Results: At baseline, the </a:t>
            </a:r>
            <a:r>
              <a:rPr lang="en-US" dirty="0" err="1"/>
              <a:t>TmG</a:t>
            </a:r>
            <a:r>
              <a:rPr lang="en-US" dirty="0"/>
              <a:t> (443 vs 326 mg/min, P&lt;0.04) and splay (28,650 vs 14,248 mg2/min2,</a:t>
            </a:r>
          </a:p>
          <a:p>
            <a:r>
              <a:rPr lang="en-US" dirty="0"/>
              <a:t>P&lt;0.0001) were significantly higher in subjects with T2D vs controls. The baseline</a:t>
            </a:r>
          </a:p>
          <a:p>
            <a:r>
              <a:rPr lang="en-US" dirty="0"/>
              <a:t>threshold was similar in subjects with T2D (</a:t>
            </a:r>
            <a:r>
              <a:rPr lang="en-US" b="1" dirty="0"/>
              <a:t>196 mg/</a:t>
            </a:r>
            <a:r>
              <a:rPr lang="en-US" b="1" dirty="0" err="1"/>
              <a:t>dL</a:t>
            </a:r>
            <a:r>
              <a:rPr lang="en-US" b="1" dirty="0"/>
              <a:t> [10.9 </a:t>
            </a:r>
            <a:r>
              <a:rPr lang="en-US" b="1" dirty="0" err="1"/>
              <a:t>mmol</a:t>
            </a:r>
            <a:r>
              <a:rPr lang="en-US" b="1" dirty="0"/>
              <a:t>/L</a:t>
            </a:r>
            <a:r>
              <a:rPr lang="en-US" dirty="0"/>
              <a:t>]) and controls (</a:t>
            </a:r>
            <a:r>
              <a:rPr lang="en-US" b="1" dirty="0"/>
              <a:t>171</a:t>
            </a:r>
          </a:p>
          <a:p>
            <a:r>
              <a:rPr lang="en-US" b="1" dirty="0"/>
              <a:t>mg/</a:t>
            </a:r>
            <a:r>
              <a:rPr lang="en-US" b="1" dirty="0" err="1"/>
              <a:t>dL</a:t>
            </a:r>
            <a:r>
              <a:rPr lang="en-US" b="1" dirty="0"/>
              <a:t> [9.5 </a:t>
            </a:r>
            <a:r>
              <a:rPr lang="en-US" b="1" dirty="0" err="1"/>
              <a:t>mmol</a:t>
            </a:r>
            <a:r>
              <a:rPr lang="en-US" b="1" dirty="0"/>
              <a:t>/L</a:t>
            </a:r>
            <a:r>
              <a:rPr lang="en-US" dirty="0"/>
              <a:t>]). </a:t>
            </a:r>
            <a:r>
              <a:rPr lang="en-US" dirty="0" err="1"/>
              <a:t>Dapagliflozin</a:t>
            </a:r>
            <a:r>
              <a:rPr lang="en-US" dirty="0"/>
              <a:t> treatment reduced </a:t>
            </a:r>
            <a:r>
              <a:rPr lang="en-US" dirty="0" err="1"/>
              <a:t>TmG</a:t>
            </a:r>
            <a:r>
              <a:rPr lang="en-US" dirty="0"/>
              <a:t> by 58% in T2D subjects and</a:t>
            </a:r>
          </a:p>
          <a:p>
            <a:r>
              <a:rPr lang="en-US" dirty="0"/>
              <a:t>53% in healthy subjects. The splay declined similarly by ~37% for both groups. Following</a:t>
            </a:r>
          </a:p>
          <a:p>
            <a:r>
              <a:rPr lang="en-US" dirty="0" err="1"/>
              <a:t>dapagliflozin</a:t>
            </a:r>
            <a:r>
              <a:rPr lang="en-US" dirty="0"/>
              <a:t>, the modelled threshold was markedly reduced in T2D patients, by 89% (21</a:t>
            </a:r>
          </a:p>
          <a:p>
            <a:r>
              <a:rPr lang="en-US" dirty="0"/>
              <a:t>mg/</a:t>
            </a:r>
            <a:r>
              <a:rPr lang="en-US" dirty="0" err="1"/>
              <a:t>dL</a:t>
            </a:r>
            <a:r>
              <a:rPr lang="en-US" dirty="0"/>
              <a:t> [1.2 </a:t>
            </a:r>
            <a:r>
              <a:rPr lang="en-US" dirty="0" err="1"/>
              <a:t>mmol</a:t>
            </a:r>
            <a:r>
              <a:rPr lang="en-US" dirty="0"/>
              <a:t>/L]) and in healthy controls, by 78% (37 mg/</a:t>
            </a:r>
            <a:r>
              <a:rPr lang="en-US" dirty="0" err="1"/>
              <a:t>dL</a:t>
            </a:r>
            <a:r>
              <a:rPr lang="en-US" dirty="0"/>
              <a:t> [2.1 </a:t>
            </a:r>
            <a:r>
              <a:rPr lang="en-US" dirty="0" err="1"/>
              <a:t>mmol</a:t>
            </a:r>
            <a:r>
              <a:rPr lang="en-US" dirty="0"/>
              <a:t>/L]). These modelled</a:t>
            </a:r>
          </a:p>
          <a:p>
            <a:r>
              <a:rPr lang="en-US" dirty="0"/>
              <a:t>threshold values were well below the plasma glucose levels measured in this study. A modest</a:t>
            </a:r>
          </a:p>
          <a:p>
            <a:r>
              <a:rPr lang="en-US" dirty="0"/>
              <a:t>reduction in GFR (~14%) was observed following </a:t>
            </a:r>
            <a:r>
              <a:rPr lang="en-US" dirty="0" err="1"/>
              <a:t>dapagliflozin</a:t>
            </a:r>
            <a:r>
              <a:rPr lang="en-US" dirty="0"/>
              <a:t> treatment in both groups.</a:t>
            </a:r>
          </a:p>
          <a:p>
            <a:r>
              <a:rPr lang="en-US" dirty="0"/>
              <a:t>Conclusion: In summary, T2D subjects have a higher </a:t>
            </a:r>
            <a:r>
              <a:rPr lang="en-US" dirty="0" err="1"/>
              <a:t>TmG</a:t>
            </a:r>
            <a:r>
              <a:rPr lang="en-US" dirty="0"/>
              <a:t> and splay than healthy</a:t>
            </a:r>
          </a:p>
          <a:p>
            <a:r>
              <a:rPr lang="en-US" dirty="0"/>
              <a:t>controls. </a:t>
            </a:r>
            <a:r>
              <a:rPr lang="en-US" dirty="0" err="1"/>
              <a:t>Dapagliflozin</a:t>
            </a:r>
            <a:r>
              <a:rPr lang="en-US" dirty="0"/>
              <a:t> treatment for 7 days reduced </a:t>
            </a:r>
            <a:r>
              <a:rPr lang="en-US" dirty="0" err="1"/>
              <a:t>TmG</a:t>
            </a:r>
            <a:r>
              <a:rPr lang="en-US" dirty="0"/>
              <a:t> and splay. However, the markedly</a:t>
            </a:r>
          </a:p>
          <a:p>
            <a:r>
              <a:rPr lang="en-US" dirty="0"/>
              <a:t>decreased renal glucose threshold was the primary mechanism responsible for the induction of</a:t>
            </a:r>
          </a:p>
          <a:p>
            <a:r>
              <a:rPr lang="en-US" dirty="0" err="1"/>
              <a:t>glucosuria</a:t>
            </a:r>
            <a:r>
              <a:rPr lang="en-US" dirty="0"/>
              <a:t> with </a:t>
            </a:r>
            <a:r>
              <a:rPr lang="en-US" dirty="0" err="1"/>
              <a:t>dapagliflozin</a:t>
            </a:r>
            <a:r>
              <a:rPr lang="en-US" dirty="0"/>
              <a:t> in both subjects with T2D and healthy controls.</a:t>
            </a:r>
          </a:p>
          <a:p>
            <a:r>
              <a:rPr lang="en-US" dirty="0"/>
              <a:t>Clinical Trial Registration Number: NCT01165268</a:t>
            </a:r>
          </a:p>
          <a:p>
            <a:r>
              <a:rPr lang="en-US" dirty="0"/>
              <a:t>Supported by: AstraZeneca and Bristol-Myers Squibb</a:t>
            </a:r>
          </a:p>
        </p:txBody>
      </p:sp>
    </p:spTree>
    <p:extLst>
      <p:ext uri="{BB962C8B-B14F-4D97-AF65-F5344CB8AC3E}">
        <p14:creationId xmlns:p14="http://schemas.microsoft.com/office/powerpoint/2010/main" val="381594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TextEdit="1"/>
          </p:cNvSpPr>
          <p:nvPr>
            <p:ph type="sldImg"/>
          </p:nvPr>
        </p:nvSpPr>
        <p:spPr>
          <a:xfrm>
            <a:off x="381000" y="685800"/>
            <a:ext cx="6096000" cy="3429000"/>
          </a:xfrm>
          <a:ln/>
        </p:spPr>
      </p:sp>
      <p:sp>
        <p:nvSpPr>
          <p:cNvPr id="385026" name="Notizenplatzhalter 3"/>
          <p:cNvSpPr>
            <a:spLocks noGrp="1"/>
          </p:cNvSpPr>
          <p:nvPr/>
        </p:nvSpPr>
        <p:spPr bwMode="auto">
          <a:xfrm>
            <a:off x="685488" y="4344137"/>
            <a:ext cx="5487039" cy="4114800"/>
          </a:xfrm>
          <a:prstGeom prst="rect">
            <a:avLst/>
          </a:prstGeom>
          <a:noFill/>
          <a:ln w="9525">
            <a:noFill/>
            <a:miter lim="800000"/>
            <a:headEnd/>
            <a:tailEnd/>
          </a:ln>
        </p:spPr>
        <p:txBody>
          <a:bodyPr lIns="89538" tIns="44769" rIns="89538" bIns="44769"/>
          <a:lstStyle/>
          <a:p>
            <a:pPr fontAlgn="base">
              <a:spcBef>
                <a:spcPct val="30000"/>
              </a:spcBef>
              <a:spcAft>
                <a:spcPct val="0"/>
              </a:spcAft>
            </a:pPr>
            <a:endParaRPr lang="de-DE" sz="1200" b="1" u="sng" dirty="0">
              <a:solidFill>
                <a:srgbClr val="000000"/>
              </a:solidFill>
              <a:cs typeface="Calibri"/>
            </a:endParaRPr>
          </a:p>
        </p:txBody>
      </p:sp>
      <p:sp>
        <p:nvSpPr>
          <p:cNvPr id="2" name="Notes Placeholder 1"/>
          <p:cNvSpPr>
            <a:spLocks noGrp="1"/>
          </p:cNvSpPr>
          <p:nvPr>
            <p:ph type="body" idx="1"/>
          </p:nvPr>
        </p:nvSpPr>
        <p:spPr/>
        <p:txBody>
          <a:bodyPr/>
          <a:lstStyle/>
          <a:p>
            <a:r>
              <a:rPr lang="en-US" dirty="0"/>
              <a:t>SGLT2 inhibition lowers the Tm – the maximum </a:t>
            </a:r>
            <a:r>
              <a:rPr lang="en-US" dirty="0" err="1"/>
              <a:t>reabsorptive</a:t>
            </a:r>
            <a:r>
              <a:rPr lang="en-US" dirty="0"/>
              <a:t> capacity of the proximal tubule and lower the renal threshold for Glucose. Therefore, treated subjects will start to </a:t>
            </a:r>
            <a:r>
              <a:rPr lang="en-US" dirty="0" err="1"/>
              <a:t>renally</a:t>
            </a:r>
            <a:r>
              <a:rPr lang="en-US" dirty="0"/>
              <a:t> excrete glucose. The amount of excreted glucose is dependent on the Glucose filtration and therefore dependent on the blood glucose values. In the </a:t>
            </a:r>
            <a:r>
              <a:rPr lang="en-US" dirty="0" err="1"/>
              <a:t>hypoglycaemic</a:t>
            </a:r>
            <a:r>
              <a:rPr lang="en-US" dirty="0"/>
              <a:t> Range the amount of Glucose which is excreted will be very small and with rising blood Glucose the excreted glucose will also increase. Subjects with high baseline glucose will have a much higher glucose excretion rate than subjects which are near normal. In the PK/PD studies a UGE (urinary glucose excretion) of around 80 grams per day was measured. The Glucose loss is associated with fluid loss (increase in urine volume), osmotic </a:t>
            </a:r>
            <a:r>
              <a:rPr lang="en-US" dirty="0" err="1"/>
              <a:t>diuresis</a:t>
            </a:r>
            <a:r>
              <a:rPr lang="en-US" dirty="0"/>
              <a:t> and of with caloric loss. (average of 240 cal/per day)</a:t>
            </a:r>
            <a:endParaRPr lang="en-GB" dirty="0"/>
          </a:p>
        </p:txBody>
      </p:sp>
    </p:spTree>
    <p:extLst>
      <p:ext uri="{BB962C8B-B14F-4D97-AF65-F5344CB8AC3E}">
        <p14:creationId xmlns:p14="http://schemas.microsoft.com/office/powerpoint/2010/main" val="88350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 the level of glucose in the blood rises, the amount of Glucose which is filtered in the kidney increase (yellow). The </a:t>
            </a:r>
            <a:r>
              <a:rPr lang="en-US" dirty="0" err="1"/>
              <a:t>reabsorption</a:t>
            </a:r>
            <a:r>
              <a:rPr lang="en-US" dirty="0"/>
              <a:t> rate progressively increases up to the point marked </a:t>
            </a:r>
            <a:r>
              <a:rPr lang="en-US" dirty="0" err="1"/>
              <a:t>Tmax</a:t>
            </a:r>
            <a:r>
              <a:rPr lang="en-US" dirty="0"/>
              <a:t> (red line). At plasma glucose concentrations below this level, all the filtered glucose is reabsorbed (observe that the ‘filtered’ and ‘reabsorbed’ curves are superimposed below this point. As the filtered and </a:t>
            </a:r>
            <a:r>
              <a:rPr lang="en-US" dirty="0" err="1"/>
              <a:t>reabsorption</a:t>
            </a:r>
            <a:r>
              <a:rPr lang="en-US" dirty="0"/>
              <a:t> curves separate, the point marked ‘threshold’ is reached, and the body starts to excrete glucose into the urine (green line) (i.e. as the plasma glucose concentration rises, there comes a point where the maximum </a:t>
            </a:r>
            <a:r>
              <a:rPr lang="en-US" dirty="0" err="1"/>
              <a:t>reabsorptive</a:t>
            </a:r>
            <a:r>
              <a:rPr lang="en-US" dirty="0"/>
              <a:t> capacity of the proximal tubule is exceeded). Above this point, the ‘excreted’ curve rises with increasing plasma glucose concentration. In T2D the </a:t>
            </a:r>
            <a:r>
              <a:rPr lang="en-US" dirty="0" err="1"/>
              <a:t>Tmax</a:t>
            </a:r>
            <a:r>
              <a:rPr lang="en-US" dirty="0"/>
              <a:t> is slightly increased due to up regulation of SGLT2, therefore the renal Glucose excretion is shifted to the right (green line). Inhibition of SGLT2 changes the titration curve of renal glucose absorption. SGLT2 inhibition lowers the Tm – the maximum </a:t>
            </a:r>
            <a:r>
              <a:rPr lang="en-US" dirty="0" err="1"/>
              <a:t>reabsorptive</a:t>
            </a:r>
            <a:r>
              <a:rPr lang="en-US" dirty="0"/>
              <a:t> capacity of the proximal tubule – and such an individual will start to </a:t>
            </a:r>
            <a:r>
              <a:rPr lang="en-US" dirty="0" err="1"/>
              <a:t>renally</a:t>
            </a:r>
            <a:r>
              <a:rPr lang="en-US" dirty="0"/>
              <a:t> excrete up to 80 g glucose per day (see graph). As the Tm is lowered, the excreted curve is left shifted and also the threshold where Glucose will occur in the urine is shifted to a </a:t>
            </a:r>
            <a:r>
              <a:rPr lang="en-US" dirty="0" err="1"/>
              <a:t>hypoglycaemic</a:t>
            </a:r>
            <a:r>
              <a:rPr lang="en-US" dirty="0"/>
              <a:t> range. </a:t>
            </a:r>
          </a:p>
        </p:txBody>
      </p:sp>
    </p:spTree>
    <p:extLst>
      <p:ext uri="{BB962C8B-B14F-4D97-AF65-F5344CB8AC3E}">
        <p14:creationId xmlns:p14="http://schemas.microsoft.com/office/powerpoint/2010/main" val="266478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Flow chart of cardiovascular risk and risk factor treatment in patients with type 2 diabetes mellitus. Ultimate treatment goals for SBP (&lt;130 mmHg) and LDL-C (according to level of risk) according to the respective ESC Guidelines3,4 are to be pursued as indicated. The stepwise approach has to be applied as a whole: after STEP 1, considering proceeding to the intensified goals of STEP 2 is mandatory. Risk scores are available in the ESC CVD Risk Calculator app for mobile devices (https://www.escardio.org/Education/ESC-Prevention-of-CVD-Programme/Risk-assessment/esc-cvd-risk-calculation-app) and at websites such as https://www.u-prevent.com. ACR = albumin-to-creatinine ratio; ASCVD = atherosclerotic cardiovascular disease; CKD = chronic kidney disease; CVD = cardiovascular disease; DAPT = dual antiplatelet therapy; DM = diabetes mellitus; eGFR = estimated glomerular filtration rate; ESC = European Society of Cardiology; GLP-1RA = glucagon-like peptide-1 receptor agonist; HbA1c = glycated haemoglobin; HF = heart failure; LDL-C = low-density lipoprotein cholesterol; SBP = systolic blood pressure; SGLT2 = sodium-glucose cotransporter 2; TOD = target organ damage (retinopathy, nephropathy, neuropathy). aSevere TOD is defined as at least one of: eGFR &lt;45 mL/min/1.73 m2 irrespective of the presence or absence of albuminuria; eGFR 46–59 mL/min/1.73 m2 and microalbuminuria (ACR 30–300 mg/g or 3–30 mg/mmol); proteinuria (ACR &gt;300 mg/g or &gt;30 mg/mmol); presence of microvascular disease in at least three different sites (e.g. microalbuminuria plus retinopathy plus neuropathy). bSee Table 4 for CVD risk groups. cPatients with prevalent HF or CKD are recommended for SGLT2 inhibitor, and patients post stroke are recommended for GLP-1RA treatment. dLifetime treatment benefit is expressed as extra CVD-free life gained from a certain intervention or treatment intensification. See Box 1.
</a:t>
            </a:r>
          </a:p>
          <a:p>
            <a:pPr marL="0" lvl="0" indent="0"/>
            <a:r>
              <a:rPr lang="en-US" altLang="en-US">
                <a:latin typeface="Arial" pitchFamily="34" charset="0"/>
                <a:ea typeface="Arial" pitchFamily="34" charset="0"/>
              </a:rPr>
              <a:t>Unless provided in the caption above, the following copyright applies to the content of this slide: This article has been co-published with permission in the European Heart Journal and the European Journal of Preventive Cardiology. © The European Society of Cardiology 2021. All rights reserved. The articles are identical except for minor stylistic and spelling differences in keeping with each journal’s style. Either citation can be used when citing this article. For 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36A18F-45B3-4659-8A6E-DD5C676D8BC1}" type="slidenum">
              <a:rPr lang="en-US" altLang="en-US" sz="1200"/>
              <a:t>32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249936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31354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301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29929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908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176523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95663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41802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57"/>
            <a:ext cx="10945283"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8871885" y="3113669"/>
            <a:ext cx="5899380" cy="43180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53181583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7" name="Text Placeholder 7"/>
          <p:cNvSpPr>
            <a:spLocks noGrp="1"/>
          </p:cNvSpPr>
          <p:nvPr>
            <p:ph type="body" sz="quarter" idx="13"/>
          </p:nvPr>
        </p:nvSpPr>
        <p:spPr>
          <a:xfrm>
            <a:off x="431799" y="6311957"/>
            <a:ext cx="11620500" cy="430157"/>
          </a:xfrm>
        </p:spPr>
        <p:txBody>
          <a:bodyPr anchor="b"/>
          <a:lstStyle>
            <a:lvl1pPr marL="0" indent="0">
              <a:spcBef>
                <a:spcPts val="0"/>
              </a:spcBef>
              <a:buNone/>
              <a:defRPr sz="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v-SE"/>
              <a:t>Klicka här för att ändra format på bakgrundstexten</a:t>
            </a:r>
          </a:p>
        </p:txBody>
      </p:sp>
      <p:sp>
        <p:nvSpPr>
          <p:cNvPr id="4" name="Slide Number Placeholder 5"/>
          <p:cNvSpPr>
            <a:spLocks noGrp="1"/>
          </p:cNvSpPr>
          <p:nvPr>
            <p:ph type="sldNum" sz="quarter" idx="14"/>
          </p:nvPr>
        </p:nvSpPr>
        <p:spPr/>
        <p:txBody>
          <a:bodyPr/>
          <a:lstStyle>
            <a:lvl1pPr>
              <a:defRPr/>
            </a:lvl1pPr>
          </a:lstStyle>
          <a:p>
            <a:pPr>
              <a:defRPr/>
            </a:pPr>
            <a:fld id="{88A86849-785C-C04E-866C-104DF7A0B8E9}" type="slidenum">
              <a:rPr lang="en-GB"/>
              <a:pPr>
                <a:defRPr/>
              </a:pPr>
              <a:t>‹#›</a:t>
            </a:fld>
            <a:endParaRPr lang="en-GB"/>
          </a:p>
        </p:txBody>
      </p:sp>
    </p:spTree>
    <p:extLst>
      <p:ext uri="{BB962C8B-B14F-4D97-AF65-F5344CB8AC3E}">
        <p14:creationId xmlns:p14="http://schemas.microsoft.com/office/powerpoint/2010/main" val="77158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with References">
    <p:spTree>
      <p:nvGrpSpPr>
        <p:cNvPr id="1" name=""/>
        <p:cNvGrpSpPr/>
        <p:nvPr/>
      </p:nvGrpSpPr>
      <p:grpSpPr>
        <a:xfrm>
          <a:off x="0" y="0"/>
          <a:ext cx="0" cy="0"/>
          <a:chOff x="0" y="0"/>
          <a:chExt cx="0" cy="0"/>
        </a:xfrm>
      </p:grpSpPr>
      <p:sp>
        <p:nvSpPr>
          <p:cNvPr id="2" name="Title 1"/>
          <p:cNvSpPr>
            <a:spLocks noGrp="1"/>
          </p:cNvSpPr>
          <p:nvPr>
            <p:ph type="title"/>
          </p:nvPr>
        </p:nvSpPr>
        <p:spPr>
          <a:xfrm>
            <a:off x="609600" y="356400"/>
            <a:ext cx="10972800" cy="914400"/>
          </a:xfrm>
        </p:spPr>
        <p:txBody>
          <a:bodyPr/>
          <a:lstStyle>
            <a:lvl1pPr>
              <a:defRPr>
                <a:solidFill>
                  <a:schemeClr val="tx2"/>
                </a:solidFill>
              </a:defRPr>
            </a:lvl1pPr>
          </a:lstStyle>
          <a:p>
            <a:r>
              <a:rPr lang="en-US"/>
              <a:t>Click to edit Master title style</a:t>
            </a:r>
            <a:endParaRPr lang="en-US" dirty="0"/>
          </a:p>
        </p:txBody>
      </p:sp>
      <p:sp>
        <p:nvSpPr>
          <p:cNvPr id="9" name="Text Placeholder 4"/>
          <p:cNvSpPr>
            <a:spLocks noGrp="1"/>
          </p:cNvSpPr>
          <p:nvPr>
            <p:ph type="body" sz="quarter" idx="10" hasCustomPrompt="1"/>
          </p:nvPr>
        </p:nvSpPr>
        <p:spPr>
          <a:xfrm>
            <a:off x="609600" y="6001200"/>
            <a:ext cx="9448800" cy="482600"/>
          </a:xfrm>
        </p:spPr>
        <p:txBody>
          <a:bodyPr anchor="b"/>
          <a:lstStyle>
            <a:lvl1pPr marL="0" indent="0">
              <a:spcBef>
                <a:spcPts val="200"/>
              </a:spcBef>
              <a:buNone/>
              <a:defRPr sz="800" baseline="0"/>
            </a:lvl1pPr>
          </a:lstStyle>
          <a:p>
            <a:r>
              <a:rPr lang="en-US" dirty="0"/>
              <a:t>*Reference copy goes here in Arial Regular 8pts</a:t>
            </a:r>
          </a:p>
        </p:txBody>
      </p:sp>
      <p:sp>
        <p:nvSpPr>
          <p:cNvPr id="3" name="Date Placeholder 2"/>
          <p:cNvSpPr>
            <a:spLocks noGrp="1"/>
          </p:cNvSpPr>
          <p:nvPr>
            <p:ph type="dt" sz="half" idx="11"/>
          </p:nvPr>
        </p:nvSpPr>
        <p:spPr/>
        <p:txBody>
          <a:bodyPr/>
          <a:lstStyle/>
          <a:p>
            <a:fld id="{9D2D5D89-B6AB-4E34-A00A-51FC41A98C10}" type="datetime1">
              <a:rPr lang="en-US" smtClean="0"/>
              <a:t>6/23/2022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A09799C-41DB-41ED-8B81-DC46F85AB54F}" type="slidenum">
              <a:rPr lang="en-US" smtClean="0"/>
              <a:pPr/>
              <a:t>‹#›</a:t>
            </a:fld>
            <a:endParaRPr lang="en-US" dirty="0"/>
          </a:p>
        </p:txBody>
      </p:sp>
    </p:spTree>
    <p:custDataLst>
      <p:tags r:id="rId1"/>
    </p:custDataLst>
    <p:extLst>
      <p:ext uri="{BB962C8B-B14F-4D97-AF65-F5344CB8AC3E}">
        <p14:creationId xmlns:p14="http://schemas.microsoft.com/office/powerpoint/2010/main" val="41664933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104015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5238661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GB"/>
          </a:p>
        </p:txBody>
      </p:sp>
      <p:sp>
        <p:nvSpPr>
          <p:cNvPr id="7" name="Text Placeholder 7"/>
          <p:cNvSpPr>
            <a:spLocks noGrp="1"/>
          </p:cNvSpPr>
          <p:nvPr>
            <p:ph type="body" sz="quarter" idx="13"/>
          </p:nvPr>
        </p:nvSpPr>
        <p:spPr>
          <a:xfrm>
            <a:off x="431799" y="6311957"/>
            <a:ext cx="11620500" cy="430157"/>
          </a:xfrm>
        </p:spPr>
        <p:txBody>
          <a:bodyPr anchor="b"/>
          <a:lstStyle>
            <a:lvl1pPr marL="0" indent="0">
              <a:spcBef>
                <a:spcPts val="0"/>
              </a:spcBef>
              <a:buNone/>
              <a:defRPr sz="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v-SE"/>
              <a:t>Klicka här för att ändra format på bakgrundstexten</a:t>
            </a:r>
          </a:p>
        </p:txBody>
      </p:sp>
      <p:sp>
        <p:nvSpPr>
          <p:cNvPr id="4" name="Slide Number Placeholder 5"/>
          <p:cNvSpPr>
            <a:spLocks noGrp="1"/>
          </p:cNvSpPr>
          <p:nvPr>
            <p:ph type="sldNum" sz="quarter" idx="14"/>
          </p:nvPr>
        </p:nvSpPr>
        <p:spPr/>
        <p:txBody>
          <a:bodyPr/>
          <a:lstStyle>
            <a:lvl1pPr>
              <a:defRPr/>
            </a:lvl1pPr>
          </a:lstStyle>
          <a:p>
            <a:pPr>
              <a:defRPr/>
            </a:pPr>
            <a:fld id="{88A86849-785C-C04E-866C-104DF7A0B8E9}" type="slidenum">
              <a:rPr lang="en-GB"/>
              <a:pPr>
                <a:defRPr/>
              </a:pPr>
              <a:t>‹#›</a:t>
            </a:fld>
            <a:endParaRPr lang="en-GB"/>
          </a:p>
        </p:txBody>
      </p:sp>
    </p:spTree>
    <p:extLst>
      <p:ext uri="{BB962C8B-B14F-4D97-AF65-F5344CB8AC3E}">
        <p14:creationId xmlns:p14="http://schemas.microsoft.com/office/powerpoint/2010/main" val="287702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6A51114-8E55-430B-9859-1C5D49664F2A}" type="datetimeFigureOut">
              <a:rPr lang="sv-SE" smtClean="0"/>
              <a:t>2022-06-23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8315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6A51114-8E55-430B-9859-1C5D49664F2A}" type="datetimeFigureOut">
              <a:rPr lang="sv-SE" smtClean="0"/>
              <a:t>2022-06-23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6397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6A51114-8E55-430B-9859-1C5D49664F2A}" type="datetimeFigureOut">
              <a:rPr lang="sv-SE" smtClean="0"/>
              <a:t>2022-06-23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41866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F6A51114-8E55-430B-9859-1C5D49664F2A}" type="datetimeFigureOut">
              <a:rPr lang="sv-SE" smtClean="0"/>
              <a:t>2022-06-23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345232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51114-8E55-430B-9859-1C5D49664F2A}" type="datetimeFigureOut">
              <a:rPr lang="sv-SE" smtClean="0"/>
              <a:t>2022-06-23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375492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6A51114-8E55-430B-9859-1C5D49664F2A}" type="datetimeFigureOut">
              <a:rPr lang="sv-SE" smtClean="0"/>
              <a:t>2022-06-23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416006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6A51114-8E55-430B-9859-1C5D49664F2A}" type="datetimeFigureOut">
              <a:rPr lang="sv-SE" smtClean="0"/>
              <a:t>2022-06-23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379CCA5-A483-4B1F-9CD7-20BC733B91EA}" type="slidenum">
              <a:rPr lang="sv-SE" smtClean="0"/>
              <a:t>‹#›</a:t>
            </a:fld>
            <a:endParaRPr lang="sv-SE"/>
          </a:p>
        </p:txBody>
      </p:sp>
    </p:spTree>
    <p:extLst>
      <p:ext uri="{BB962C8B-B14F-4D97-AF65-F5344CB8AC3E}">
        <p14:creationId xmlns:p14="http://schemas.microsoft.com/office/powerpoint/2010/main" val="20928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A51114-8E55-430B-9859-1C5D49664F2A}" type="datetimeFigureOut">
              <a:rPr lang="sv-SE" smtClean="0"/>
              <a:t>2022-06-23</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79CCA5-A483-4B1F-9CD7-20BC733B91EA}" type="slidenum">
              <a:rPr lang="sv-SE" smtClean="0"/>
              <a:t>‹#›</a:t>
            </a:fld>
            <a:endParaRPr lang="sv-SE"/>
          </a:p>
        </p:txBody>
      </p:sp>
    </p:spTree>
    <p:extLst>
      <p:ext uri="{BB962C8B-B14F-4D97-AF65-F5344CB8AC3E}">
        <p14:creationId xmlns:p14="http://schemas.microsoft.com/office/powerpoint/2010/main" val="25352934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678"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8.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93/eurheartj/ehab484"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407D80-A040-4FB1-AEA0-ED5468EDF66A}"/>
              </a:ext>
            </a:extLst>
          </p:cNvPr>
          <p:cNvSpPr>
            <a:spLocks noGrp="1"/>
          </p:cNvSpPr>
          <p:nvPr>
            <p:ph type="ctrTitle"/>
          </p:nvPr>
        </p:nvSpPr>
        <p:spPr/>
        <p:txBody>
          <a:bodyPr/>
          <a:lstStyle/>
          <a:p>
            <a:r>
              <a:rPr lang="sv-SE" b="1" dirty="0"/>
              <a:t>SGLT-2 hämmare</a:t>
            </a:r>
          </a:p>
        </p:txBody>
      </p:sp>
      <p:sp>
        <p:nvSpPr>
          <p:cNvPr id="3" name="Underrubrik 2">
            <a:extLst>
              <a:ext uri="{FF2B5EF4-FFF2-40B4-BE49-F238E27FC236}">
                <a16:creationId xmlns:a16="http://schemas.microsoft.com/office/drawing/2014/main" id="{9BF4AE58-FC2C-479F-8736-E3960BE4F290}"/>
              </a:ext>
            </a:extLst>
          </p:cNvPr>
          <p:cNvSpPr>
            <a:spLocks noGrp="1"/>
          </p:cNvSpPr>
          <p:nvPr>
            <p:ph type="subTitle" idx="1"/>
          </p:nvPr>
        </p:nvSpPr>
        <p:spPr>
          <a:xfrm>
            <a:off x="1507067" y="4387442"/>
            <a:ext cx="7766936" cy="760290"/>
          </a:xfrm>
        </p:spPr>
        <p:txBody>
          <a:bodyPr/>
          <a:lstStyle/>
          <a:p>
            <a:r>
              <a:rPr lang="sv-SE" b="1" dirty="0"/>
              <a:t>Dorota de Laval  220427</a:t>
            </a:r>
          </a:p>
        </p:txBody>
      </p:sp>
    </p:spTree>
    <p:extLst>
      <p:ext uri="{BB962C8B-B14F-4D97-AF65-F5344CB8AC3E}">
        <p14:creationId xmlns:p14="http://schemas.microsoft.com/office/powerpoint/2010/main" val="392674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0" y="356400"/>
            <a:ext cx="12192000" cy="914400"/>
          </a:xfrm>
        </p:spPr>
        <p:txBody>
          <a:bodyPr>
            <a:normAutofit fontScale="90000"/>
          </a:bodyPr>
          <a:lstStyle/>
          <a:p>
            <a:r>
              <a:rPr lang="en-US" dirty="0" err="1"/>
              <a:t>Föreslagna</a:t>
            </a:r>
            <a:r>
              <a:rPr lang="en-US" dirty="0"/>
              <a:t> </a:t>
            </a:r>
            <a:r>
              <a:rPr lang="en-US" dirty="0" err="1"/>
              <a:t>verkningsmekanismer</a:t>
            </a:r>
            <a:r>
              <a:rPr lang="en-US" dirty="0"/>
              <a:t> </a:t>
            </a:r>
            <a:r>
              <a:rPr lang="en-US" dirty="0" err="1"/>
              <a:t>för</a:t>
            </a:r>
            <a:r>
              <a:rPr lang="en-US" dirty="0"/>
              <a:t> </a:t>
            </a:r>
            <a:r>
              <a:rPr lang="en-US" dirty="0" err="1"/>
              <a:t>njur</a:t>
            </a:r>
            <a:r>
              <a:rPr lang="en-US" dirty="0"/>
              <a:t>- </a:t>
            </a:r>
            <a:r>
              <a:rPr lang="en-US" dirty="0" err="1"/>
              <a:t>och</a:t>
            </a:r>
            <a:r>
              <a:rPr lang="en-US" dirty="0"/>
              <a:t> </a:t>
            </a:r>
            <a:r>
              <a:rPr lang="en-US" dirty="0" err="1"/>
              <a:t>kardioprotektion</a:t>
            </a:r>
            <a:endParaRPr lang="en-US" dirty="0"/>
          </a:p>
        </p:txBody>
      </p:sp>
      <p:sp>
        <p:nvSpPr>
          <p:cNvPr id="4" name="Text Placeholder 3"/>
          <p:cNvSpPr>
            <a:spLocks noGrp="1"/>
          </p:cNvSpPr>
          <p:nvPr>
            <p:ph type="body" sz="quarter" idx="10"/>
          </p:nvPr>
        </p:nvSpPr>
        <p:spPr/>
        <p:txBody>
          <a:bodyPr/>
          <a:lstStyle/>
          <a:p>
            <a:r>
              <a:rPr lang="sv-SE"/>
              <a:t>Heldragna linjer representerar mekanismer bekräftade av data. Streckade linjer representerar mekanismer som behöver studeras.</a:t>
            </a:r>
            <a:br>
              <a:rPr lang="en-US"/>
            </a:br>
            <a:r>
              <a:rPr lang="en-US"/>
              <a:t>ACE2, angiotensinkonverterande enzym-2; Ang 1/7, angiotensin 1/7</a:t>
            </a:r>
          </a:p>
          <a:p>
            <a:r>
              <a:rPr lang="en-US"/>
              <a:t>Rajasekeran H et al. Kidney Int 2016;89:522</a:t>
            </a:r>
            <a:endParaRPr lang="en-US" dirty="0"/>
          </a:p>
        </p:txBody>
      </p:sp>
      <p:sp>
        <p:nvSpPr>
          <p:cNvPr id="5" name="Slide Number Placeholder 4"/>
          <p:cNvSpPr>
            <a:spLocks noGrp="1"/>
          </p:cNvSpPr>
          <p:nvPr>
            <p:ph type="sldNum" sz="quarter" idx="13"/>
          </p:nvPr>
        </p:nvSpPr>
        <p:spPr/>
        <p:txBody>
          <a:bodyPr/>
          <a:lstStyle/>
          <a:p>
            <a:fld id="{8A09799C-41DB-41ED-8B81-DC46F85AB54F}" type="slidenum">
              <a:rPr lang="en-US" smtClean="0"/>
              <a:pPr/>
              <a:t>10</a:t>
            </a:fld>
            <a:endParaRPr lang="en-US" dirty="0"/>
          </a:p>
        </p:txBody>
      </p:sp>
      <p:grpSp>
        <p:nvGrpSpPr>
          <p:cNvPr id="7" name="Grupp 2"/>
          <p:cNvGrpSpPr/>
          <p:nvPr/>
        </p:nvGrpSpPr>
        <p:grpSpPr>
          <a:xfrm>
            <a:off x="2155255" y="1340768"/>
            <a:ext cx="7881490" cy="3715420"/>
            <a:chOff x="1477929" y="1558818"/>
            <a:chExt cx="6173307" cy="3408410"/>
          </a:xfrm>
        </p:grpSpPr>
        <p:cxnSp>
          <p:nvCxnSpPr>
            <p:cNvPr id="8" name="Straight Arrow Connector 7"/>
            <p:cNvCxnSpPr>
              <a:endCxn id="29" idx="1"/>
            </p:cNvCxnSpPr>
            <p:nvPr/>
          </p:nvCxnSpPr>
          <p:spPr>
            <a:xfrm>
              <a:off x="4187884" y="2594791"/>
              <a:ext cx="753393" cy="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4542698" y="3510184"/>
              <a:ext cx="1888101" cy="1408722"/>
              <a:chOff x="9499601" y="5377389"/>
              <a:chExt cx="4090885" cy="3052231"/>
            </a:xfrm>
          </p:grpSpPr>
          <p:cxnSp>
            <p:nvCxnSpPr>
              <p:cNvPr id="74" name="Straight Arrow Connector 73"/>
              <p:cNvCxnSpPr/>
              <p:nvPr/>
            </p:nvCxnSpPr>
            <p:spPr>
              <a:xfrm flipH="1">
                <a:off x="11436351" y="7466006"/>
                <a:ext cx="1944246" cy="778756"/>
              </a:xfrm>
              <a:prstGeom prst="straightConnector1">
                <a:avLst/>
              </a:prstGeom>
              <a:noFill/>
              <a:ln w="15875">
                <a:solidFill>
                  <a:schemeClr val="accent3"/>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Arrow Connector 74"/>
              <p:cNvCxnSpPr/>
              <p:nvPr/>
            </p:nvCxnSpPr>
            <p:spPr>
              <a:xfrm flipH="1">
                <a:off x="9897707" y="6629401"/>
                <a:ext cx="2179993" cy="1800219"/>
              </a:xfrm>
              <a:prstGeom prst="straightConnector1">
                <a:avLst/>
              </a:prstGeom>
              <a:noFill/>
              <a:ln w="22225" cap="rnd">
                <a:solidFill>
                  <a:schemeClr val="accent3"/>
                </a:solidFill>
                <a:prstDash val="sysDot"/>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Arrow Connector 75"/>
              <p:cNvCxnSpPr/>
              <p:nvPr/>
            </p:nvCxnSpPr>
            <p:spPr>
              <a:xfrm flipH="1">
                <a:off x="10480457" y="6597693"/>
                <a:ext cx="3110029" cy="1733504"/>
              </a:xfrm>
              <a:prstGeom prst="straightConnector1">
                <a:avLst/>
              </a:prstGeom>
              <a:noFill/>
              <a:ln w="22225" cap="rnd">
                <a:solidFill>
                  <a:schemeClr val="accent3"/>
                </a:solidFill>
                <a:prstDash val="sysDot"/>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Arrow Connector 76"/>
              <p:cNvCxnSpPr/>
              <p:nvPr/>
            </p:nvCxnSpPr>
            <p:spPr>
              <a:xfrm flipH="1">
                <a:off x="9499601" y="5377389"/>
                <a:ext cx="980856" cy="2953807"/>
              </a:xfrm>
              <a:prstGeom prst="straightConnector1">
                <a:avLst/>
              </a:prstGeom>
              <a:noFill/>
              <a:ln w="22225" cap="rnd">
                <a:solidFill>
                  <a:schemeClr val="accent3"/>
                </a:solidFill>
                <a:prstDash val="sysDot"/>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Group 9"/>
            <p:cNvGrpSpPr/>
            <p:nvPr/>
          </p:nvGrpSpPr>
          <p:grpSpPr>
            <a:xfrm>
              <a:off x="6306013" y="3501819"/>
              <a:ext cx="1345223" cy="1283742"/>
              <a:chOff x="13320117" y="5410059"/>
              <a:chExt cx="2914650" cy="2781441"/>
            </a:xfrm>
          </p:grpSpPr>
          <p:cxnSp>
            <p:nvCxnSpPr>
              <p:cNvPr id="72" name="Straight Arrow Connector 71"/>
              <p:cNvCxnSpPr/>
              <p:nvPr/>
            </p:nvCxnSpPr>
            <p:spPr>
              <a:xfrm>
                <a:off x="15359851" y="5410059"/>
                <a:ext cx="4190" cy="1709403"/>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73" name="Rectangle 72"/>
              <p:cNvSpPr/>
              <p:nvPr/>
            </p:nvSpPr>
            <p:spPr>
              <a:xfrm>
                <a:off x="13320117" y="7120640"/>
                <a:ext cx="2914650" cy="10708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Intraglomerular hypertension</a:t>
                </a:r>
              </a:p>
              <a:p>
                <a:pPr algn="ctr"/>
                <a:r>
                  <a:rPr lang="en-US" sz="1050" dirty="0">
                    <a:solidFill>
                      <a:srgbClr val="FFFFFF"/>
                    </a:solidFill>
                    <a:cs typeface="Arial" panose="020B0604020202020204" pitchFamily="34" charset="0"/>
                  </a:rPr>
                  <a:t>↓ Hyperfiltration </a:t>
                </a:r>
              </a:p>
            </p:txBody>
          </p:sp>
        </p:grpSp>
        <p:grpSp>
          <p:nvGrpSpPr>
            <p:cNvPr id="11" name="Group 10"/>
            <p:cNvGrpSpPr/>
            <p:nvPr/>
          </p:nvGrpSpPr>
          <p:grpSpPr>
            <a:xfrm>
              <a:off x="5171256" y="2584549"/>
              <a:ext cx="2012065" cy="1557247"/>
              <a:chOff x="10861477" y="3371850"/>
              <a:chExt cx="4359474" cy="3374036"/>
            </a:xfrm>
          </p:grpSpPr>
          <p:cxnSp>
            <p:nvCxnSpPr>
              <p:cNvPr id="66" name="Straight Arrow Connector 65"/>
              <p:cNvCxnSpPr/>
              <p:nvPr/>
            </p:nvCxnSpPr>
            <p:spPr>
              <a:xfrm flipH="1">
                <a:off x="12651684" y="6304624"/>
                <a:ext cx="683316" cy="0"/>
              </a:xfrm>
              <a:prstGeom prst="straightConnector1">
                <a:avLst/>
              </a:prstGeom>
              <a:noFill/>
              <a:ln w="22225" cap="rnd">
                <a:solidFill>
                  <a:schemeClr val="accent3"/>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p:cNvCxnSpPr/>
              <p:nvPr/>
            </p:nvCxnSpPr>
            <p:spPr>
              <a:xfrm flipH="1">
                <a:off x="12559874" y="5279056"/>
                <a:ext cx="553055" cy="639267"/>
              </a:xfrm>
              <a:prstGeom prst="straightConnector1">
                <a:avLst/>
              </a:prstGeom>
              <a:noFill/>
              <a:ln w="22225" cap="rnd">
                <a:solidFill>
                  <a:schemeClr val="accent3"/>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68" name="Freeform 67"/>
              <p:cNvSpPr/>
              <p:nvPr/>
            </p:nvSpPr>
            <p:spPr>
              <a:xfrm>
                <a:off x="13928123" y="3371850"/>
                <a:ext cx="348450" cy="257175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22225" cap="rnd">
                <a:solidFill>
                  <a:schemeClr val="accent3"/>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69" name="Freeform 68"/>
              <p:cNvSpPr/>
              <p:nvPr/>
            </p:nvSpPr>
            <p:spPr>
              <a:xfrm flipH="1">
                <a:off x="12156473" y="3371850"/>
                <a:ext cx="348450" cy="257175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22225" cap="rnd">
                <a:solidFill>
                  <a:schemeClr val="accent3"/>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70" name="Rectangle 69"/>
              <p:cNvSpPr/>
              <p:nvPr/>
            </p:nvSpPr>
            <p:spPr>
              <a:xfrm>
                <a:off x="13144501" y="5939542"/>
                <a:ext cx="2076450" cy="806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Activation of ACE2 – Ang1/7</a:t>
                </a:r>
              </a:p>
            </p:txBody>
          </p:sp>
          <p:sp>
            <p:nvSpPr>
              <p:cNvPr id="71" name="Rectangle 70"/>
              <p:cNvSpPr/>
              <p:nvPr/>
            </p:nvSpPr>
            <p:spPr>
              <a:xfrm>
                <a:off x="10861477" y="5939541"/>
                <a:ext cx="1822846" cy="8063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Ventricular arrhythmias</a:t>
                </a:r>
              </a:p>
            </p:txBody>
          </p:sp>
        </p:grpSp>
        <p:grpSp>
          <p:nvGrpSpPr>
            <p:cNvPr id="12" name="Group 11"/>
            <p:cNvGrpSpPr/>
            <p:nvPr/>
          </p:nvGrpSpPr>
          <p:grpSpPr>
            <a:xfrm>
              <a:off x="2253762" y="3464801"/>
              <a:ext cx="3182815" cy="1502427"/>
              <a:chOff x="3714750" y="5304458"/>
              <a:chExt cx="6896100" cy="3255258"/>
            </a:xfrm>
          </p:grpSpPr>
          <p:cxnSp>
            <p:nvCxnSpPr>
              <p:cNvPr id="61" name="Straight Arrow Connector 60"/>
              <p:cNvCxnSpPr/>
              <p:nvPr/>
            </p:nvCxnSpPr>
            <p:spPr>
              <a:xfrm>
                <a:off x="4711700" y="5304458"/>
                <a:ext cx="3193652" cy="3052144"/>
              </a:xfrm>
              <a:prstGeom prst="straightConnector1">
                <a:avLst/>
              </a:prstGeom>
              <a:noFill/>
              <a:ln w="15875">
                <a:solidFill>
                  <a:schemeClr val="accent3"/>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p:nvPr/>
            </p:nvCxnSpPr>
            <p:spPr>
              <a:xfrm>
                <a:off x="7696200" y="6553200"/>
                <a:ext cx="952500" cy="1876424"/>
              </a:xfrm>
              <a:prstGeom prst="straightConnector1">
                <a:avLst/>
              </a:prstGeom>
              <a:noFill/>
              <a:ln w="15875">
                <a:solidFill>
                  <a:schemeClr val="accent3"/>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Arrow Connector 62"/>
              <p:cNvCxnSpPr/>
              <p:nvPr/>
            </p:nvCxnSpPr>
            <p:spPr>
              <a:xfrm>
                <a:off x="6457950" y="7645400"/>
                <a:ext cx="873070" cy="669924"/>
              </a:xfrm>
              <a:prstGeom prst="straightConnector1">
                <a:avLst/>
              </a:prstGeom>
              <a:noFill/>
              <a:ln w="22225" cap="rnd">
                <a:solidFill>
                  <a:schemeClr val="accent3"/>
                </a:solidFill>
                <a:prstDash val="sysDot"/>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Arrow Connector 63"/>
              <p:cNvCxnSpPr/>
              <p:nvPr/>
            </p:nvCxnSpPr>
            <p:spPr>
              <a:xfrm>
                <a:off x="3714750" y="7600950"/>
                <a:ext cx="3730570" cy="828674"/>
              </a:xfrm>
              <a:prstGeom prst="straightConnector1">
                <a:avLst/>
              </a:prstGeom>
              <a:noFill/>
              <a:ln w="22225" cap="rnd">
                <a:solidFill>
                  <a:schemeClr val="accent3"/>
                </a:solidFill>
                <a:prstDash val="sysDot"/>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65" name="Rectangle 64"/>
              <p:cNvSpPr/>
              <p:nvPr/>
            </p:nvSpPr>
            <p:spPr>
              <a:xfrm>
                <a:off x="6762750" y="8051884"/>
                <a:ext cx="3848100" cy="5078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rPr>
                  <a:t>Cardiac and renal protection</a:t>
                </a:r>
              </a:p>
            </p:txBody>
          </p:sp>
        </p:grpSp>
        <p:grpSp>
          <p:nvGrpSpPr>
            <p:cNvPr id="13" name="Group 12"/>
            <p:cNvGrpSpPr/>
            <p:nvPr/>
          </p:nvGrpSpPr>
          <p:grpSpPr>
            <a:xfrm>
              <a:off x="1477929" y="3993213"/>
              <a:ext cx="2497634" cy="712242"/>
              <a:chOff x="2033780" y="6449359"/>
              <a:chExt cx="5411540" cy="1543192"/>
            </a:xfrm>
          </p:grpSpPr>
          <p:cxnSp>
            <p:nvCxnSpPr>
              <p:cNvPr id="57" name="Straight Arrow Connector 56"/>
              <p:cNvCxnSpPr/>
              <p:nvPr/>
            </p:nvCxnSpPr>
            <p:spPr>
              <a:xfrm>
                <a:off x="2920200" y="6449359"/>
                <a:ext cx="0" cy="700932"/>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a:endCxn id="60" idx="1"/>
              </p:cNvCxnSpPr>
              <p:nvPr/>
            </p:nvCxnSpPr>
            <p:spPr>
              <a:xfrm>
                <a:off x="3790950" y="6534151"/>
                <a:ext cx="1602626" cy="865820"/>
              </a:xfrm>
              <a:prstGeom prst="straightConnector1">
                <a:avLst/>
              </a:prstGeom>
              <a:noFill/>
              <a:ln w="22225" cap="rnd">
                <a:solidFill>
                  <a:schemeClr val="accent3"/>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9" name="Rectangle 58"/>
              <p:cNvSpPr/>
              <p:nvPr/>
            </p:nvSpPr>
            <p:spPr>
              <a:xfrm>
                <a:off x="2033780" y="7188391"/>
                <a:ext cx="1822846" cy="80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Inflammation</a:t>
                </a:r>
                <a:endParaRPr lang="en-US" sz="1050" strike="sngStrike" dirty="0">
                  <a:solidFill>
                    <a:srgbClr val="FF0000"/>
                  </a:solidFill>
                  <a:cs typeface="Arial" panose="020B0604020202020204" pitchFamily="34" charset="0"/>
                </a:endParaRPr>
              </a:p>
              <a:p>
                <a:pPr algn="ctr"/>
                <a:r>
                  <a:rPr lang="en-US" sz="1050" dirty="0">
                    <a:solidFill>
                      <a:srgbClr val="FFFFFF"/>
                    </a:solidFill>
                    <a:cs typeface="Arial" panose="020B0604020202020204" pitchFamily="34" charset="0"/>
                  </a:rPr>
                  <a:t>↓ Fibrosis</a:t>
                </a:r>
              </a:p>
            </p:txBody>
          </p:sp>
          <p:sp>
            <p:nvSpPr>
              <p:cNvPr id="60" name="Rectangle 59"/>
              <p:cNvSpPr/>
              <p:nvPr/>
            </p:nvSpPr>
            <p:spPr>
              <a:xfrm>
                <a:off x="5393576" y="6997891"/>
                <a:ext cx="2051744" cy="80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Cardiac contractility </a:t>
                </a:r>
              </a:p>
            </p:txBody>
          </p:sp>
        </p:grpSp>
        <p:grpSp>
          <p:nvGrpSpPr>
            <p:cNvPr id="14" name="Group 13"/>
            <p:cNvGrpSpPr/>
            <p:nvPr/>
          </p:nvGrpSpPr>
          <p:grpSpPr>
            <a:xfrm>
              <a:off x="1477929" y="2572829"/>
              <a:ext cx="2787711" cy="1557246"/>
              <a:chOff x="2033780" y="3371850"/>
              <a:chExt cx="6040040" cy="3374034"/>
            </a:xfrm>
          </p:grpSpPr>
          <p:cxnSp>
            <p:nvCxnSpPr>
              <p:cNvPr id="52" name="Straight Arrow Connector 51"/>
              <p:cNvCxnSpPr/>
              <p:nvPr/>
            </p:nvCxnSpPr>
            <p:spPr>
              <a:xfrm>
                <a:off x="7187400" y="5279056"/>
                <a:ext cx="0" cy="664544"/>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Arrow Connector 52"/>
              <p:cNvCxnSpPr/>
              <p:nvPr/>
            </p:nvCxnSpPr>
            <p:spPr>
              <a:xfrm>
                <a:off x="2920200" y="5067159"/>
                <a:ext cx="0" cy="85739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4" name="Freeform 53"/>
              <p:cNvSpPr/>
              <p:nvPr/>
            </p:nvSpPr>
            <p:spPr>
              <a:xfrm>
                <a:off x="5755673" y="3371850"/>
                <a:ext cx="348450" cy="257175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55" name="Rectangle 54"/>
              <p:cNvSpPr/>
              <p:nvPr/>
            </p:nvSpPr>
            <p:spPr>
              <a:xfrm>
                <a:off x="2033780" y="5939541"/>
                <a:ext cx="1822846" cy="8063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Epicardial fat</a:t>
                </a:r>
              </a:p>
            </p:txBody>
          </p:sp>
          <p:sp>
            <p:nvSpPr>
              <p:cNvPr id="56" name="Rectangle 55"/>
              <p:cNvSpPr/>
              <p:nvPr/>
            </p:nvSpPr>
            <p:spPr>
              <a:xfrm>
                <a:off x="5336277" y="5939541"/>
                <a:ext cx="2737543" cy="8063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Atherosclerosis</a:t>
                </a:r>
              </a:p>
            </p:txBody>
          </p:sp>
        </p:grpSp>
        <p:grpSp>
          <p:nvGrpSpPr>
            <p:cNvPr id="15" name="Group 14"/>
            <p:cNvGrpSpPr/>
            <p:nvPr/>
          </p:nvGrpSpPr>
          <p:grpSpPr>
            <a:xfrm>
              <a:off x="4863521" y="2689996"/>
              <a:ext cx="2787711" cy="853938"/>
              <a:chOff x="10194727" y="3600309"/>
              <a:chExt cx="6040040" cy="1850197"/>
            </a:xfrm>
          </p:grpSpPr>
          <p:cxnSp>
            <p:nvCxnSpPr>
              <p:cNvPr id="46" name="Straight Arrow Connector 45"/>
              <p:cNvCxnSpPr/>
              <p:nvPr/>
            </p:nvCxnSpPr>
            <p:spPr>
              <a:xfrm>
                <a:off x="13226250" y="3600309"/>
                <a:ext cx="0" cy="85739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Arrow Connector 46"/>
              <p:cNvCxnSpPr/>
              <p:nvPr/>
            </p:nvCxnSpPr>
            <p:spPr>
              <a:xfrm>
                <a:off x="11092650" y="3886200"/>
                <a:ext cx="0" cy="571500"/>
              </a:xfrm>
              <a:prstGeom prst="straightConnector1">
                <a:avLst/>
              </a:prstGeom>
              <a:noFill/>
              <a:ln w="15875">
                <a:solidFill>
                  <a:schemeClr val="accent3"/>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p:cNvCxnSpPr/>
              <p:nvPr/>
            </p:nvCxnSpPr>
            <p:spPr>
              <a:xfrm>
                <a:off x="15359850" y="3600309"/>
                <a:ext cx="0" cy="85739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p:cNvSpPr/>
              <p:nvPr/>
            </p:nvSpPr>
            <p:spPr>
              <a:xfrm>
                <a:off x="12303324"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Myocardial stretch</a:t>
                </a:r>
              </a:p>
            </p:txBody>
          </p:sp>
          <p:sp>
            <p:nvSpPr>
              <p:cNvPr id="50" name="Rectangle 49"/>
              <p:cNvSpPr/>
              <p:nvPr/>
            </p:nvSpPr>
            <p:spPr>
              <a:xfrm>
                <a:off x="10194727"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Arterial stiffness</a:t>
                </a:r>
              </a:p>
            </p:txBody>
          </p:sp>
          <p:sp>
            <p:nvSpPr>
              <p:cNvPr id="51" name="Rectangle 50"/>
              <p:cNvSpPr/>
              <p:nvPr/>
            </p:nvSpPr>
            <p:spPr>
              <a:xfrm>
                <a:off x="14411921"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Afferent arteriole constriction</a:t>
                </a:r>
              </a:p>
            </p:txBody>
          </p:sp>
        </p:grpSp>
        <p:grpSp>
          <p:nvGrpSpPr>
            <p:cNvPr id="16" name="Group 15"/>
            <p:cNvGrpSpPr/>
            <p:nvPr/>
          </p:nvGrpSpPr>
          <p:grpSpPr>
            <a:xfrm>
              <a:off x="1477929" y="2678273"/>
              <a:ext cx="2787711" cy="853938"/>
              <a:chOff x="2033780" y="3600309"/>
              <a:chExt cx="6040040" cy="1850197"/>
            </a:xfrm>
            <a:solidFill>
              <a:srgbClr val="6D2D48"/>
            </a:solidFill>
          </p:grpSpPr>
          <p:cxnSp>
            <p:nvCxnSpPr>
              <p:cNvPr id="40" name="Straight Arrow Connector 39"/>
              <p:cNvCxnSpPr/>
              <p:nvPr/>
            </p:nvCxnSpPr>
            <p:spPr>
              <a:xfrm>
                <a:off x="5053800" y="3600309"/>
                <a:ext cx="0" cy="857391"/>
              </a:xfrm>
              <a:prstGeom prst="straightConnector1">
                <a:avLst/>
              </a:prstGeom>
              <a:grp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p:cNvCxnSpPr/>
              <p:nvPr/>
            </p:nvCxnSpPr>
            <p:spPr>
              <a:xfrm>
                <a:off x="2920200" y="3600309"/>
                <a:ext cx="0" cy="857391"/>
              </a:xfrm>
              <a:prstGeom prst="straightConnector1">
                <a:avLst/>
              </a:prstGeom>
              <a:grp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a:off x="7187400" y="3600309"/>
                <a:ext cx="0" cy="857391"/>
              </a:xfrm>
              <a:prstGeom prst="straightConnector1">
                <a:avLst/>
              </a:prstGeom>
              <a:grp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43" name="Rectangle 42"/>
              <p:cNvSpPr/>
              <p:nvPr/>
            </p:nvSpPr>
            <p:spPr>
              <a:xfrm>
                <a:off x="4142377"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Inflammation</a:t>
                </a:r>
              </a:p>
              <a:p>
                <a:pPr algn="ctr"/>
                <a:r>
                  <a:rPr lang="en-US" sz="1050" dirty="0">
                    <a:solidFill>
                      <a:srgbClr val="FFFFFF"/>
                    </a:solidFill>
                    <a:cs typeface="Arial" panose="020B0604020202020204" pitchFamily="34" charset="0"/>
                  </a:rPr>
                  <a:t>↓ Glucose toxicity</a:t>
                </a:r>
              </a:p>
            </p:txBody>
          </p:sp>
          <p:sp>
            <p:nvSpPr>
              <p:cNvPr id="44" name="Rectangle 43"/>
              <p:cNvSpPr/>
              <p:nvPr/>
            </p:nvSpPr>
            <p:spPr>
              <a:xfrm>
                <a:off x="2033780"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Total body </a:t>
                </a:r>
                <a:br>
                  <a:rPr lang="en-US" sz="1050" dirty="0">
                    <a:solidFill>
                      <a:srgbClr val="FFFFFF"/>
                    </a:solidFill>
                    <a:cs typeface="Arial" panose="020B0604020202020204" pitchFamily="34" charset="0"/>
                  </a:rPr>
                </a:br>
                <a:r>
                  <a:rPr lang="en-US" sz="1050" dirty="0">
                    <a:solidFill>
                      <a:srgbClr val="FFFFFF"/>
                    </a:solidFill>
                    <a:cs typeface="Arial" panose="020B0604020202020204" pitchFamily="34" charset="0"/>
                  </a:rPr>
                  <a:t>fat mass</a:t>
                </a:r>
              </a:p>
            </p:txBody>
          </p:sp>
          <p:sp>
            <p:nvSpPr>
              <p:cNvPr id="45" name="Rectangle 44"/>
              <p:cNvSpPr/>
              <p:nvPr/>
            </p:nvSpPr>
            <p:spPr>
              <a:xfrm>
                <a:off x="6250974" y="4453641"/>
                <a:ext cx="1822846" cy="9968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Plasma </a:t>
                </a:r>
                <a:br>
                  <a:rPr lang="en-US" sz="1050" dirty="0">
                    <a:solidFill>
                      <a:srgbClr val="FFFFFF"/>
                    </a:solidFill>
                    <a:cs typeface="Arial" panose="020B0604020202020204" pitchFamily="34" charset="0"/>
                  </a:rPr>
                </a:br>
                <a:r>
                  <a:rPr lang="en-US" sz="1050" dirty="0">
                    <a:solidFill>
                      <a:srgbClr val="FFFFFF"/>
                    </a:solidFill>
                    <a:cs typeface="Arial" panose="020B0604020202020204" pitchFamily="34" charset="0"/>
                  </a:rPr>
                  <a:t>uric acid</a:t>
                </a:r>
              </a:p>
            </p:txBody>
          </p:sp>
        </p:grpSp>
        <p:grpSp>
          <p:nvGrpSpPr>
            <p:cNvPr id="17" name="Group 16"/>
            <p:cNvGrpSpPr/>
            <p:nvPr/>
          </p:nvGrpSpPr>
          <p:grpSpPr>
            <a:xfrm>
              <a:off x="1555692" y="1957300"/>
              <a:ext cx="2632197" cy="855810"/>
              <a:chOff x="2202253" y="2038209"/>
              <a:chExt cx="5703094" cy="1854256"/>
            </a:xfrm>
          </p:grpSpPr>
          <p:cxnSp>
            <p:nvCxnSpPr>
              <p:cNvPr id="33" name="Straight Arrow Connector 32"/>
              <p:cNvCxnSpPr/>
              <p:nvPr/>
            </p:nvCxnSpPr>
            <p:spPr>
              <a:xfrm>
                <a:off x="5053800" y="2038209"/>
                <a:ext cx="0" cy="85739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34" name="Group 33"/>
              <p:cNvGrpSpPr/>
              <p:nvPr/>
            </p:nvGrpSpPr>
            <p:grpSpPr>
              <a:xfrm>
                <a:off x="2202253" y="2895600"/>
                <a:ext cx="5703094" cy="996865"/>
                <a:chOff x="15398353" y="2895600"/>
                <a:chExt cx="5703094" cy="996865"/>
              </a:xfrm>
            </p:grpSpPr>
            <p:sp>
              <p:nvSpPr>
                <p:cNvPr id="37" name="Rectangle 36"/>
                <p:cNvSpPr/>
                <p:nvPr/>
              </p:nvSpPr>
              <p:spPr>
                <a:xfrm>
                  <a:off x="17506950"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Hb</a:t>
                  </a:r>
                  <a:r>
                    <a:rPr lang="en-US" sz="1050" dirty="0">
                      <a:solidFill>
                        <a:srgbClr val="FFFFFF"/>
                      </a:solidFill>
                    </a:rPr>
                    <a:t>A1C</a:t>
                  </a:r>
                </a:p>
              </p:txBody>
            </p:sp>
            <p:sp>
              <p:nvSpPr>
                <p:cNvPr id="38" name="Rectangle 37"/>
                <p:cNvSpPr/>
                <p:nvPr/>
              </p:nvSpPr>
              <p:spPr>
                <a:xfrm>
                  <a:off x="15398353"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lnSpc>
                      <a:spcPct val="90000"/>
                    </a:lnSpc>
                  </a:pPr>
                  <a:r>
                    <a:rPr lang="en-US" sz="1050" dirty="0">
                      <a:solidFill>
                        <a:srgbClr val="FFFFFF"/>
                      </a:solidFill>
                      <a:cs typeface="Arial" panose="020B0604020202020204" pitchFamily="34" charset="0"/>
                    </a:rPr>
                    <a:t>Negative</a:t>
                  </a:r>
                  <a:br>
                    <a:rPr lang="en-US" sz="1050" dirty="0">
                      <a:solidFill>
                        <a:srgbClr val="FFFFFF"/>
                      </a:solidFill>
                      <a:cs typeface="Arial" panose="020B0604020202020204" pitchFamily="34" charset="0"/>
                    </a:rPr>
                  </a:br>
                  <a:r>
                    <a:rPr lang="en-US" sz="1050" dirty="0">
                      <a:solidFill>
                        <a:srgbClr val="FFFFFF"/>
                      </a:solidFill>
                      <a:cs typeface="Arial" panose="020B0604020202020204" pitchFamily="34" charset="0"/>
                    </a:rPr>
                    <a:t>caloric</a:t>
                  </a:r>
                  <a:br>
                    <a:rPr lang="en-US" sz="1050" dirty="0">
                      <a:solidFill>
                        <a:srgbClr val="FFFFFF"/>
                      </a:solidFill>
                      <a:cs typeface="Arial" panose="020B0604020202020204" pitchFamily="34" charset="0"/>
                    </a:rPr>
                  </a:br>
                  <a:r>
                    <a:rPr lang="en-US" sz="1050" dirty="0">
                      <a:solidFill>
                        <a:srgbClr val="FFFFFF"/>
                      </a:solidFill>
                      <a:cs typeface="Arial" panose="020B0604020202020204" pitchFamily="34" charset="0"/>
                    </a:rPr>
                    <a:t>balance</a:t>
                  </a:r>
                  <a:endParaRPr lang="en-US" sz="1050" dirty="0">
                    <a:solidFill>
                      <a:srgbClr val="FFFFFF"/>
                    </a:solidFill>
                  </a:endParaRPr>
                </a:p>
              </p:txBody>
            </p:sp>
            <p:sp>
              <p:nvSpPr>
                <p:cNvPr id="39" name="Rectangle 38"/>
                <p:cNvSpPr/>
                <p:nvPr/>
              </p:nvSpPr>
              <p:spPr>
                <a:xfrm>
                  <a:off x="19615547"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Uricosuria</a:t>
                  </a:r>
                  <a:endParaRPr lang="en-US" sz="1050" dirty="0">
                    <a:solidFill>
                      <a:srgbClr val="FFFFFF"/>
                    </a:solidFill>
                  </a:endParaRPr>
                </a:p>
              </p:txBody>
            </p:sp>
          </p:grpSp>
          <p:sp>
            <p:nvSpPr>
              <p:cNvPr id="35" name="Freeform 34"/>
              <p:cNvSpPr/>
              <p:nvPr/>
            </p:nvSpPr>
            <p:spPr>
              <a:xfrm flipH="1">
                <a:off x="2939651" y="2073600"/>
                <a:ext cx="916974" cy="8220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36" name="Freeform 35"/>
              <p:cNvSpPr/>
              <p:nvPr/>
            </p:nvSpPr>
            <p:spPr>
              <a:xfrm>
                <a:off x="6273001" y="2070100"/>
                <a:ext cx="916974" cy="8255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grpSp>
          <p:nvGrpSpPr>
            <p:cNvPr id="18" name="Group 17"/>
            <p:cNvGrpSpPr/>
            <p:nvPr/>
          </p:nvGrpSpPr>
          <p:grpSpPr>
            <a:xfrm>
              <a:off x="2320800" y="1676015"/>
              <a:ext cx="1875879" cy="424923"/>
              <a:chOff x="3885400" y="1314450"/>
              <a:chExt cx="4064403" cy="920665"/>
            </a:xfrm>
          </p:grpSpPr>
          <p:sp>
            <p:nvSpPr>
              <p:cNvPr id="31" name="Freeform 30"/>
              <p:cNvSpPr/>
              <p:nvPr/>
            </p:nvSpPr>
            <p:spPr>
              <a:xfrm flipH="1">
                <a:off x="5054204" y="1314450"/>
                <a:ext cx="2895599" cy="4191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32" name="Rectangle 31"/>
              <p:cNvSpPr/>
              <p:nvPr/>
            </p:nvSpPr>
            <p:spPr>
              <a:xfrm>
                <a:off x="3885400" y="1727284"/>
                <a:ext cx="2438399" cy="507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rPr>
                  <a:t>Glycosuria</a:t>
                </a:r>
              </a:p>
            </p:txBody>
          </p:sp>
        </p:grpSp>
        <p:grpSp>
          <p:nvGrpSpPr>
            <p:cNvPr id="19" name="Group 18"/>
            <p:cNvGrpSpPr/>
            <p:nvPr/>
          </p:nvGrpSpPr>
          <p:grpSpPr>
            <a:xfrm>
              <a:off x="4941282" y="1969022"/>
              <a:ext cx="2632197" cy="855810"/>
              <a:chOff x="10363200" y="2038209"/>
              <a:chExt cx="5703094" cy="1854256"/>
            </a:xfrm>
          </p:grpSpPr>
          <p:cxnSp>
            <p:nvCxnSpPr>
              <p:cNvPr id="24" name="Straight Arrow Connector 23"/>
              <p:cNvCxnSpPr/>
              <p:nvPr/>
            </p:nvCxnSpPr>
            <p:spPr>
              <a:xfrm>
                <a:off x="13227867" y="2038209"/>
                <a:ext cx="0" cy="857391"/>
              </a:xfrm>
              <a:prstGeom prst="straightConnector1">
                <a:avLst/>
              </a:pr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5" name="Freeform 24"/>
              <p:cNvSpPr/>
              <p:nvPr/>
            </p:nvSpPr>
            <p:spPr>
              <a:xfrm flipH="1">
                <a:off x="11113718" y="2070100"/>
                <a:ext cx="916974" cy="8255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26" name="Freeform 25"/>
              <p:cNvSpPr/>
              <p:nvPr/>
            </p:nvSpPr>
            <p:spPr>
              <a:xfrm>
                <a:off x="14447068" y="2073600"/>
                <a:ext cx="916974" cy="8220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nvGrpSpPr>
              <p:cNvPr id="27" name="Group 26"/>
              <p:cNvGrpSpPr/>
              <p:nvPr/>
            </p:nvGrpSpPr>
            <p:grpSpPr>
              <a:xfrm>
                <a:off x="10363200" y="2895600"/>
                <a:ext cx="5703094" cy="996865"/>
                <a:chOff x="15398353" y="2895600"/>
                <a:chExt cx="5703094" cy="996865"/>
              </a:xfrm>
            </p:grpSpPr>
            <p:sp>
              <p:nvSpPr>
                <p:cNvPr id="28" name="Rectangle 27"/>
                <p:cNvSpPr/>
                <p:nvPr/>
              </p:nvSpPr>
              <p:spPr>
                <a:xfrm>
                  <a:off x="17506950"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a:t>
                  </a:r>
                  <a:r>
                    <a:rPr lang="en-US" sz="1050" dirty="0">
                      <a:solidFill>
                        <a:srgbClr val="FFFFFF"/>
                      </a:solidFill>
                    </a:rPr>
                    <a:t>Plasma volume</a:t>
                  </a:r>
                </a:p>
              </p:txBody>
            </p:sp>
            <p:sp>
              <p:nvSpPr>
                <p:cNvPr id="29" name="Rectangle 28"/>
                <p:cNvSpPr/>
                <p:nvPr/>
              </p:nvSpPr>
              <p:spPr>
                <a:xfrm>
                  <a:off x="15398353"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a:solidFill>
                        <a:srgbClr val="FFFFFF"/>
                      </a:solidFill>
                      <a:cs typeface="Arial" panose="020B0604020202020204" pitchFamily="34" charset="0"/>
                    </a:rPr>
                    <a:t>↓ Blood pressure</a:t>
                  </a:r>
                  <a:endParaRPr lang="en-US" sz="1050" dirty="0">
                    <a:solidFill>
                      <a:srgbClr val="FFFFFF"/>
                    </a:solidFill>
                  </a:endParaRPr>
                </a:p>
              </p:txBody>
            </p:sp>
            <p:sp>
              <p:nvSpPr>
                <p:cNvPr id="30" name="Rectangle 29"/>
                <p:cNvSpPr/>
                <p:nvPr/>
              </p:nvSpPr>
              <p:spPr>
                <a:xfrm>
                  <a:off x="19615547" y="2895600"/>
                  <a:ext cx="1485900" cy="9968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lnSpc>
                      <a:spcPct val="90000"/>
                    </a:lnSpc>
                  </a:pPr>
                  <a:r>
                    <a:rPr lang="en-US" sz="1050" dirty="0">
                      <a:solidFill>
                        <a:srgbClr val="FFFFFF"/>
                      </a:solidFill>
                      <a:cs typeface="Arial" panose="020B0604020202020204" pitchFamily="34" charset="0"/>
                    </a:rPr>
                    <a:t>↑ Tubulo-glomerular</a:t>
                  </a:r>
                </a:p>
                <a:p>
                  <a:pPr algn="ctr">
                    <a:lnSpc>
                      <a:spcPct val="90000"/>
                    </a:lnSpc>
                  </a:pPr>
                  <a:r>
                    <a:rPr lang="en-US" sz="1050" dirty="0">
                      <a:solidFill>
                        <a:srgbClr val="FFFFFF"/>
                      </a:solidFill>
                      <a:cs typeface="Arial" panose="020B0604020202020204" pitchFamily="34" charset="0"/>
                    </a:rPr>
                    <a:t>feedback</a:t>
                  </a:r>
                  <a:endParaRPr lang="en-US" sz="1050" dirty="0">
                    <a:solidFill>
                      <a:srgbClr val="FFFFFF"/>
                    </a:solidFill>
                  </a:endParaRPr>
                </a:p>
              </p:txBody>
            </p:sp>
          </p:grpSp>
        </p:grpSp>
        <p:grpSp>
          <p:nvGrpSpPr>
            <p:cNvPr id="20" name="Group 19"/>
            <p:cNvGrpSpPr/>
            <p:nvPr/>
          </p:nvGrpSpPr>
          <p:grpSpPr>
            <a:xfrm>
              <a:off x="5117123" y="1676014"/>
              <a:ext cx="1752966" cy="430784"/>
              <a:chOff x="10325100" y="1301750"/>
              <a:chExt cx="3798091" cy="933365"/>
            </a:xfrm>
          </p:grpSpPr>
          <p:sp>
            <p:nvSpPr>
              <p:cNvPr id="22" name="Freeform 21"/>
              <p:cNvSpPr/>
              <p:nvPr/>
            </p:nvSpPr>
            <p:spPr>
              <a:xfrm>
                <a:off x="10325100" y="1301750"/>
                <a:ext cx="2895599" cy="431800"/>
              </a:xfrm>
              <a:custGeom>
                <a:avLst/>
                <a:gdLst>
                  <a:gd name="connsiteX0" fmla="*/ 0 w 2895600"/>
                  <a:gd name="connsiteY0" fmla="*/ 0 h 647700"/>
                  <a:gd name="connsiteX1" fmla="*/ 2895600 w 2895600"/>
                  <a:gd name="connsiteY1" fmla="*/ 0 h 647700"/>
                  <a:gd name="connsiteX2" fmla="*/ 2895600 w 2895600"/>
                  <a:gd name="connsiteY2" fmla="*/ 647700 h 647700"/>
                </a:gdLst>
                <a:ahLst/>
                <a:cxnLst>
                  <a:cxn ang="0">
                    <a:pos x="connsiteX0" y="connsiteY0"/>
                  </a:cxn>
                  <a:cxn ang="0">
                    <a:pos x="connsiteX1" y="connsiteY1"/>
                  </a:cxn>
                  <a:cxn ang="0">
                    <a:pos x="connsiteX2" y="connsiteY2"/>
                  </a:cxn>
                </a:cxnLst>
                <a:rect l="l" t="t" r="r" b="b"/>
                <a:pathLst>
                  <a:path w="2895600" h="647700">
                    <a:moveTo>
                      <a:pt x="0" y="0"/>
                    </a:moveTo>
                    <a:lnTo>
                      <a:pt x="2895600" y="0"/>
                    </a:lnTo>
                    <a:lnTo>
                      <a:pt x="2895600" y="647700"/>
                    </a:lnTo>
                  </a:path>
                </a:pathLst>
              </a:custGeom>
              <a:noFill/>
              <a:ln w="158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23" name="Rectangle 22"/>
              <p:cNvSpPr/>
              <p:nvPr/>
            </p:nvSpPr>
            <p:spPr>
              <a:xfrm>
                <a:off x="11538346" y="1727284"/>
                <a:ext cx="2584845" cy="507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dirty="0" err="1">
                    <a:solidFill>
                      <a:srgbClr val="FFFFFF"/>
                    </a:solidFill>
                  </a:rPr>
                  <a:t>Natriuresis</a:t>
                </a:r>
                <a:endParaRPr lang="en-US" sz="1050" dirty="0">
                  <a:solidFill>
                    <a:srgbClr val="FFFFFF"/>
                  </a:solidFill>
                </a:endParaRPr>
              </a:p>
            </p:txBody>
          </p:sp>
        </p:grpSp>
        <p:sp>
          <p:nvSpPr>
            <p:cNvPr id="21" name="Rectangle 20"/>
            <p:cNvSpPr/>
            <p:nvPr/>
          </p:nvSpPr>
          <p:spPr>
            <a:xfrm>
              <a:off x="4009293" y="1558818"/>
              <a:ext cx="1125415" cy="234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21102" rIns="0" bIns="21102" rtlCol="0" anchor="ctr">
              <a:noAutofit/>
            </a:bodyPr>
            <a:lstStyle/>
            <a:p>
              <a:pPr algn="ctr"/>
              <a:r>
                <a:rPr lang="en-US" sz="1050" dirty="0">
                  <a:solidFill>
                    <a:srgbClr val="FFFFFF"/>
                  </a:solidFill>
                </a:rPr>
                <a:t>SGLT2i</a:t>
              </a:r>
            </a:p>
          </p:txBody>
        </p:sp>
      </p:grpSp>
    </p:spTree>
    <p:extLst>
      <p:ext uri="{BB962C8B-B14F-4D97-AF65-F5344CB8AC3E}">
        <p14:creationId xmlns:p14="http://schemas.microsoft.com/office/powerpoint/2010/main" val="395697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952BE15-BBD8-431A-80F5-67CEDD341496}"/>
              </a:ext>
            </a:extLst>
          </p:cNvPr>
          <p:cNvPicPr>
            <a:picLocks noChangeAspect="1"/>
          </p:cNvPicPr>
          <p:nvPr/>
        </p:nvPicPr>
        <p:blipFill>
          <a:blip r:embed="rId2"/>
          <a:stretch>
            <a:fillRect/>
          </a:stretch>
        </p:blipFill>
        <p:spPr>
          <a:xfrm>
            <a:off x="4061860" y="1123527"/>
            <a:ext cx="3593041" cy="4604800"/>
          </a:xfrm>
          <a:prstGeom prst="rect">
            <a:avLst/>
          </a:prstGeom>
        </p:spPr>
      </p:pic>
    </p:spTree>
    <p:extLst>
      <p:ext uri="{BB962C8B-B14F-4D97-AF65-F5344CB8AC3E}">
        <p14:creationId xmlns:p14="http://schemas.microsoft.com/office/powerpoint/2010/main" val="375908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A216864-7865-4B55-9CA1-F0CE34ECDEC4}"/>
              </a:ext>
            </a:extLst>
          </p:cNvPr>
          <p:cNvSpPr>
            <a:spLocks noChangeArrowheads="1"/>
          </p:cNvSpPr>
          <p:nvPr>
            <p:custDataLst>
              <p:tags r:id="rId1"/>
            </p:custDataLst>
          </p:nvPr>
        </p:nvSpPr>
        <p:spPr bwMode="auto">
          <a:xfrm>
            <a:off x="1512888" y="6489701"/>
            <a:ext cx="9163051" cy="38576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8500D768-FBAF-4F0D-A3F3-7DD7A5C18DE5}"/>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FFFFFF"/>
                </a:solidFill>
                <a:latin typeface="Helvetica" panose="020B0604020202020204" pitchFamily="34" charset="0"/>
              </a:rPr>
              <a:t>Date of Download:  4/11/2022</a:t>
            </a:r>
          </a:p>
        </p:txBody>
      </p:sp>
      <p:sp>
        <p:nvSpPr>
          <p:cNvPr id="16388" name="Footer Placeholder 4">
            <a:extLst>
              <a:ext uri="{FF2B5EF4-FFF2-40B4-BE49-F238E27FC236}">
                <a16:creationId xmlns:a16="http://schemas.microsoft.com/office/drawing/2014/main" id="{6B291805-5B7D-4FE0-9D81-EC7234C618A7}"/>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FFFFFF"/>
                </a:solidFill>
              </a:rPr>
              <a:t>Copyright © 2022 American Diabetes Association. All rights reserved.</a:t>
            </a:r>
          </a:p>
        </p:txBody>
      </p:sp>
      <p:sp>
        <p:nvSpPr>
          <p:cNvPr id="16389" name="Text Placeholder 2">
            <a:extLst>
              <a:ext uri="{FF2B5EF4-FFF2-40B4-BE49-F238E27FC236}">
                <a16:creationId xmlns:a16="http://schemas.microsoft.com/office/drawing/2014/main" id="{EA85C313-8365-408B-A3A7-3C13AB55B8EC}"/>
              </a:ext>
            </a:extLst>
          </p:cNvPr>
          <p:cNvSpPr/>
          <p:nvPr>
            <p:custDataLst>
              <p:tags r:id="rId4"/>
            </p:custDataLst>
          </p:nvPr>
        </p:nvSpPr>
        <p:spPr>
          <a:xfrm>
            <a:off x="4064001" y="119063"/>
            <a:ext cx="6367463" cy="755650"/>
          </a:xfrm>
          <a:prstGeom prst="rect">
            <a:avLst/>
          </a:prstGeom>
          <a:noFill/>
          <a:ln w="9525" cap="flat" cmpd="sng" algn="ctr">
            <a:noFill/>
            <a:prstDash val="solid"/>
            <a:miter lim="800000"/>
            <a:headEnd type="none" w="med" len="med"/>
            <a:tailEnd type="none" w="med" len="med"/>
          </a:ln>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a:latin typeface="Helvetica" panose="020B0604020202020204" pitchFamily="34" charset="0"/>
              </a:rPr>
              <a:t>From: </a:t>
            </a:r>
            <a:r>
              <a:rPr lang="en-US" altLang="en-US" sz="1300" b="1">
                <a:latin typeface="Helvetica" panose="020B0604020202020204" pitchFamily="34" charset="0"/>
              </a:rPr>
              <a:t>10. Cardiovascular Disease and Risk Management: Standards of Medical Care in Diabetes—2022 </a:t>
            </a:r>
          </a:p>
        </p:txBody>
      </p:sp>
      <p:sp>
        <p:nvSpPr>
          <p:cNvPr id="16390" name="Text Placeholder 2">
            <a:extLst>
              <a:ext uri="{FF2B5EF4-FFF2-40B4-BE49-F238E27FC236}">
                <a16:creationId xmlns:a16="http://schemas.microsoft.com/office/drawing/2014/main" id="{00E8AB58-6D27-436D-8351-A4B56C637D87}"/>
              </a:ext>
            </a:extLst>
          </p:cNvPr>
          <p:cNvSpPr txBox="1">
            <a:spLocks noChangeArrowheads="1"/>
          </p:cNvSpPr>
          <p:nvPr>
            <p:custDataLst>
              <p:tags r:id="rId5"/>
            </p:custDataLst>
          </p:nvPr>
        </p:nvSpPr>
        <p:spPr bwMode="auto">
          <a:xfrm>
            <a:off x="1524000" y="1084263"/>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sym typeface="Wingdings"/>
              </a:rPr>
              <a:t>Diabetes Care. 2021;45(Supplement_1):S144-S174. doi:10.2337/dc22-S010</a:t>
            </a:r>
          </a:p>
        </p:txBody>
      </p:sp>
      <p:sp>
        <p:nvSpPr>
          <p:cNvPr id="14343" name="Text Placeholder 2">
            <a:extLst>
              <a:ext uri="{FF2B5EF4-FFF2-40B4-BE49-F238E27FC236}">
                <a16:creationId xmlns:a16="http://schemas.microsoft.com/office/drawing/2014/main" id="{3868F3B6-DCC0-42BA-9798-8C6D06ADE01D}"/>
              </a:ext>
            </a:extLst>
          </p:cNvPr>
          <p:cNvSpPr>
            <a:spLocks noChangeArrowheads="1"/>
          </p:cNvSpPr>
          <p:nvPr>
            <p:custDataLst>
              <p:tags r:id="rId6"/>
            </p:custDataLst>
          </p:nvPr>
        </p:nvSpPr>
        <p:spPr bwMode="auto">
          <a:xfrm>
            <a:off x="1524000" y="5780088"/>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100">
                <a:latin typeface="Helvetica" panose="020B0604020202020204" pitchFamily="34" charset="0"/>
              </a:rPr>
              <a:t>Multifactorial approach to reduction in risk of diabetes complications. *Risk reduction interventions to be applied as individually appropriate.
</a:t>
            </a:r>
          </a:p>
        </p:txBody>
      </p:sp>
      <p:sp>
        <p:nvSpPr>
          <p:cNvPr id="14344" name="TextBox 11">
            <a:extLst>
              <a:ext uri="{FF2B5EF4-FFF2-40B4-BE49-F238E27FC236}">
                <a16:creationId xmlns:a16="http://schemas.microsoft.com/office/drawing/2014/main" id="{67C9F57E-AB52-4BAA-B981-EC0B2FF51F3D}"/>
              </a:ext>
            </a:extLst>
          </p:cNvPr>
          <p:cNvSpPr>
            <a:spLocks noChangeArrowheads="1"/>
          </p:cNvSpPr>
          <p:nvPr>
            <p:custDataLst>
              <p:tags r:id="rId7"/>
            </p:custDataLst>
          </p:nvPr>
        </p:nvSpPr>
        <p:spPr bwMode="auto">
          <a:xfrm>
            <a:off x="1524000" y="5510213"/>
            <a:ext cx="914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b="1">
                <a:latin typeface="Helvetica" panose="020B0604020202020204" pitchFamily="34" charset="0"/>
              </a:rPr>
              <a:t>Figure Legend:</a:t>
            </a:r>
          </a:p>
        </p:txBody>
      </p:sp>
      <p:cxnSp>
        <p:nvCxnSpPr>
          <p:cNvPr id="14345" name="Straight Connector 13">
            <a:extLst>
              <a:ext uri="{FF2B5EF4-FFF2-40B4-BE49-F238E27FC236}">
                <a16:creationId xmlns:a16="http://schemas.microsoft.com/office/drawing/2014/main" id="{1F16BE82-FA2C-4542-914C-4FED779876F0}"/>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5CCF432F-907A-42DF-AE7C-232CD29BF293}"/>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760538" y="192088"/>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A62E955F-3F8E-4365-9AAB-4227F937F2AB}"/>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4330700" y="2057400"/>
            <a:ext cx="3517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2DD20A-DA51-4D0B-AD40-748F57127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0"/>
            <a:ext cx="9780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69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6999C3-7179-42B2-8D18-571EBB990198}"/>
              </a:ext>
            </a:extLst>
          </p:cNvPr>
          <p:cNvSpPr>
            <a:spLocks noGrp="1"/>
          </p:cNvSpPr>
          <p:nvPr>
            <p:ph type="title"/>
          </p:nvPr>
        </p:nvSpPr>
        <p:spPr/>
        <p:txBody>
          <a:bodyPr/>
          <a:lstStyle/>
          <a:p>
            <a:r>
              <a:rPr lang="sv-SE" b="1" dirty="0"/>
              <a:t>Riskfaktorer</a:t>
            </a:r>
          </a:p>
        </p:txBody>
      </p:sp>
      <p:sp>
        <p:nvSpPr>
          <p:cNvPr id="3" name="Platshållare för innehåll 2">
            <a:extLst>
              <a:ext uri="{FF2B5EF4-FFF2-40B4-BE49-F238E27FC236}">
                <a16:creationId xmlns:a16="http://schemas.microsoft.com/office/drawing/2014/main" id="{D541E269-864C-4892-8441-C1FE4C377865}"/>
              </a:ext>
            </a:extLst>
          </p:cNvPr>
          <p:cNvSpPr>
            <a:spLocks noGrp="1"/>
          </p:cNvSpPr>
          <p:nvPr>
            <p:ph idx="1"/>
          </p:nvPr>
        </p:nvSpPr>
        <p:spPr/>
        <p:txBody>
          <a:bodyPr>
            <a:normAutofit/>
          </a:bodyPr>
          <a:lstStyle/>
          <a:p>
            <a:pPr marL="0" indent="0">
              <a:buNone/>
            </a:pPr>
            <a:r>
              <a:rPr lang="sv-SE" dirty="0"/>
              <a:t>Män &gt;55 år ; kvinnor &gt; 60 år      + minst 1 av följande</a:t>
            </a:r>
          </a:p>
          <a:p>
            <a:r>
              <a:rPr lang="sv-SE" dirty="0"/>
              <a:t>1. hypertoni</a:t>
            </a:r>
          </a:p>
          <a:p>
            <a:r>
              <a:rPr lang="sv-SE" dirty="0"/>
              <a:t>2. LDL &gt;3,4 </a:t>
            </a:r>
            <a:r>
              <a:rPr lang="sv-SE" dirty="0" err="1"/>
              <a:t>mmol</a:t>
            </a:r>
            <a:r>
              <a:rPr lang="sv-SE" dirty="0"/>
              <a:t>/L eller lipidsänkande behandling</a:t>
            </a:r>
          </a:p>
          <a:p>
            <a:r>
              <a:rPr lang="sv-SE" dirty="0"/>
              <a:t>3. rökning</a:t>
            </a:r>
          </a:p>
          <a:p>
            <a:endParaRPr lang="sv-SE" dirty="0"/>
          </a:p>
          <a:p>
            <a:pPr marL="0" indent="0">
              <a:buNone/>
            </a:pPr>
            <a:r>
              <a:rPr lang="en-US" dirty="0">
                <a:solidFill>
                  <a:srgbClr val="333333"/>
                </a:solidFill>
                <a:latin typeface="Calibri" panose="020F0502020204030204" pitchFamily="34" charset="0"/>
                <a:cs typeface="Calibri" panose="020F0502020204030204" pitchFamily="34" charset="0"/>
              </a:rPr>
              <a:t>A</a:t>
            </a:r>
            <a:r>
              <a:rPr lang="en-US" b="0" i="0" dirty="0">
                <a:solidFill>
                  <a:srgbClr val="333333"/>
                </a:solidFill>
                <a:effectLst/>
                <a:latin typeface="Calibri" panose="020F0502020204030204" pitchFamily="34" charset="0"/>
                <a:cs typeface="Calibri" panose="020F0502020204030204" pitchFamily="34" charset="0"/>
              </a:rPr>
              <a:t>t least 50 years old with at least 2 of the following CV risk factors - hypertension, diabetes duration of at least 10 years old, current smoking, micro- or macroalbuminuria or a low HDL level (&lt;1mmol/L)</a:t>
            </a:r>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540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D139A-9601-4366-A596-BBD2FB4F5C03}"/>
              </a:ext>
            </a:extLst>
          </p:cNvPr>
          <p:cNvSpPr>
            <a:spLocks noGrp="1"/>
          </p:cNvSpPr>
          <p:nvPr>
            <p:ph type="title"/>
          </p:nvPr>
        </p:nvSpPr>
        <p:spPr/>
        <p:txBody>
          <a:bodyPr/>
          <a:lstStyle/>
          <a:p>
            <a:r>
              <a:rPr lang="sv-SE" b="1" dirty="0"/>
              <a:t>NDR riskberäkning</a:t>
            </a:r>
          </a:p>
        </p:txBody>
      </p:sp>
      <p:pic>
        <p:nvPicPr>
          <p:cNvPr id="5" name="Platshållare för innehåll 4">
            <a:extLst>
              <a:ext uri="{FF2B5EF4-FFF2-40B4-BE49-F238E27FC236}">
                <a16:creationId xmlns:a16="http://schemas.microsoft.com/office/drawing/2014/main" id="{D2B01CB6-01E7-4C4E-8C9A-6DAA5594539E}"/>
              </a:ext>
            </a:extLst>
          </p:cNvPr>
          <p:cNvPicPr>
            <a:picLocks noGrp="1" noChangeAspect="1"/>
          </p:cNvPicPr>
          <p:nvPr>
            <p:ph idx="1"/>
          </p:nvPr>
        </p:nvPicPr>
        <p:blipFill>
          <a:blip r:embed="rId2"/>
          <a:stretch>
            <a:fillRect/>
          </a:stretch>
        </p:blipFill>
        <p:spPr>
          <a:xfrm>
            <a:off x="4025463" y="2160588"/>
            <a:ext cx="1901112" cy="3881437"/>
          </a:xfrm>
        </p:spPr>
      </p:pic>
    </p:spTree>
    <p:extLst>
      <p:ext uri="{BB962C8B-B14F-4D97-AF65-F5344CB8AC3E}">
        <p14:creationId xmlns:p14="http://schemas.microsoft.com/office/powerpoint/2010/main" val="130515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8B4797-313B-4407-82C8-61867E8ACAC5}"/>
              </a:ext>
            </a:extLst>
          </p:cNvPr>
          <p:cNvSpPr>
            <a:spLocks noGrp="1"/>
          </p:cNvSpPr>
          <p:nvPr>
            <p:ph type="title"/>
          </p:nvPr>
        </p:nvSpPr>
        <p:spPr/>
        <p:txBody>
          <a:bodyPr/>
          <a:lstStyle/>
          <a:p>
            <a:r>
              <a:rPr lang="sv-SE" b="1" i="0" dirty="0">
                <a:effectLst/>
              </a:rPr>
              <a:t>ASCVD Risk </a:t>
            </a:r>
            <a:r>
              <a:rPr lang="sv-SE" b="1" i="0" dirty="0" err="1">
                <a:effectLst/>
              </a:rPr>
              <a:t>Estimator</a:t>
            </a:r>
            <a:r>
              <a:rPr lang="sv-SE" b="1" i="0" dirty="0">
                <a:effectLst/>
              </a:rPr>
              <a:t> Plus</a:t>
            </a:r>
            <a:endParaRPr lang="sv-SE" b="1" dirty="0"/>
          </a:p>
        </p:txBody>
      </p:sp>
      <p:pic>
        <p:nvPicPr>
          <p:cNvPr id="5" name="Platshållare för innehåll 4">
            <a:extLst>
              <a:ext uri="{FF2B5EF4-FFF2-40B4-BE49-F238E27FC236}">
                <a16:creationId xmlns:a16="http://schemas.microsoft.com/office/drawing/2014/main" id="{31CC6BB6-4B85-4517-B706-5D87C5C3C4DA}"/>
              </a:ext>
            </a:extLst>
          </p:cNvPr>
          <p:cNvPicPr>
            <a:picLocks noGrp="1" noChangeAspect="1"/>
          </p:cNvPicPr>
          <p:nvPr>
            <p:ph idx="1"/>
          </p:nvPr>
        </p:nvPicPr>
        <p:blipFill>
          <a:blip r:embed="rId2"/>
          <a:stretch>
            <a:fillRect/>
          </a:stretch>
        </p:blipFill>
        <p:spPr>
          <a:xfrm>
            <a:off x="1272686" y="2160588"/>
            <a:ext cx="7406666" cy="3881437"/>
          </a:xfrm>
        </p:spPr>
      </p:pic>
    </p:spTree>
    <p:extLst>
      <p:ext uri="{BB962C8B-B14F-4D97-AF65-F5344CB8AC3E}">
        <p14:creationId xmlns:p14="http://schemas.microsoft.com/office/powerpoint/2010/main" val="21730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74E3F6-4D2E-498F-8E73-47DD7939F6FF}"/>
              </a:ext>
            </a:extLst>
          </p:cNvPr>
          <p:cNvSpPr>
            <a:spLocks noGrp="1"/>
          </p:cNvSpPr>
          <p:nvPr>
            <p:ph type="title"/>
          </p:nvPr>
        </p:nvSpPr>
        <p:spPr/>
        <p:txBody>
          <a:bodyPr/>
          <a:lstStyle/>
          <a:p>
            <a:r>
              <a:rPr lang="sv-SE" b="1" dirty="0"/>
              <a:t>Nationella riktlinjer för diabetesvård</a:t>
            </a:r>
            <a:endParaRPr lang="sv-SE" dirty="0"/>
          </a:p>
        </p:txBody>
      </p:sp>
      <p:pic>
        <p:nvPicPr>
          <p:cNvPr id="5" name="Platshållare för innehåll 4">
            <a:extLst>
              <a:ext uri="{FF2B5EF4-FFF2-40B4-BE49-F238E27FC236}">
                <a16:creationId xmlns:a16="http://schemas.microsoft.com/office/drawing/2014/main" id="{119711B8-AF3E-4B66-9DD7-19B3476E8A1B}"/>
              </a:ext>
            </a:extLst>
          </p:cNvPr>
          <p:cNvPicPr>
            <a:picLocks noGrp="1" noChangeAspect="1"/>
          </p:cNvPicPr>
          <p:nvPr>
            <p:ph idx="1"/>
          </p:nvPr>
        </p:nvPicPr>
        <p:blipFill>
          <a:blip r:embed="rId2"/>
          <a:stretch>
            <a:fillRect/>
          </a:stretch>
        </p:blipFill>
        <p:spPr>
          <a:xfrm>
            <a:off x="507410" y="3129094"/>
            <a:ext cx="9408288" cy="2046913"/>
          </a:xfrm>
        </p:spPr>
      </p:pic>
    </p:spTree>
    <p:extLst>
      <p:ext uri="{BB962C8B-B14F-4D97-AF65-F5344CB8AC3E}">
        <p14:creationId xmlns:p14="http://schemas.microsoft.com/office/powerpoint/2010/main" val="257553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D6F4E1-E844-468F-87F1-856BB7DA027A}"/>
              </a:ext>
            </a:extLst>
          </p:cNvPr>
          <p:cNvSpPr>
            <a:spLocks noGrp="1"/>
          </p:cNvSpPr>
          <p:nvPr>
            <p:ph type="title"/>
          </p:nvPr>
        </p:nvSpPr>
        <p:spPr/>
        <p:txBody>
          <a:bodyPr/>
          <a:lstStyle/>
          <a:p>
            <a:r>
              <a:rPr lang="sv-SE" b="1" dirty="0"/>
              <a:t>ESC </a:t>
            </a:r>
            <a:r>
              <a:rPr lang="sv-SE" b="1" dirty="0" err="1"/>
              <a:t>guidelines</a:t>
            </a:r>
            <a:r>
              <a:rPr lang="sv-SE" b="1" dirty="0"/>
              <a:t> 2021</a:t>
            </a:r>
          </a:p>
        </p:txBody>
      </p:sp>
      <p:pic>
        <p:nvPicPr>
          <p:cNvPr id="5" name="Platshållare för innehåll 4">
            <a:extLst>
              <a:ext uri="{FF2B5EF4-FFF2-40B4-BE49-F238E27FC236}">
                <a16:creationId xmlns:a16="http://schemas.microsoft.com/office/drawing/2014/main" id="{D22AC115-215A-4348-A803-A5B627433613}"/>
              </a:ext>
            </a:extLst>
          </p:cNvPr>
          <p:cNvPicPr>
            <a:picLocks noGrp="1" noChangeAspect="1"/>
          </p:cNvPicPr>
          <p:nvPr>
            <p:ph idx="1"/>
          </p:nvPr>
        </p:nvPicPr>
        <p:blipFill>
          <a:blip r:embed="rId2"/>
          <a:stretch>
            <a:fillRect/>
          </a:stretch>
        </p:blipFill>
        <p:spPr>
          <a:xfrm>
            <a:off x="3448051" y="2220139"/>
            <a:ext cx="5033962" cy="3386118"/>
          </a:xfrm>
        </p:spPr>
      </p:pic>
    </p:spTree>
    <p:extLst>
      <p:ext uri="{BB962C8B-B14F-4D97-AF65-F5344CB8AC3E}">
        <p14:creationId xmlns:p14="http://schemas.microsoft.com/office/powerpoint/2010/main" val="293645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0DCB57-1C61-43FB-88BF-F96665CF0B4D}"/>
              </a:ext>
            </a:extLst>
          </p:cNvPr>
          <p:cNvSpPr>
            <a:spLocks noGrp="1"/>
          </p:cNvSpPr>
          <p:nvPr>
            <p:ph type="title"/>
          </p:nvPr>
        </p:nvSpPr>
        <p:spPr/>
        <p:txBody>
          <a:bodyPr/>
          <a:lstStyle/>
          <a:p>
            <a:r>
              <a:rPr lang="sv-SE" b="1" dirty="0"/>
              <a:t>Risk för ASCVD för diabetiker</a:t>
            </a:r>
          </a:p>
        </p:txBody>
      </p:sp>
      <p:sp>
        <p:nvSpPr>
          <p:cNvPr id="3" name="Platshållare för innehåll 2">
            <a:extLst>
              <a:ext uri="{FF2B5EF4-FFF2-40B4-BE49-F238E27FC236}">
                <a16:creationId xmlns:a16="http://schemas.microsoft.com/office/drawing/2014/main" id="{4341CCE3-7FD7-4885-BF01-2BC44C6F01FC}"/>
              </a:ext>
            </a:extLst>
          </p:cNvPr>
          <p:cNvSpPr>
            <a:spLocks noGrp="1"/>
          </p:cNvSpPr>
          <p:nvPr>
            <p:ph idx="1"/>
          </p:nvPr>
        </p:nvSpPr>
        <p:spPr/>
        <p:txBody>
          <a:bodyPr>
            <a:normAutofit/>
          </a:bodyPr>
          <a:lstStyle/>
          <a:p>
            <a:r>
              <a:rPr lang="sv-SE" u="sng" dirty="0"/>
              <a:t>Måttlig risk </a:t>
            </a:r>
            <a:r>
              <a:rPr lang="sv-SE" dirty="0"/>
              <a:t>– välkontrollerad diabetes, </a:t>
            </a:r>
            <a:r>
              <a:rPr lang="sv-SE" dirty="0" err="1"/>
              <a:t>sjukdomensduration</a:t>
            </a:r>
            <a:r>
              <a:rPr lang="sv-SE" dirty="0"/>
              <a:t>&lt;10 år, inga alvarliga organkomplikationer, inga andra riskfaktorer för ASCVD</a:t>
            </a:r>
          </a:p>
          <a:p>
            <a:r>
              <a:rPr lang="sv-SE" u="sng" dirty="0"/>
              <a:t>Mycket hög risk </a:t>
            </a:r>
            <a:r>
              <a:rPr lang="sv-SE" dirty="0"/>
              <a:t>– alvarliga organkomplikationer :</a:t>
            </a:r>
          </a:p>
          <a:p>
            <a:pPr marL="0" indent="0">
              <a:buNone/>
            </a:pPr>
            <a:r>
              <a:rPr lang="sv-SE" dirty="0"/>
              <a:t>   1. </a:t>
            </a:r>
            <a:r>
              <a:rPr lang="sv-SE" dirty="0" err="1"/>
              <a:t>eGFR</a:t>
            </a:r>
            <a:r>
              <a:rPr lang="sv-SE" dirty="0"/>
              <a:t> &lt;45 ml/min/1,73m2</a:t>
            </a:r>
          </a:p>
          <a:p>
            <a:pPr marL="0" indent="0">
              <a:buNone/>
            </a:pPr>
            <a:r>
              <a:rPr lang="sv-SE" dirty="0"/>
              <a:t>   2. </a:t>
            </a:r>
            <a:r>
              <a:rPr lang="sv-SE" dirty="0" err="1"/>
              <a:t>eGFR</a:t>
            </a:r>
            <a:r>
              <a:rPr lang="sv-SE" dirty="0"/>
              <a:t> 45-59 ml/min/1,73m2 och mikroalbuminuri (30-300 mg/g)</a:t>
            </a:r>
          </a:p>
          <a:p>
            <a:pPr marL="0" indent="0">
              <a:buNone/>
            </a:pPr>
            <a:r>
              <a:rPr lang="sv-SE" dirty="0"/>
              <a:t>   3. </a:t>
            </a:r>
            <a:r>
              <a:rPr lang="sv-SE" dirty="0" err="1"/>
              <a:t>makroalbminuri</a:t>
            </a:r>
            <a:r>
              <a:rPr lang="sv-SE" dirty="0"/>
              <a:t> (&gt;300 mg/g)</a:t>
            </a:r>
          </a:p>
          <a:p>
            <a:pPr marL="0" indent="0">
              <a:buNone/>
            </a:pPr>
            <a:r>
              <a:rPr lang="sv-SE" dirty="0"/>
              <a:t>   4. minst 3 olika mikrovaskulära komplikationer </a:t>
            </a:r>
          </a:p>
          <a:p>
            <a:pPr marL="0" indent="0">
              <a:buNone/>
            </a:pPr>
            <a:r>
              <a:rPr lang="sv-SE" dirty="0"/>
              <a:t>       (ex. </a:t>
            </a:r>
            <a:r>
              <a:rPr lang="sv-SE" dirty="0" err="1"/>
              <a:t>retinopati+mikroalbuminuri+neuropati</a:t>
            </a:r>
            <a:r>
              <a:rPr lang="sv-SE" dirty="0"/>
              <a:t>)</a:t>
            </a:r>
          </a:p>
        </p:txBody>
      </p:sp>
    </p:spTree>
    <p:extLst>
      <p:ext uri="{BB962C8B-B14F-4D97-AF65-F5344CB8AC3E}">
        <p14:creationId xmlns:p14="http://schemas.microsoft.com/office/powerpoint/2010/main" val="29964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F683A-E3A2-4B46-AC84-49D7839AC479}"/>
              </a:ext>
            </a:extLst>
          </p:cNvPr>
          <p:cNvSpPr>
            <a:spLocks noGrp="1"/>
          </p:cNvSpPr>
          <p:nvPr>
            <p:ph type="title"/>
          </p:nvPr>
        </p:nvSpPr>
        <p:spPr/>
        <p:txBody>
          <a:bodyPr/>
          <a:lstStyle/>
          <a:p>
            <a:r>
              <a:rPr lang="sv-SE" b="1" dirty="0"/>
              <a:t>SGLT-2 hämmare</a:t>
            </a:r>
          </a:p>
        </p:txBody>
      </p:sp>
      <p:sp>
        <p:nvSpPr>
          <p:cNvPr id="3" name="Platshållare för innehåll 2">
            <a:extLst>
              <a:ext uri="{FF2B5EF4-FFF2-40B4-BE49-F238E27FC236}">
                <a16:creationId xmlns:a16="http://schemas.microsoft.com/office/drawing/2014/main" id="{3CEA2749-1F33-4F0D-83F0-AD621DCB7753}"/>
              </a:ext>
            </a:extLst>
          </p:cNvPr>
          <p:cNvSpPr>
            <a:spLocks noGrp="1"/>
          </p:cNvSpPr>
          <p:nvPr>
            <p:ph idx="1"/>
          </p:nvPr>
        </p:nvSpPr>
        <p:spPr/>
        <p:txBody>
          <a:bodyPr/>
          <a:lstStyle/>
          <a:p>
            <a:r>
              <a:rPr lang="sv-SE" dirty="0">
                <a:solidFill>
                  <a:srgbClr val="FF0000"/>
                </a:solidFill>
              </a:rPr>
              <a:t>S</a:t>
            </a:r>
            <a:r>
              <a:rPr lang="sv-SE" dirty="0"/>
              <a:t>odium/</a:t>
            </a:r>
            <a:r>
              <a:rPr lang="sv-SE" dirty="0">
                <a:solidFill>
                  <a:srgbClr val="FF0000"/>
                </a:solidFill>
              </a:rPr>
              <a:t>GL</a:t>
            </a:r>
            <a:r>
              <a:rPr lang="sv-SE" dirty="0"/>
              <a:t>ucos-co</a:t>
            </a:r>
            <a:r>
              <a:rPr lang="sv-SE" dirty="0">
                <a:solidFill>
                  <a:srgbClr val="FF0000"/>
                </a:solidFill>
              </a:rPr>
              <a:t>T</a:t>
            </a:r>
            <a:r>
              <a:rPr lang="sv-SE" dirty="0"/>
              <a:t>ransporter</a:t>
            </a:r>
            <a:r>
              <a:rPr lang="sv-SE" dirty="0">
                <a:solidFill>
                  <a:srgbClr val="FF0000"/>
                </a:solidFill>
              </a:rPr>
              <a:t>-2 </a:t>
            </a:r>
            <a:r>
              <a:rPr lang="sv-SE" dirty="0"/>
              <a:t>–inhibitorer</a:t>
            </a:r>
          </a:p>
          <a:p>
            <a:pPr marL="0" indent="0">
              <a:buNone/>
            </a:pPr>
            <a:r>
              <a:rPr lang="sv-SE" dirty="0"/>
              <a:t>        (</a:t>
            </a:r>
            <a:r>
              <a:rPr lang="sv-SE" dirty="0" err="1"/>
              <a:t>njurtubuli</a:t>
            </a:r>
            <a:r>
              <a:rPr lang="sv-SE" dirty="0"/>
              <a:t>)</a:t>
            </a:r>
          </a:p>
          <a:p>
            <a:pPr marL="0" indent="0">
              <a:buNone/>
            </a:pPr>
            <a:endParaRPr lang="sv-SE" dirty="0"/>
          </a:p>
          <a:p>
            <a:r>
              <a:rPr lang="sv-SE" dirty="0"/>
              <a:t>Dapagliflozin (</a:t>
            </a:r>
            <a:r>
              <a:rPr lang="sv-SE" dirty="0" err="1"/>
              <a:t>Forxiga</a:t>
            </a:r>
            <a:r>
              <a:rPr lang="sv-SE" dirty="0"/>
              <a:t>)       </a:t>
            </a:r>
            <a:r>
              <a:rPr lang="sv-SE" dirty="0" err="1"/>
              <a:t>Xigduo</a:t>
            </a:r>
            <a:r>
              <a:rPr lang="sv-SE" dirty="0"/>
              <a:t>, </a:t>
            </a:r>
            <a:r>
              <a:rPr lang="sv-SE" dirty="0" err="1"/>
              <a:t>Qtern</a:t>
            </a:r>
            <a:endParaRPr lang="sv-SE" dirty="0"/>
          </a:p>
          <a:p>
            <a:r>
              <a:rPr lang="sv-SE" dirty="0" err="1"/>
              <a:t>Empagliflozin</a:t>
            </a:r>
            <a:r>
              <a:rPr lang="sv-SE" dirty="0"/>
              <a:t> (</a:t>
            </a:r>
            <a:r>
              <a:rPr lang="sv-SE" dirty="0" err="1"/>
              <a:t>Jardiance</a:t>
            </a:r>
            <a:r>
              <a:rPr lang="sv-SE" dirty="0"/>
              <a:t>)  </a:t>
            </a:r>
            <a:r>
              <a:rPr lang="sv-SE" dirty="0" err="1"/>
              <a:t>Synjardy</a:t>
            </a:r>
            <a:r>
              <a:rPr lang="sv-SE" dirty="0"/>
              <a:t>, </a:t>
            </a:r>
            <a:r>
              <a:rPr lang="sv-SE" dirty="0" err="1"/>
              <a:t>Glyxambi</a:t>
            </a:r>
            <a:endParaRPr lang="sv-SE" dirty="0"/>
          </a:p>
          <a:p>
            <a:r>
              <a:rPr lang="sv-SE" dirty="0" err="1"/>
              <a:t>Kanagliflozin</a:t>
            </a:r>
            <a:r>
              <a:rPr lang="sv-SE" dirty="0"/>
              <a:t> (</a:t>
            </a:r>
            <a:r>
              <a:rPr lang="sv-SE" dirty="0" err="1"/>
              <a:t>Invocana</a:t>
            </a:r>
            <a:r>
              <a:rPr lang="sv-SE" dirty="0"/>
              <a:t>)     </a:t>
            </a:r>
            <a:r>
              <a:rPr lang="sv-SE" dirty="0" err="1"/>
              <a:t>Vokanamet</a:t>
            </a:r>
            <a:endParaRPr lang="sv-SE" dirty="0"/>
          </a:p>
          <a:p>
            <a:r>
              <a:rPr lang="sv-SE" dirty="0" err="1"/>
              <a:t>Ertugliflozin</a:t>
            </a:r>
            <a:r>
              <a:rPr lang="sv-SE" dirty="0"/>
              <a:t> (</a:t>
            </a:r>
            <a:r>
              <a:rPr lang="sv-SE" dirty="0" err="1"/>
              <a:t>Steglatro</a:t>
            </a:r>
            <a:r>
              <a:rPr lang="sv-SE" dirty="0"/>
              <a:t>)      </a:t>
            </a:r>
            <a:r>
              <a:rPr lang="sv-SE" dirty="0" err="1"/>
              <a:t>Segluromet</a:t>
            </a:r>
            <a:r>
              <a:rPr lang="sv-SE" dirty="0"/>
              <a:t>, </a:t>
            </a:r>
            <a:r>
              <a:rPr lang="sv-SE" dirty="0" err="1"/>
              <a:t>Steglujan</a:t>
            </a:r>
            <a:endParaRPr lang="sv-SE" dirty="0"/>
          </a:p>
          <a:p>
            <a:pPr marL="0" indent="0">
              <a:buNone/>
            </a:pPr>
            <a:endParaRPr lang="sv-SE" dirty="0"/>
          </a:p>
        </p:txBody>
      </p:sp>
    </p:spTree>
    <p:extLst>
      <p:ext uri="{BB962C8B-B14F-4D97-AF65-F5344CB8AC3E}">
        <p14:creationId xmlns:p14="http://schemas.microsoft.com/office/powerpoint/2010/main" val="38910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18A5E87-7D0E-42E9-BF75-6041C0BE64A9}"/>
              </a:ext>
            </a:extLst>
          </p:cNvPr>
          <p:cNvPicPr>
            <a:picLocks noChangeAspect="1"/>
          </p:cNvPicPr>
          <p:nvPr/>
        </p:nvPicPr>
        <p:blipFill>
          <a:blip r:embed="rId2"/>
          <a:stretch>
            <a:fillRect/>
          </a:stretch>
        </p:blipFill>
        <p:spPr>
          <a:xfrm>
            <a:off x="2109787" y="709612"/>
            <a:ext cx="7972425" cy="5438775"/>
          </a:xfrm>
          <a:prstGeom prst="rect">
            <a:avLst/>
          </a:prstGeom>
        </p:spPr>
      </p:pic>
    </p:spTree>
    <p:extLst>
      <p:ext uri="{BB962C8B-B14F-4D97-AF65-F5344CB8AC3E}">
        <p14:creationId xmlns:p14="http://schemas.microsoft.com/office/powerpoint/2010/main" val="117610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AB2BC51-595D-48E2-8543-CFADF2D5B479}"/>
              </a:ext>
            </a:extLst>
          </p:cNvPr>
          <p:cNvPicPr>
            <a:picLocks noChangeAspect="1"/>
          </p:cNvPicPr>
          <p:nvPr/>
        </p:nvPicPr>
        <p:blipFill>
          <a:blip r:embed="rId2"/>
          <a:stretch>
            <a:fillRect/>
          </a:stretch>
        </p:blipFill>
        <p:spPr>
          <a:xfrm>
            <a:off x="2956938" y="0"/>
            <a:ext cx="6278124" cy="6858000"/>
          </a:xfrm>
          <a:prstGeom prst="rect">
            <a:avLst/>
          </a:prstGeom>
        </p:spPr>
      </p:pic>
    </p:spTree>
    <p:extLst>
      <p:ext uri="{BB962C8B-B14F-4D97-AF65-F5344CB8AC3E}">
        <p14:creationId xmlns:p14="http://schemas.microsoft.com/office/powerpoint/2010/main" val="37739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DECEA4-B1D1-499B-B49D-81AC8B8E426F}"/>
              </a:ext>
            </a:extLst>
          </p:cNvPr>
          <p:cNvSpPr>
            <a:spLocks noGrp="1"/>
          </p:cNvSpPr>
          <p:nvPr>
            <p:ph type="title"/>
          </p:nvPr>
        </p:nvSpPr>
        <p:spPr/>
        <p:txBody>
          <a:bodyPr/>
          <a:lstStyle/>
          <a:p>
            <a:r>
              <a:rPr lang="sv-SE" b="1" dirty="0"/>
              <a:t>SGLT-2 hämmare</a:t>
            </a:r>
          </a:p>
        </p:txBody>
      </p:sp>
      <p:sp>
        <p:nvSpPr>
          <p:cNvPr id="3" name="Platshållare för innehåll 2">
            <a:extLst>
              <a:ext uri="{FF2B5EF4-FFF2-40B4-BE49-F238E27FC236}">
                <a16:creationId xmlns:a16="http://schemas.microsoft.com/office/drawing/2014/main" id="{5775D7B4-5B10-4821-82DB-22F49DF82506}"/>
              </a:ext>
            </a:extLst>
          </p:cNvPr>
          <p:cNvSpPr>
            <a:spLocks noGrp="1"/>
          </p:cNvSpPr>
          <p:nvPr>
            <p:ph idx="1"/>
          </p:nvPr>
        </p:nvSpPr>
        <p:spPr/>
        <p:txBody>
          <a:bodyPr>
            <a:normAutofit lnSpcReduction="10000"/>
          </a:bodyPr>
          <a:lstStyle/>
          <a:p>
            <a:r>
              <a:rPr lang="sv-SE" u="sng" dirty="0"/>
              <a:t>Ska inte användas</a:t>
            </a:r>
          </a:p>
          <a:p>
            <a:r>
              <a:rPr lang="sv-SE" dirty="0"/>
              <a:t>-vid insulinbrist</a:t>
            </a:r>
          </a:p>
          <a:p>
            <a:r>
              <a:rPr lang="sv-SE" dirty="0"/>
              <a:t>-vid risk för </a:t>
            </a:r>
            <a:r>
              <a:rPr lang="sv-SE" dirty="0" err="1"/>
              <a:t>ketoacidos</a:t>
            </a:r>
            <a:r>
              <a:rPr lang="sv-SE" dirty="0"/>
              <a:t> :</a:t>
            </a:r>
          </a:p>
          <a:p>
            <a:pPr marL="0" indent="0">
              <a:buNone/>
            </a:pPr>
            <a:r>
              <a:rPr lang="sv-SE" dirty="0"/>
              <a:t>         fasta, svalt, </a:t>
            </a:r>
            <a:r>
              <a:rPr lang="sv-SE" dirty="0" err="1"/>
              <a:t>gastrointestinal</a:t>
            </a:r>
            <a:r>
              <a:rPr lang="sv-SE" dirty="0"/>
              <a:t> </a:t>
            </a:r>
            <a:r>
              <a:rPr lang="sv-SE" dirty="0" err="1"/>
              <a:t>sjk</a:t>
            </a:r>
            <a:r>
              <a:rPr lang="sv-SE" dirty="0"/>
              <a:t>., lågkolhydrat kost</a:t>
            </a:r>
          </a:p>
          <a:p>
            <a:pPr marL="0" indent="0">
              <a:buNone/>
            </a:pPr>
            <a:r>
              <a:rPr lang="sv-SE" dirty="0"/>
              <a:t>         svår sjukdom eller kirurgi (relativ insulinbrist)</a:t>
            </a:r>
          </a:p>
          <a:p>
            <a:pPr marL="0" indent="0">
              <a:buNone/>
            </a:pPr>
            <a:r>
              <a:rPr lang="sv-SE" dirty="0"/>
              <a:t>         alkoholmissbruk</a:t>
            </a:r>
          </a:p>
          <a:p>
            <a:pPr marL="0" indent="0">
              <a:buNone/>
            </a:pPr>
            <a:r>
              <a:rPr lang="sv-SE" b="0" i="0" dirty="0">
                <a:solidFill>
                  <a:srgbClr val="000000"/>
                </a:solidFill>
                <a:effectLst/>
              </a:rPr>
              <a:t>    -patienter med bensår eller hög risk för amputation bör endast behandlas med SGLT2-hämmare efter en noga risknytta analys och en plan för fotvård och prevention</a:t>
            </a:r>
            <a:endParaRPr lang="sv-SE" dirty="0"/>
          </a:p>
          <a:p>
            <a:pPr marL="0" indent="0">
              <a:buNone/>
            </a:pPr>
            <a:endParaRPr lang="sv-SE" dirty="0"/>
          </a:p>
          <a:p>
            <a:pPr marL="0" indent="0">
              <a:buNone/>
            </a:pPr>
            <a:r>
              <a:rPr lang="sv-SE" dirty="0"/>
              <a:t>         </a:t>
            </a:r>
          </a:p>
        </p:txBody>
      </p:sp>
    </p:spTree>
    <p:extLst>
      <p:ext uri="{BB962C8B-B14F-4D97-AF65-F5344CB8AC3E}">
        <p14:creationId xmlns:p14="http://schemas.microsoft.com/office/powerpoint/2010/main" val="34109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CE84A30-CA63-48E8-99D8-03B6E286DAF7}"/>
              </a:ext>
            </a:extLst>
          </p:cNvPr>
          <p:cNvPicPr>
            <a:picLocks noChangeAspect="1"/>
          </p:cNvPicPr>
          <p:nvPr/>
        </p:nvPicPr>
        <p:blipFill>
          <a:blip r:embed="rId2"/>
          <a:stretch>
            <a:fillRect/>
          </a:stretch>
        </p:blipFill>
        <p:spPr>
          <a:xfrm>
            <a:off x="3186656" y="0"/>
            <a:ext cx="5818687" cy="6858000"/>
          </a:xfrm>
          <a:prstGeom prst="rect">
            <a:avLst/>
          </a:prstGeom>
        </p:spPr>
      </p:pic>
    </p:spTree>
    <p:extLst>
      <p:ext uri="{BB962C8B-B14F-4D97-AF65-F5344CB8AC3E}">
        <p14:creationId xmlns:p14="http://schemas.microsoft.com/office/powerpoint/2010/main" val="16667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8A3DB-FEA0-44F2-B01A-71D5CD4C0D02}"/>
              </a:ext>
            </a:extLst>
          </p:cNvPr>
          <p:cNvSpPr>
            <a:spLocks noGrp="1"/>
          </p:cNvSpPr>
          <p:nvPr>
            <p:ph type="title"/>
          </p:nvPr>
        </p:nvSpPr>
        <p:spPr/>
        <p:txBody>
          <a:bodyPr/>
          <a:lstStyle/>
          <a:p>
            <a:r>
              <a:rPr lang="sv-SE" dirty="0">
                <a:solidFill>
                  <a:srgbClr val="FF0000"/>
                </a:solidFill>
                <a:latin typeface="+mn-lt"/>
              </a:rPr>
              <a:t>Ann 69 år</a:t>
            </a:r>
          </a:p>
        </p:txBody>
      </p:sp>
      <p:sp>
        <p:nvSpPr>
          <p:cNvPr id="3" name="Platshållare för innehåll 2">
            <a:extLst>
              <a:ext uri="{FF2B5EF4-FFF2-40B4-BE49-F238E27FC236}">
                <a16:creationId xmlns:a16="http://schemas.microsoft.com/office/drawing/2014/main" id="{B108FD56-DB11-4F06-B5B0-551DC69284A3}"/>
              </a:ext>
            </a:extLst>
          </p:cNvPr>
          <p:cNvSpPr>
            <a:spLocks noGrp="1"/>
          </p:cNvSpPr>
          <p:nvPr>
            <p:ph idx="1"/>
          </p:nvPr>
        </p:nvSpPr>
        <p:spPr/>
        <p:txBody>
          <a:bodyPr>
            <a:normAutofit/>
          </a:bodyPr>
          <a:lstStyle/>
          <a:p>
            <a:r>
              <a:rPr lang="sv-SE" dirty="0" err="1"/>
              <a:t>Föredetta</a:t>
            </a:r>
            <a:r>
              <a:rPr lang="sv-SE" dirty="0"/>
              <a:t> rökare med KOL. </a:t>
            </a:r>
          </a:p>
          <a:p>
            <a:r>
              <a:rPr lang="sv-SE" dirty="0"/>
              <a:t>Patient har Typ 2-diabetes sedan 7år tillbaka. Behandlas med </a:t>
            </a:r>
            <a:r>
              <a:rPr lang="sv-SE" dirty="0" err="1"/>
              <a:t>metformin</a:t>
            </a:r>
            <a:r>
              <a:rPr lang="sv-SE" dirty="0"/>
              <a:t> och DPP4-hämmare. Har även hypertoni.</a:t>
            </a:r>
          </a:p>
          <a:p>
            <a:r>
              <a:rPr lang="sv-SE" dirty="0"/>
              <a:t>Inkommer till akuten med ST-höjningsinfarkt.  Akut angiografi visar stopp på RCA som öppnas och stentas. Start av ASA 75 mg x1, </a:t>
            </a:r>
            <a:r>
              <a:rPr lang="sv-SE" dirty="0" err="1"/>
              <a:t>tikagrelor</a:t>
            </a:r>
            <a:r>
              <a:rPr lang="sv-SE" dirty="0"/>
              <a:t> 90 mg x 2 och </a:t>
            </a:r>
            <a:r>
              <a:rPr lang="sv-SE" dirty="0" err="1"/>
              <a:t>atorvastatin</a:t>
            </a:r>
            <a:r>
              <a:rPr lang="sv-SE" dirty="0"/>
              <a:t> 80 mg x1. </a:t>
            </a:r>
          </a:p>
          <a:p>
            <a:r>
              <a:rPr lang="sv-SE" dirty="0"/>
              <a:t>På återbesök hos kardiologen startas behandling med SGLT2-hämmare som kardiovaskulär protektion. </a:t>
            </a:r>
          </a:p>
          <a:p>
            <a:r>
              <a:rPr lang="sv-SE" dirty="0"/>
              <a:t>Patienten remitteras nu vidare till vårdcentralen för uppföljning.</a:t>
            </a:r>
          </a:p>
          <a:p>
            <a:endParaRPr lang="sv-SE" dirty="0"/>
          </a:p>
          <a:p>
            <a:endParaRPr lang="sv-SE" dirty="0"/>
          </a:p>
        </p:txBody>
      </p:sp>
    </p:spTree>
    <p:extLst>
      <p:ext uri="{BB962C8B-B14F-4D97-AF65-F5344CB8AC3E}">
        <p14:creationId xmlns:p14="http://schemas.microsoft.com/office/powerpoint/2010/main" val="13524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D4F25E-3C98-456B-9660-3B96CBBC2F5C}"/>
              </a:ext>
            </a:extLst>
          </p:cNvPr>
          <p:cNvSpPr>
            <a:spLocks noGrp="1"/>
          </p:cNvSpPr>
          <p:nvPr>
            <p:ph type="title"/>
          </p:nvPr>
        </p:nvSpPr>
        <p:spPr/>
        <p:txBody>
          <a:bodyPr/>
          <a:lstStyle/>
          <a:p>
            <a:r>
              <a:rPr lang="sv-SE" dirty="0">
                <a:solidFill>
                  <a:srgbClr val="FF0000"/>
                </a:solidFill>
                <a:latin typeface="+mn-lt"/>
              </a:rPr>
              <a:t>Ann 69 år</a:t>
            </a:r>
            <a:endParaRPr lang="sv-SE" dirty="0">
              <a:latin typeface="+mn-lt"/>
            </a:endParaRPr>
          </a:p>
        </p:txBody>
      </p:sp>
      <p:sp>
        <p:nvSpPr>
          <p:cNvPr id="3" name="Platshållare för innehåll 2">
            <a:extLst>
              <a:ext uri="{FF2B5EF4-FFF2-40B4-BE49-F238E27FC236}">
                <a16:creationId xmlns:a16="http://schemas.microsoft.com/office/drawing/2014/main" id="{21D34859-0A68-41C3-911D-D3D787129104}"/>
              </a:ext>
            </a:extLst>
          </p:cNvPr>
          <p:cNvSpPr>
            <a:spLocks noGrp="1"/>
          </p:cNvSpPr>
          <p:nvPr>
            <p:ph idx="1"/>
          </p:nvPr>
        </p:nvSpPr>
        <p:spPr/>
        <p:txBody>
          <a:bodyPr/>
          <a:lstStyle/>
          <a:p>
            <a:r>
              <a:rPr lang="sv-SE" dirty="0"/>
              <a:t> Labb:</a:t>
            </a:r>
          </a:p>
          <a:p>
            <a:r>
              <a:rPr lang="sv-SE" dirty="0"/>
              <a:t>BMI: 28</a:t>
            </a:r>
          </a:p>
          <a:p>
            <a:r>
              <a:rPr lang="sv-SE" dirty="0"/>
              <a:t>HbA1c: 70 </a:t>
            </a:r>
            <a:r>
              <a:rPr lang="sv-SE" dirty="0" err="1"/>
              <a:t>mmol</a:t>
            </a:r>
            <a:r>
              <a:rPr lang="sv-SE" dirty="0"/>
              <a:t>/mol</a:t>
            </a:r>
          </a:p>
          <a:p>
            <a:r>
              <a:rPr lang="sv-SE" dirty="0"/>
              <a:t>Njurfunktion: </a:t>
            </a:r>
            <a:r>
              <a:rPr lang="sv-SE" dirty="0" err="1"/>
              <a:t>eGFR</a:t>
            </a:r>
            <a:r>
              <a:rPr lang="sv-SE" dirty="0"/>
              <a:t> 65 ml/min/1,73m</a:t>
            </a:r>
            <a:r>
              <a:rPr lang="sv-SE" baseline="30000" dirty="0"/>
              <a:t>2</a:t>
            </a:r>
            <a:r>
              <a:rPr lang="sv-SE" dirty="0"/>
              <a:t>, S-</a:t>
            </a:r>
            <a:r>
              <a:rPr lang="sv-SE" dirty="0" err="1"/>
              <a:t>Krea</a:t>
            </a:r>
            <a:r>
              <a:rPr lang="sv-SE" dirty="0"/>
              <a:t> 75 </a:t>
            </a:r>
            <a:r>
              <a:rPr lang="sv-SE" dirty="0" err="1"/>
              <a:t>umol</a:t>
            </a:r>
            <a:r>
              <a:rPr lang="sv-SE" dirty="0"/>
              <a:t>/L</a:t>
            </a:r>
          </a:p>
          <a:p>
            <a:r>
              <a:rPr lang="sv-SE" dirty="0"/>
              <a:t>Blodtryck: 145/90 </a:t>
            </a:r>
            <a:r>
              <a:rPr lang="sv-SE" dirty="0" err="1"/>
              <a:t>mmHg</a:t>
            </a:r>
            <a:endParaRPr lang="sv-SE" dirty="0"/>
          </a:p>
          <a:p>
            <a:r>
              <a:rPr lang="sv-SE" dirty="0"/>
              <a:t>Kolesterol: Totalkolesterol 3,2   HDL 1,5   Triglycerider 0,9   </a:t>
            </a:r>
          </a:p>
          <a:p>
            <a:pPr marL="0" indent="0">
              <a:buNone/>
            </a:pPr>
            <a:r>
              <a:rPr lang="sv-SE" dirty="0"/>
              <a:t> LDL 1,3 </a:t>
            </a:r>
            <a:r>
              <a:rPr lang="sv-SE" dirty="0" err="1"/>
              <a:t>mmol</a:t>
            </a:r>
            <a:r>
              <a:rPr lang="sv-SE" dirty="0"/>
              <a:t>/L</a:t>
            </a:r>
          </a:p>
          <a:p>
            <a:endParaRPr lang="sv-SE" dirty="0"/>
          </a:p>
        </p:txBody>
      </p:sp>
    </p:spTree>
    <p:extLst>
      <p:ext uri="{BB962C8B-B14F-4D97-AF65-F5344CB8AC3E}">
        <p14:creationId xmlns:p14="http://schemas.microsoft.com/office/powerpoint/2010/main" val="79241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56643D-53FB-4680-9A2D-6EBC89A36D16}"/>
              </a:ext>
            </a:extLst>
          </p:cNvPr>
          <p:cNvSpPr>
            <a:spLocks noGrp="1"/>
          </p:cNvSpPr>
          <p:nvPr>
            <p:ph type="title"/>
          </p:nvPr>
        </p:nvSpPr>
        <p:spPr/>
        <p:txBody>
          <a:bodyPr/>
          <a:lstStyle/>
          <a:p>
            <a:r>
              <a:rPr lang="sv-SE" dirty="0">
                <a:solidFill>
                  <a:srgbClr val="FF0000"/>
                </a:solidFill>
                <a:latin typeface="+mn-lt"/>
              </a:rPr>
              <a:t>Ann 69 år</a:t>
            </a:r>
            <a:endParaRPr lang="sv-SE" dirty="0">
              <a:latin typeface="+mn-lt"/>
            </a:endParaRPr>
          </a:p>
        </p:txBody>
      </p:sp>
      <p:sp>
        <p:nvSpPr>
          <p:cNvPr id="3" name="Platshållare för innehåll 2">
            <a:extLst>
              <a:ext uri="{FF2B5EF4-FFF2-40B4-BE49-F238E27FC236}">
                <a16:creationId xmlns:a16="http://schemas.microsoft.com/office/drawing/2014/main" id="{138CBBAC-AA19-4BE2-95DE-EEA0172B2489}"/>
              </a:ext>
            </a:extLst>
          </p:cNvPr>
          <p:cNvSpPr>
            <a:spLocks noGrp="1"/>
          </p:cNvSpPr>
          <p:nvPr>
            <p:ph idx="1"/>
          </p:nvPr>
        </p:nvSpPr>
        <p:spPr/>
        <p:txBody>
          <a:bodyPr>
            <a:normAutofit/>
          </a:bodyPr>
          <a:lstStyle/>
          <a:p>
            <a:r>
              <a:rPr lang="sv-SE" dirty="0"/>
              <a:t>Aktuell behandling:</a:t>
            </a:r>
          </a:p>
          <a:p>
            <a:r>
              <a:rPr lang="sv-SE" dirty="0"/>
              <a:t>ASA 75 mg x1</a:t>
            </a:r>
          </a:p>
          <a:p>
            <a:r>
              <a:rPr lang="sv-SE" dirty="0" err="1"/>
              <a:t>Tikagrelor</a:t>
            </a:r>
            <a:r>
              <a:rPr lang="sv-SE" dirty="0"/>
              <a:t> 90 mg x 2</a:t>
            </a:r>
          </a:p>
          <a:p>
            <a:r>
              <a:rPr lang="sv-SE" dirty="0" err="1"/>
              <a:t>Atorvastatin</a:t>
            </a:r>
            <a:r>
              <a:rPr lang="sv-SE" dirty="0"/>
              <a:t> 80 mg x1</a:t>
            </a:r>
          </a:p>
          <a:p>
            <a:r>
              <a:rPr lang="sv-SE" dirty="0" err="1"/>
              <a:t>Candesartan</a:t>
            </a:r>
            <a:r>
              <a:rPr lang="sv-SE" dirty="0"/>
              <a:t> 32 mgx1</a:t>
            </a:r>
          </a:p>
          <a:p>
            <a:r>
              <a:rPr lang="sv-SE" dirty="0" err="1"/>
              <a:t>Metformin</a:t>
            </a:r>
            <a:r>
              <a:rPr lang="sv-SE" dirty="0"/>
              <a:t> 500 mg x2 </a:t>
            </a:r>
          </a:p>
          <a:p>
            <a:r>
              <a:rPr lang="sv-SE" dirty="0"/>
              <a:t>DPP4-hämmare x1</a:t>
            </a:r>
          </a:p>
          <a:p>
            <a:r>
              <a:rPr lang="sv-SE" dirty="0"/>
              <a:t>SGLT2-hämmare x1</a:t>
            </a:r>
          </a:p>
          <a:p>
            <a:r>
              <a:rPr lang="sv-SE" dirty="0" err="1"/>
              <a:t>Spiolto</a:t>
            </a:r>
            <a:r>
              <a:rPr lang="sv-SE" dirty="0"/>
              <a:t> </a:t>
            </a:r>
            <a:r>
              <a:rPr lang="sv-SE" dirty="0" err="1"/>
              <a:t>Respimat</a:t>
            </a:r>
            <a:endParaRPr lang="sv-SE" dirty="0"/>
          </a:p>
          <a:p>
            <a:endParaRPr lang="sv-SE" dirty="0"/>
          </a:p>
        </p:txBody>
      </p:sp>
    </p:spTree>
    <p:extLst>
      <p:ext uri="{BB962C8B-B14F-4D97-AF65-F5344CB8AC3E}">
        <p14:creationId xmlns:p14="http://schemas.microsoft.com/office/powerpoint/2010/main" val="34980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D9063B-26F0-4377-ACDE-D7EE82D190A5}"/>
              </a:ext>
            </a:extLst>
          </p:cNvPr>
          <p:cNvSpPr>
            <a:spLocks noGrp="1"/>
          </p:cNvSpPr>
          <p:nvPr>
            <p:ph type="title"/>
          </p:nvPr>
        </p:nvSpPr>
        <p:spPr/>
        <p:txBody>
          <a:bodyPr/>
          <a:lstStyle/>
          <a:p>
            <a:r>
              <a:rPr lang="sv-SE" dirty="0">
                <a:solidFill>
                  <a:srgbClr val="FF0000"/>
                </a:solidFill>
              </a:rPr>
              <a:t>Mål?</a:t>
            </a:r>
          </a:p>
        </p:txBody>
      </p:sp>
      <p:sp>
        <p:nvSpPr>
          <p:cNvPr id="3" name="Platshållare för innehåll 2">
            <a:extLst>
              <a:ext uri="{FF2B5EF4-FFF2-40B4-BE49-F238E27FC236}">
                <a16:creationId xmlns:a16="http://schemas.microsoft.com/office/drawing/2014/main" id="{9A3E1915-70CA-41D4-9254-80A5636C9F06}"/>
              </a:ext>
            </a:extLst>
          </p:cNvPr>
          <p:cNvSpPr>
            <a:spLocks noGrp="1"/>
          </p:cNvSpPr>
          <p:nvPr>
            <p:ph idx="1"/>
          </p:nvPr>
        </p:nvSpPr>
        <p:spPr/>
        <p:txBody>
          <a:bodyPr/>
          <a:lstStyle/>
          <a:p>
            <a:r>
              <a:rPr lang="sv-SE" dirty="0"/>
              <a:t>BMI ?</a:t>
            </a:r>
          </a:p>
          <a:p>
            <a:r>
              <a:rPr lang="sv-SE" dirty="0"/>
              <a:t>HbA1c ?</a:t>
            </a:r>
          </a:p>
          <a:p>
            <a:r>
              <a:rPr lang="sv-SE" dirty="0"/>
              <a:t>BT ?</a:t>
            </a:r>
          </a:p>
          <a:p>
            <a:r>
              <a:rPr lang="sv-SE" dirty="0"/>
              <a:t>LDL ?</a:t>
            </a:r>
          </a:p>
        </p:txBody>
      </p:sp>
    </p:spTree>
    <p:extLst>
      <p:ext uri="{BB962C8B-B14F-4D97-AF65-F5344CB8AC3E}">
        <p14:creationId xmlns:p14="http://schemas.microsoft.com/office/powerpoint/2010/main" val="40658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5913B-7931-46E5-8A64-AC314E982E9A}"/>
              </a:ext>
            </a:extLst>
          </p:cNvPr>
          <p:cNvSpPr>
            <a:spLocks noGrp="1"/>
          </p:cNvSpPr>
          <p:nvPr>
            <p:ph type="title"/>
          </p:nvPr>
        </p:nvSpPr>
        <p:spPr/>
        <p:txBody>
          <a:bodyPr/>
          <a:lstStyle/>
          <a:p>
            <a:r>
              <a:rPr lang="sv-SE" b="1" dirty="0"/>
              <a:t>Statinterapi – primär prevention – ADA/EASD</a:t>
            </a:r>
          </a:p>
        </p:txBody>
      </p:sp>
      <p:sp>
        <p:nvSpPr>
          <p:cNvPr id="3" name="Platshållare för innehåll 2">
            <a:extLst>
              <a:ext uri="{FF2B5EF4-FFF2-40B4-BE49-F238E27FC236}">
                <a16:creationId xmlns:a16="http://schemas.microsoft.com/office/drawing/2014/main" id="{93363118-03BB-4324-966A-1E7F4EEF0D9F}"/>
              </a:ext>
            </a:extLst>
          </p:cNvPr>
          <p:cNvSpPr>
            <a:spLocks noGrp="1"/>
          </p:cNvSpPr>
          <p:nvPr>
            <p:ph idx="1"/>
          </p:nvPr>
        </p:nvSpPr>
        <p:spPr>
          <a:xfrm>
            <a:off x="677334" y="2013358"/>
            <a:ext cx="8596668" cy="4028004"/>
          </a:xfrm>
        </p:spPr>
        <p:txBody>
          <a:bodyPr/>
          <a:lstStyle/>
          <a:p>
            <a:r>
              <a:rPr lang="sv-SE" dirty="0"/>
              <a:t>1. Pat 40-75 utan ASCVD måttligintensiv statinterapi + </a:t>
            </a:r>
            <a:r>
              <a:rPr lang="sv-SE" dirty="0" err="1"/>
              <a:t>livstilsförändringar</a:t>
            </a:r>
            <a:endParaRPr lang="sv-SE" dirty="0"/>
          </a:p>
          <a:p>
            <a:endParaRPr lang="sv-SE" dirty="0"/>
          </a:p>
          <a:p>
            <a:r>
              <a:rPr lang="sv-SE" dirty="0"/>
              <a:t>2. Pat 20-39 med ASCVD-riskfaktorer kan statinterapi övervägas</a:t>
            </a:r>
          </a:p>
          <a:p>
            <a:endParaRPr lang="sv-SE" dirty="0"/>
          </a:p>
          <a:p>
            <a:r>
              <a:rPr lang="sv-SE" dirty="0"/>
              <a:t>3. Pat 50-70 med ASCDV-multipla riskfaktorer – högintensiv statinterapi</a:t>
            </a:r>
          </a:p>
          <a:p>
            <a:endParaRPr lang="sv-SE" dirty="0"/>
          </a:p>
          <a:p>
            <a:r>
              <a:rPr lang="sv-SE" dirty="0"/>
              <a:t>4. Pat med högrisk (&gt;20%) för ASCVD – tillägg med </a:t>
            </a:r>
            <a:r>
              <a:rPr lang="sv-SE" dirty="0" err="1"/>
              <a:t>Ezetimib</a:t>
            </a:r>
            <a:r>
              <a:rPr lang="sv-SE" dirty="0"/>
              <a:t> till </a:t>
            </a:r>
            <a:r>
              <a:rPr lang="sv-SE" dirty="0" err="1"/>
              <a:t>högdos</a:t>
            </a:r>
            <a:r>
              <a:rPr lang="sv-SE" dirty="0"/>
              <a:t> statin (för att reducera LDL mer än 50%).</a:t>
            </a:r>
          </a:p>
        </p:txBody>
      </p:sp>
    </p:spTree>
    <p:extLst>
      <p:ext uri="{BB962C8B-B14F-4D97-AF65-F5344CB8AC3E}">
        <p14:creationId xmlns:p14="http://schemas.microsoft.com/office/powerpoint/2010/main" val="75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C7A78-99C0-442A-8C30-F5D0DCFDFE14}"/>
              </a:ext>
            </a:extLst>
          </p:cNvPr>
          <p:cNvSpPr>
            <a:spLocks noGrp="1"/>
          </p:cNvSpPr>
          <p:nvPr>
            <p:ph type="title"/>
          </p:nvPr>
        </p:nvSpPr>
        <p:spPr/>
        <p:txBody>
          <a:bodyPr/>
          <a:lstStyle/>
          <a:p>
            <a:r>
              <a:rPr lang="sv-SE" b="1" dirty="0"/>
              <a:t>Statinterapi – sekundär prevention ADA/EASD</a:t>
            </a:r>
          </a:p>
        </p:txBody>
      </p:sp>
      <p:sp>
        <p:nvSpPr>
          <p:cNvPr id="3" name="Platshållare för innehåll 2">
            <a:extLst>
              <a:ext uri="{FF2B5EF4-FFF2-40B4-BE49-F238E27FC236}">
                <a16:creationId xmlns:a16="http://schemas.microsoft.com/office/drawing/2014/main" id="{50BF98C1-5089-42EE-A029-63ECCACAA2E5}"/>
              </a:ext>
            </a:extLst>
          </p:cNvPr>
          <p:cNvSpPr>
            <a:spLocks noGrp="1"/>
          </p:cNvSpPr>
          <p:nvPr>
            <p:ph idx="1"/>
          </p:nvPr>
        </p:nvSpPr>
        <p:spPr/>
        <p:txBody>
          <a:bodyPr>
            <a:normAutofit/>
          </a:bodyPr>
          <a:lstStyle/>
          <a:p>
            <a:r>
              <a:rPr lang="sv-SE" dirty="0"/>
              <a:t>1. Alla diabetiker med ASCVD – högintensiv statinterapi</a:t>
            </a:r>
          </a:p>
          <a:p>
            <a:r>
              <a:rPr lang="sv-SE" dirty="0"/>
              <a:t>2. Om LDL&gt; 1,8 </a:t>
            </a:r>
            <a:r>
              <a:rPr lang="sv-SE" dirty="0" err="1"/>
              <a:t>mmol</a:t>
            </a:r>
            <a:r>
              <a:rPr lang="sv-SE" dirty="0"/>
              <a:t>/L med högsta tolererade statindos– tillägg med </a:t>
            </a:r>
            <a:r>
              <a:rPr lang="sv-SE" dirty="0" err="1"/>
              <a:t>Ezetimib</a:t>
            </a:r>
            <a:r>
              <a:rPr lang="sv-SE" dirty="0"/>
              <a:t> eller PCSK9 </a:t>
            </a:r>
            <a:r>
              <a:rPr lang="sv-SE" dirty="0" err="1"/>
              <a:t>inh</a:t>
            </a:r>
            <a:r>
              <a:rPr lang="sv-SE" dirty="0"/>
              <a:t>. ska övervägas</a:t>
            </a:r>
          </a:p>
          <a:p>
            <a:r>
              <a:rPr lang="sv-SE" dirty="0"/>
              <a:t>3. För Pat som inte tolererar rek. statindos – det högsta tolererbara dosen ska användas</a:t>
            </a:r>
          </a:p>
          <a:p>
            <a:r>
              <a:rPr lang="sv-SE" dirty="0"/>
              <a:t>4. Pat äldre än 75 år, som redan har statinterapi – fortsätter</a:t>
            </a:r>
          </a:p>
          <a:p>
            <a:r>
              <a:rPr lang="sv-SE" dirty="0"/>
              <a:t>5. Pat äldre än 75 år med indikation för statinterapi kan påbörja terapi efter diskussion med Pat om risk/nytta</a:t>
            </a:r>
          </a:p>
          <a:p>
            <a:r>
              <a:rPr lang="sv-SE" dirty="0"/>
              <a:t>6. Statinterapi är kontraindicerad vid graviditet</a:t>
            </a:r>
          </a:p>
        </p:txBody>
      </p:sp>
    </p:spTree>
    <p:extLst>
      <p:ext uri="{BB962C8B-B14F-4D97-AF65-F5344CB8AC3E}">
        <p14:creationId xmlns:p14="http://schemas.microsoft.com/office/powerpoint/2010/main" val="27852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41" descr="Large.png"/>
          <p:cNvPicPr>
            <a:picLocks noChangeAspect="1"/>
          </p:cNvPicPr>
          <p:nvPr/>
        </p:nvPicPr>
        <p:blipFill>
          <a:blip r:embed="rId4" cstate="print"/>
          <a:srcRect/>
          <a:stretch>
            <a:fillRect/>
          </a:stretch>
        </p:blipFill>
        <p:spPr bwMode="auto">
          <a:xfrm>
            <a:off x="4781688" y="2929495"/>
            <a:ext cx="1028038" cy="2586466"/>
          </a:xfrm>
          <a:prstGeom prst="rect">
            <a:avLst/>
          </a:prstGeom>
          <a:noFill/>
          <a:ln w="9525">
            <a:noFill/>
            <a:miter lim="800000"/>
            <a:headEnd/>
            <a:tailEnd/>
          </a:ln>
        </p:spPr>
      </p:pic>
      <p:pic>
        <p:nvPicPr>
          <p:cNvPr id="377859" name="Picture 9" descr="Glucose.png"/>
          <p:cNvPicPr>
            <a:picLocks noChangeAspect="1"/>
          </p:cNvPicPr>
          <p:nvPr/>
        </p:nvPicPr>
        <p:blipFill>
          <a:blip r:embed="rId5" cstate="print"/>
          <a:srcRect/>
          <a:stretch>
            <a:fillRect/>
          </a:stretch>
        </p:blipFill>
        <p:spPr bwMode="auto">
          <a:xfrm>
            <a:off x="3443025" y="1923548"/>
            <a:ext cx="5150271" cy="4321987"/>
          </a:xfrm>
          <a:prstGeom prst="rect">
            <a:avLst/>
          </a:prstGeom>
          <a:noFill/>
          <a:ln w="9525">
            <a:noFill/>
            <a:miter lim="800000"/>
            <a:headEnd/>
            <a:tailEnd/>
          </a:ln>
        </p:spPr>
      </p:pic>
      <p:pic>
        <p:nvPicPr>
          <p:cNvPr id="42"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5910925" y="1923547"/>
            <a:ext cx="1987274" cy="4361013"/>
          </a:xfrm>
          <a:prstGeom prst="rect">
            <a:avLst/>
          </a:prstGeom>
          <a:noFill/>
          <a:ln w="9525">
            <a:noFill/>
            <a:miter lim="800000"/>
            <a:headEnd/>
            <a:tailEnd/>
          </a:ln>
        </p:spPr>
      </p:pic>
      <p:pic>
        <p:nvPicPr>
          <p:cNvPr id="40"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4840675" y="1923547"/>
            <a:ext cx="1051947" cy="4361013"/>
          </a:xfrm>
          <a:prstGeom prst="rect">
            <a:avLst/>
          </a:prstGeom>
          <a:noFill/>
          <a:ln w="9525">
            <a:noFill/>
            <a:miter lim="800000"/>
            <a:headEnd/>
            <a:tailEnd/>
          </a:ln>
        </p:spPr>
      </p:pic>
      <p:pic>
        <p:nvPicPr>
          <p:cNvPr id="41"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3443025" y="1923547"/>
            <a:ext cx="1397649" cy="1181562"/>
          </a:xfrm>
          <a:prstGeom prst="rect">
            <a:avLst/>
          </a:prstGeom>
          <a:noFill/>
          <a:ln w="9525">
            <a:noFill/>
            <a:miter lim="800000"/>
            <a:headEnd/>
            <a:tailEnd/>
          </a:ln>
        </p:spPr>
      </p:pic>
      <p:pic>
        <p:nvPicPr>
          <p:cNvPr id="377861" name="Picture 58" descr="Blood Tubes.png"/>
          <p:cNvPicPr>
            <a:picLocks noChangeAspect="1"/>
          </p:cNvPicPr>
          <p:nvPr/>
        </p:nvPicPr>
        <p:blipFill>
          <a:blip r:embed="rId6" cstate="print"/>
          <a:srcRect/>
          <a:stretch>
            <a:fillRect/>
          </a:stretch>
        </p:blipFill>
        <p:spPr bwMode="auto">
          <a:xfrm rot="-800787">
            <a:off x="2874275" y="1759944"/>
            <a:ext cx="972605" cy="992206"/>
          </a:xfrm>
          <a:prstGeom prst="rect">
            <a:avLst/>
          </a:prstGeom>
          <a:noFill/>
          <a:ln w="9525">
            <a:noFill/>
            <a:miter lim="800000"/>
            <a:headEnd/>
            <a:tailEnd/>
          </a:ln>
        </p:spPr>
      </p:pic>
      <p:grpSp>
        <p:nvGrpSpPr>
          <p:cNvPr id="2" name="Group 47"/>
          <p:cNvGrpSpPr>
            <a:grpSpLocks/>
          </p:cNvGrpSpPr>
          <p:nvPr/>
        </p:nvGrpSpPr>
        <p:grpSpPr bwMode="auto">
          <a:xfrm>
            <a:off x="1826136" y="1212945"/>
            <a:ext cx="1850320" cy="787113"/>
            <a:chOff x="1783124" y="959588"/>
            <a:chExt cx="1528120" cy="969909"/>
          </a:xfrm>
        </p:grpSpPr>
        <p:grpSp>
          <p:nvGrpSpPr>
            <p:cNvPr id="3" name="Group 46"/>
            <p:cNvGrpSpPr>
              <a:grpSpLocks/>
            </p:cNvGrpSpPr>
            <p:nvPr/>
          </p:nvGrpSpPr>
          <p:grpSpPr bwMode="auto">
            <a:xfrm>
              <a:off x="1783124" y="959588"/>
              <a:ext cx="1528120" cy="731615"/>
              <a:chOff x="1783124" y="920173"/>
              <a:chExt cx="1528120" cy="731615"/>
            </a:xfrm>
          </p:grpSpPr>
          <p:sp>
            <p:nvSpPr>
              <p:cNvPr id="12" name="Rounded Rectangle 11"/>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sp>
            <p:nvSpPr>
              <p:cNvPr id="377897" name="TextBox 4"/>
              <p:cNvSpPr txBox="1">
                <a:spLocks noChangeArrowheads="1"/>
              </p:cNvSpPr>
              <p:nvPr/>
            </p:nvSpPr>
            <p:spPr bwMode="auto">
              <a:xfrm>
                <a:off x="1783124" y="920173"/>
                <a:ext cx="1528120" cy="709456"/>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600" dirty="0" err="1">
                    <a:solidFill>
                      <a:srgbClr val="4D4D4F"/>
                    </a:solidFill>
                    <a:cs typeface="Calibri"/>
                  </a:rPr>
                  <a:t>Filtrerat</a:t>
                </a:r>
                <a:r>
                  <a:rPr lang="en-GB" sz="1600" dirty="0">
                    <a:solidFill>
                      <a:srgbClr val="4D4D4F"/>
                    </a:solidFill>
                    <a:cs typeface="Calibri"/>
                  </a:rPr>
                  <a:t> </a:t>
                </a:r>
                <a:r>
                  <a:rPr lang="en-GB" sz="1600" dirty="0" err="1">
                    <a:solidFill>
                      <a:srgbClr val="4D4D4F"/>
                    </a:solidFill>
                    <a:cs typeface="Calibri"/>
                  </a:rPr>
                  <a:t>glukos</a:t>
                </a:r>
                <a:r>
                  <a:rPr lang="en-GB" sz="1600" dirty="0">
                    <a:solidFill>
                      <a:srgbClr val="4D4D4F"/>
                    </a:solidFill>
                    <a:cs typeface="Calibri"/>
                  </a:rPr>
                  <a:t> </a:t>
                </a:r>
                <a:br>
                  <a:rPr lang="en-GB" sz="1600" dirty="0">
                    <a:solidFill>
                      <a:srgbClr val="4D4D4F"/>
                    </a:solidFill>
                    <a:cs typeface="Calibri"/>
                  </a:rPr>
                </a:br>
                <a:r>
                  <a:rPr lang="en-GB" sz="1600" dirty="0">
                    <a:solidFill>
                      <a:srgbClr val="4D4D4F"/>
                    </a:solidFill>
                    <a:cs typeface="Calibri"/>
                  </a:rPr>
                  <a:t>ca 180 g/dag</a:t>
                </a:r>
              </a:p>
            </p:txBody>
          </p:sp>
        </p:grpSp>
        <p:sp>
          <p:nvSpPr>
            <p:cNvPr id="11" name="Isosceles Triangle 10"/>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grpSp>
      <p:sp>
        <p:nvSpPr>
          <p:cNvPr id="24" name="Hexagon 23"/>
          <p:cNvSpPr/>
          <p:nvPr/>
        </p:nvSpPr>
        <p:spPr>
          <a:xfrm>
            <a:off x="3579790" y="2345179"/>
            <a:ext cx="128504"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28" name="Hexagon 27"/>
          <p:cNvSpPr/>
          <p:nvPr/>
        </p:nvSpPr>
        <p:spPr>
          <a:xfrm>
            <a:off x="3700737" y="2143374"/>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1" name="Hexagon 30"/>
          <p:cNvSpPr/>
          <p:nvPr/>
        </p:nvSpPr>
        <p:spPr>
          <a:xfrm>
            <a:off x="3972866" y="2156828"/>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2" name="Hexagon 31"/>
          <p:cNvSpPr/>
          <p:nvPr/>
        </p:nvSpPr>
        <p:spPr>
          <a:xfrm>
            <a:off x="3826722" y="2422535"/>
            <a:ext cx="131025"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3" name="Hexagon 32"/>
          <p:cNvSpPr/>
          <p:nvPr/>
        </p:nvSpPr>
        <p:spPr>
          <a:xfrm>
            <a:off x="4025777" y="2338452"/>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4" name="Hexagon 33"/>
          <p:cNvSpPr/>
          <p:nvPr/>
        </p:nvSpPr>
        <p:spPr>
          <a:xfrm>
            <a:off x="4189559" y="245953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 name="Hexagon 36"/>
          <p:cNvSpPr/>
          <p:nvPr/>
        </p:nvSpPr>
        <p:spPr>
          <a:xfrm>
            <a:off x="3854438" y="2224096"/>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grpSp>
        <p:nvGrpSpPr>
          <p:cNvPr id="4" name="Group 44"/>
          <p:cNvGrpSpPr>
            <a:grpSpLocks/>
          </p:cNvGrpSpPr>
          <p:nvPr/>
        </p:nvGrpSpPr>
        <p:grpSpPr bwMode="auto">
          <a:xfrm>
            <a:off x="3588699" y="4781931"/>
            <a:ext cx="1056621" cy="354806"/>
            <a:chOff x="3808704" y="4764503"/>
            <a:chExt cx="1019412" cy="354566"/>
          </a:xfrm>
        </p:grpSpPr>
        <p:sp>
          <p:nvSpPr>
            <p:cNvPr id="43" name="Rounded Rectangle 42"/>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sp>
          <p:nvSpPr>
            <p:cNvPr id="377891" name="TextBox 14"/>
            <p:cNvSpPr txBox="1">
              <a:spLocks noChangeArrowheads="1"/>
            </p:cNvSpPr>
            <p:nvPr/>
          </p:nvSpPr>
          <p:spPr bwMode="auto">
            <a:xfrm>
              <a:off x="3808704" y="4764503"/>
              <a:ext cx="1019412" cy="334225"/>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600" dirty="0">
                  <a:solidFill>
                    <a:srgbClr val="4D4D4F"/>
                  </a:solidFill>
                  <a:cs typeface="Calibri"/>
                </a:rPr>
                <a:t>SGLT1</a:t>
              </a:r>
            </a:p>
          </p:txBody>
        </p:sp>
      </p:grpSp>
      <p:grpSp>
        <p:nvGrpSpPr>
          <p:cNvPr id="5" name="Group 43"/>
          <p:cNvGrpSpPr>
            <a:grpSpLocks/>
          </p:cNvGrpSpPr>
          <p:nvPr/>
        </p:nvGrpSpPr>
        <p:grpSpPr bwMode="auto">
          <a:xfrm>
            <a:off x="2677737" y="3081919"/>
            <a:ext cx="1249772" cy="645177"/>
            <a:chOff x="3037927" y="2179375"/>
            <a:chExt cx="1252028" cy="646233"/>
          </a:xfrm>
        </p:grpSpPr>
        <p:sp>
          <p:nvSpPr>
            <p:cNvPr id="13" name="Rounded Rectangle 12"/>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7889" name="TextBox 7"/>
            <p:cNvSpPr txBox="1">
              <a:spLocks noChangeArrowheads="1"/>
            </p:cNvSpPr>
            <p:nvPr/>
          </p:nvSpPr>
          <p:spPr bwMode="auto">
            <a:xfrm>
              <a:off x="3037927" y="2189270"/>
              <a:ext cx="1252028" cy="63633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SGLT2</a:t>
              </a:r>
            </a:p>
            <a:p>
              <a:pPr algn="ctr" fontAlgn="base">
                <a:lnSpc>
                  <a:spcPct val="98000"/>
                </a:lnSpc>
                <a:spcBef>
                  <a:spcPct val="0"/>
                </a:spcBef>
                <a:spcAft>
                  <a:spcPct val="0"/>
                </a:spcAft>
              </a:pPr>
              <a:endParaRPr lang="en-GB" sz="1800" dirty="0">
                <a:solidFill>
                  <a:srgbClr val="4D4D4F"/>
                </a:solidFill>
                <a:cs typeface="Calibri"/>
              </a:endParaRPr>
            </a:p>
          </p:txBody>
        </p:sp>
      </p:grpSp>
      <p:grpSp>
        <p:nvGrpSpPr>
          <p:cNvPr id="6" name="Group 34"/>
          <p:cNvGrpSpPr>
            <a:grpSpLocks/>
          </p:cNvGrpSpPr>
          <p:nvPr/>
        </p:nvGrpSpPr>
        <p:grpSpPr bwMode="auto">
          <a:xfrm>
            <a:off x="3556107" y="5196425"/>
            <a:ext cx="1065348" cy="644525"/>
            <a:chOff x="2045738" y="4855793"/>
            <a:chExt cx="1114151" cy="673721"/>
          </a:xfrm>
        </p:grpSpPr>
        <p:sp>
          <p:nvSpPr>
            <p:cNvPr id="26" name="Rounded Rectangle 25"/>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7887" name="TextBox 18"/>
            <p:cNvSpPr txBox="1">
              <a:spLocks noChangeArrowheads="1"/>
            </p:cNvSpPr>
            <p:nvPr/>
          </p:nvSpPr>
          <p:spPr bwMode="auto">
            <a:xfrm>
              <a:off x="2045738" y="4978312"/>
              <a:ext cx="1114151" cy="381236"/>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~10 %</a:t>
              </a:r>
            </a:p>
          </p:txBody>
        </p:sp>
      </p:grpSp>
      <p:sp>
        <p:nvSpPr>
          <p:cNvPr id="27" name="Down Arrow 26"/>
          <p:cNvSpPr/>
          <p:nvPr/>
        </p:nvSpPr>
        <p:spPr>
          <a:xfrm rot="3074688">
            <a:off x="3994111" y="3138756"/>
            <a:ext cx="972027" cy="8491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b="1" u="sng">
              <a:solidFill>
                <a:srgbClr val="4D4D4F"/>
              </a:solidFill>
              <a:cs typeface="Calibri"/>
            </a:endParaRPr>
          </a:p>
        </p:txBody>
      </p:sp>
      <p:sp>
        <p:nvSpPr>
          <p:cNvPr id="30" name="Down Arrow 29"/>
          <p:cNvSpPr/>
          <p:nvPr/>
        </p:nvSpPr>
        <p:spPr>
          <a:xfrm rot="3074688">
            <a:off x="4649024" y="4186356"/>
            <a:ext cx="376702" cy="32504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b="1" u="sng">
              <a:solidFill>
                <a:srgbClr val="4D4D4F"/>
              </a:solidFill>
              <a:cs typeface="Calibri"/>
            </a:endParaRPr>
          </a:p>
        </p:txBody>
      </p:sp>
      <p:grpSp>
        <p:nvGrpSpPr>
          <p:cNvPr id="7" name="Group 28"/>
          <p:cNvGrpSpPr>
            <a:grpSpLocks/>
          </p:cNvGrpSpPr>
          <p:nvPr/>
        </p:nvGrpSpPr>
        <p:grpSpPr bwMode="auto">
          <a:xfrm>
            <a:off x="2574429" y="3529101"/>
            <a:ext cx="1456388" cy="1009492"/>
            <a:chOff x="1089942" y="3127089"/>
            <a:chExt cx="1456490" cy="1011405"/>
          </a:xfrm>
        </p:grpSpPr>
        <p:sp>
          <p:nvSpPr>
            <p:cNvPr id="25" name="Rounded Rectangle 2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7885" name="TextBox 19"/>
            <p:cNvSpPr txBox="1">
              <a:spLocks noChangeArrowheads="1"/>
            </p:cNvSpPr>
            <p:nvPr/>
          </p:nvSpPr>
          <p:spPr bwMode="auto">
            <a:xfrm>
              <a:off x="1236548" y="3454088"/>
              <a:ext cx="1114151" cy="365406"/>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~90 %</a:t>
              </a:r>
            </a:p>
          </p:txBody>
        </p:sp>
      </p:grpSp>
      <p:sp>
        <p:nvSpPr>
          <p:cNvPr id="377882" name="Title 44"/>
          <p:cNvSpPr>
            <a:spLocks noGrp="1"/>
          </p:cNvSpPr>
          <p:nvPr>
            <p:ph type="title"/>
          </p:nvPr>
        </p:nvSpPr>
        <p:spPr>
          <a:xfrm>
            <a:off x="192947" y="353235"/>
            <a:ext cx="10469460" cy="1278111"/>
          </a:xfrm>
        </p:spPr>
        <p:txBody>
          <a:bodyPr>
            <a:normAutofit/>
          </a:bodyPr>
          <a:lstStyle/>
          <a:p>
            <a:r>
              <a:rPr lang="en-GB" b="1" dirty="0" err="1">
                <a:solidFill>
                  <a:schemeClr val="tx2"/>
                </a:solidFill>
              </a:rPr>
              <a:t>Renalt</a:t>
            </a:r>
            <a:r>
              <a:rPr lang="en-GB" b="1" dirty="0">
                <a:solidFill>
                  <a:schemeClr val="tx2"/>
                </a:solidFill>
              </a:rPr>
              <a:t> </a:t>
            </a:r>
            <a:r>
              <a:rPr lang="en-GB" b="1" dirty="0" err="1">
                <a:solidFill>
                  <a:schemeClr val="tx2"/>
                </a:solidFill>
              </a:rPr>
              <a:t>återupptag</a:t>
            </a:r>
            <a:r>
              <a:rPr lang="en-GB" b="1" dirty="0">
                <a:solidFill>
                  <a:schemeClr val="tx2"/>
                </a:solidFill>
              </a:rPr>
              <a:t> </a:t>
            </a:r>
            <a:r>
              <a:rPr lang="en-GB" b="1" dirty="0" err="1">
                <a:solidFill>
                  <a:schemeClr val="tx2"/>
                </a:solidFill>
              </a:rPr>
              <a:t>av</a:t>
            </a:r>
            <a:r>
              <a:rPr lang="en-GB" b="1" dirty="0">
                <a:solidFill>
                  <a:schemeClr val="tx2"/>
                </a:solidFill>
              </a:rPr>
              <a:t> </a:t>
            </a:r>
            <a:r>
              <a:rPr lang="en-GB" b="1" dirty="0" err="1">
                <a:solidFill>
                  <a:schemeClr val="tx2"/>
                </a:solidFill>
              </a:rPr>
              <a:t>glukos</a:t>
            </a:r>
            <a:r>
              <a:rPr lang="en-GB" b="1" dirty="0">
                <a:solidFill>
                  <a:schemeClr val="tx2"/>
                </a:solidFill>
              </a:rPr>
              <a:t> </a:t>
            </a:r>
            <a:r>
              <a:rPr lang="en-GB" b="1" dirty="0" err="1">
                <a:solidFill>
                  <a:schemeClr val="tx2"/>
                </a:solidFill>
              </a:rPr>
              <a:t>hos</a:t>
            </a:r>
            <a:r>
              <a:rPr lang="en-GB" b="1" dirty="0">
                <a:solidFill>
                  <a:schemeClr val="tx2"/>
                </a:solidFill>
              </a:rPr>
              <a:t> </a:t>
            </a:r>
            <a:r>
              <a:rPr lang="en-GB" b="1" dirty="0" err="1">
                <a:solidFill>
                  <a:schemeClr val="tx2"/>
                </a:solidFill>
              </a:rPr>
              <a:t>friska</a:t>
            </a:r>
            <a:r>
              <a:rPr lang="en-GB" b="1" dirty="0">
                <a:solidFill>
                  <a:schemeClr val="tx2"/>
                </a:solidFill>
              </a:rPr>
              <a:t> </a:t>
            </a:r>
            <a:r>
              <a:rPr lang="en-GB" b="1" dirty="0" err="1">
                <a:solidFill>
                  <a:schemeClr val="tx2"/>
                </a:solidFill>
              </a:rPr>
              <a:t>individer</a:t>
            </a:r>
            <a:endParaRPr lang="en-GB" b="1" dirty="0">
              <a:solidFill>
                <a:schemeClr val="tx2"/>
              </a:solidFill>
            </a:endParaRPr>
          </a:p>
        </p:txBody>
      </p:sp>
      <p:pic>
        <p:nvPicPr>
          <p:cNvPr id="44"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7898199" y="1923547"/>
            <a:ext cx="793281" cy="4361013"/>
          </a:xfrm>
          <a:prstGeom prst="rect">
            <a:avLst/>
          </a:prstGeom>
          <a:noFill/>
          <a:ln w="9525">
            <a:noFill/>
            <a:miter lim="800000"/>
            <a:headEnd/>
            <a:tailEnd/>
          </a:ln>
        </p:spPr>
      </p:pic>
      <p:sp>
        <p:nvSpPr>
          <p:cNvPr id="39" name="Text Placeholder 21"/>
          <p:cNvSpPr txBox="1">
            <a:spLocks/>
          </p:cNvSpPr>
          <p:nvPr/>
        </p:nvSpPr>
        <p:spPr bwMode="auto">
          <a:xfrm>
            <a:off x="1847663" y="6272446"/>
            <a:ext cx="8404609" cy="421761"/>
          </a:xfrm>
          <a:prstGeom prst="rect">
            <a:avLst/>
          </a:prstGeom>
          <a:noFill/>
          <a:ln w="9525">
            <a:noFill/>
            <a:miter lim="800000"/>
            <a:headEnd/>
            <a:tailEnd/>
          </a:ln>
        </p:spPr>
        <p:txBody>
          <a:bodyPr lIns="0" tIns="0" rIns="0" bIns="0" anchor="b"/>
          <a:lstStyle/>
          <a:p>
            <a:r>
              <a:rPr lang="en-GB" sz="800" dirty="0" err="1">
                <a:solidFill>
                  <a:srgbClr val="000000"/>
                </a:solidFill>
              </a:rPr>
              <a:t>Gerich</a:t>
            </a:r>
            <a:r>
              <a:rPr lang="en-GB" sz="800" dirty="0">
                <a:solidFill>
                  <a:srgbClr val="000000"/>
                </a:solidFill>
              </a:rPr>
              <a:t> JE. </a:t>
            </a:r>
            <a:r>
              <a:rPr lang="en-GB" sz="800" dirty="0" err="1">
                <a:solidFill>
                  <a:srgbClr val="000000"/>
                </a:solidFill>
              </a:rPr>
              <a:t>Diabet</a:t>
            </a:r>
            <a:r>
              <a:rPr lang="en-GB" sz="800" dirty="0">
                <a:solidFill>
                  <a:srgbClr val="000000"/>
                </a:solidFill>
              </a:rPr>
              <a:t> Med 2010;27:136–42.</a:t>
            </a:r>
          </a:p>
        </p:txBody>
      </p:sp>
    </p:spTree>
    <p:custDataLst>
      <p:tags r:id="rId1"/>
    </p:custDataLst>
    <p:extLst>
      <p:ext uri="{BB962C8B-B14F-4D97-AF65-F5344CB8AC3E}">
        <p14:creationId xmlns:p14="http://schemas.microsoft.com/office/powerpoint/2010/main" val="3224295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900"/>
                                        <p:tgtEl>
                                          <p:spTgt spid="41"/>
                                        </p:tgtEl>
                                      </p:cBhvr>
                                    </p:animEffect>
                                  </p:childTnLst>
                                </p:cTn>
                              </p:par>
                              <p:par>
                                <p:cTn id="8" presetID="10" presetClass="entr" presetSubtype="0" fill="hold" grpId="1"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par>
                                <p:cTn id="11" presetID="0" presetClass="path" presetSubtype="0" accel="50000" decel="50000" fill="hold" grpId="2" nodeType="withEffect">
                                  <p:stCondLst>
                                    <p:cond delay="400"/>
                                  </p:stCondLst>
                                  <p:childTnLst>
                                    <p:animMotion origin="layout" path="M 0 0 L -0.03072 0.00139 L -0.04791 0.00209 L -0.08593 -0.04514 " pathEditMode="relative" ptsTypes="AAAA">
                                      <p:cBhvr>
                                        <p:cTn id="12" dur="2000" spd="-100000" fill="hold"/>
                                        <p:tgtEl>
                                          <p:spTgt spid="24"/>
                                        </p:tgtEl>
                                        <p:attrNameLst>
                                          <p:attrName>ppt_x</p:attrName>
                                          <p:attrName>ppt_y</p:attrName>
                                        </p:attrNameLst>
                                      </p:cBhvr>
                                    </p:animMotion>
                                  </p:childTnLst>
                                </p:cTn>
                              </p:par>
                              <p:par>
                                <p:cTn id="13" presetID="10" presetClass="entr" presetSubtype="0" fill="hold" grpId="1" nodeType="withEffect">
                                  <p:stCondLst>
                                    <p:cond delay="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00"/>
                                        <p:tgtEl>
                                          <p:spTgt spid="28"/>
                                        </p:tgtEl>
                                      </p:cBhvr>
                                    </p:animEffect>
                                  </p:childTnLst>
                                </p:cTn>
                              </p:par>
                              <p:par>
                                <p:cTn id="16" presetID="0" presetClass="path" presetSubtype="0" accel="50000" decel="50000" fill="hold" grpId="2" nodeType="withEffect">
                                  <p:stCondLst>
                                    <p:cond delay="100"/>
                                  </p:stCondLst>
                                  <p:childTnLst>
                                    <p:animMotion origin="layout" path="M 0 0 L -0.02084 0.02153 L -0.04479 0.02987 L -0.06042 0.02639 L -0.10365 -0.02222 " pathEditMode="relative" ptsTypes="AAAAA">
                                      <p:cBhvr>
                                        <p:cTn id="17" dur="1700" spd="-100000" fill="hold"/>
                                        <p:tgtEl>
                                          <p:spTgt spid="28"/>
                                        </p:tgtEl>
                                        <p:attrNameLst>
                                          <p:attrName>ppt_x</p:attrName>
                                          <p:attrName>ppt_y</p:attrName>
                                        </p:attrNameLst>
                                      </p:cBhvr>
                                    </p:animMotion>
                                  </p:childTnLst>
                                </p:cTn>
                              </p:par>
                              <p:par>
                                <p:cTn id="18" presetID="10" presetClass="entr" presetSubtype="0" fill="hold" grpId="1"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0" presetClass="path" presetSubtype="0" accel="50000" decel="50000" fill="hold" grpId="2" nodeType="withEffect">
                                  <p:stCondLst>
                                    <p:cond delay="500"/>
                                  </p:stCondLst>
                                  <p:childTnLst>
                                    <p:animMotion origin="layout" path="M 0 0 L -0.02709 0.02153 L -0.0448 0.025 L -0.06719 0.02431 L -0.0875 0.03681 L -0.11771 0.00695 L -0.14271 -0.01527 " pathEditMode="relative" ptsTypes="AAAAAAA">
                                      <p:cBhvr>
                                        <p:cTn id="22" dur="2000" spd="-100000" fill="hold"/>
                                        <p:tgtEl>
                                          <p:spTgt spid="31"/>
                                        </p:tgtEl>
                                        <p:attrNameLst>
                                          <p:attrName>ppt_x</p:attrName>
                                          <p:attrName>ppt_y</p:attrName>
                                        </p:attrNameLst>
                                      </p:cBhvr>
                                    </p:animMotion>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100"/>
                                        <p:tgtEl>
                                          <p:spTgt spid="32"/>
                                        </p:tgtEl>
                                      </p:cBhvr>
                                    </p:animEffect>
                                  </p:childTnLst>
                                </p:cTn>
                              </p:par>
                              <p:par>
                                <p:cTn id="26" presetID="0" presetClass="path" presetSubtype="0" accel="50000" decel="50000" fill="hold" grpId="2" nodeType="withEffect">
                                  <p:stCondLst>
                                    <p:cond delay="200"/>
                                  </p:stCondLst>
                                  <p:childTnLst>
                                    <p:animMotion origin="layout" path="M 0 0 L -0.0401 -0.01389 L -0.06979 -0.00834 L -0.11927 -0.05695 " pathEditMode="relative" ptsTypes="AAAA">
                                      <p:cBhvr>
                                        <p:cTn id="27" dur="2000" spd="-100000" fill="hold"/>
                                        <p:tgtEl>
                                          <p:spTgt spid="32"/>
                                        </p:tgtEl>
                                        <p:attrNameLst>
                                          <p:attrName>ppt_x</p:attrName>
                                          <p:attrName>ppt_y</p:attrName>
                                        </p:attrNameLst>
                                      </p:cBhvr>
                                    </p:animMotion>
                                  </p:childTnLst>
                                </p:cTn>
                              </p:par>
                              <p:par>
                                <p:cTn id="28" presetID="10" presetClass="entr" presetSubtype="0" fill="hold" grpId="1" nodeType="withEffect">
                                  <p:stCondLst>
                                    <p:cond delay="2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600"/>
                                        <p:tgtEl>
                                          <p:spTgt spid="33"/>
                                        </p:tgtEl>
                                      </p:cBhvr>
                                    </p:animEffect>
                                  </p:childTnLst>
                                </p:cTn>
                              </p:par>
                              <p:par>
                                <p:cTn id="31" presetID="0" presetClass="path" presetSubtype="0" accel="50000" decel="50000" fill="hold" grpId="2" nodeType="withEffect">
                                  <p:stCondLst>
                                    <p:cond delay="200"/>
                                  </p:stCondLst>
                                  <p:childTnLst>
                                    <p:animMotion origin="layout" path="M 0 0 L -0.03177 -0.00208 L -0.04635 -0.01111 L -0.05989 -0.00347 L -0.08177 0.0007 L -0.09739 -0.00139 L -0.1375 -0.03541 " pathEditMode="relative" ptsTypes="AAAAAAA">
                                      <p:cBhvr>
                                        <p:cTn id="32" dur="1400" spd="-100000" fill="hold"/>
                                        <p:tgtEl>
                                          <p:spTgt spid="33"/>
                                        </p:tgtEl>
                                        <p:attrNameLst>
                                          <p:attrName>ppt_x</p:attrName>
                                          <p:attrName>ppt_y</p:attrName>
                                        </p:attrNameLst>
                                      </p:cBhvr>
                                    </p:animMotion>
                                  </p:childTnLst>
                                </p:cTn>
                              </p:par>
                              <p:par>
                                <p:cTn id="33" presetID="10" presetClass="entr" presetSubtype="0" fill="hold" grpId="1" nodeType="withEffect">
                                  <p:stCondLst>
                                    <p:cond delay="4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600"/>
                                        <p:tgtEl>
                                          <p:spTgt spid="34"/>
                                        </p:tgtEl>
                                      </p:cBhvr>
                                    </p:animEffect>
                                  </p:childTnLst>
                                </p:cTn>
                              </p:par>
                              <p:par>
                                <p:cTn id="36" presetID="0" presetClass="path" presetSubtype="0" accel="50000" decel="50000" fill="hold" grpId="2" nodeType="withEffect">
                                  <p:stCondLst>
                                    <p:cond delay="500"/>
                                  </p:stCondLst>
                                  <p:childTnLst>
                                    <p:animMotion origin="layout" path="M 0 0 L -0.0323 -0.01528 L -0.06042 -0.01944 L -0.08907 -0.01944 L -0.10886 -0.01319 L -0.17032 -0.07778 " pathEditMode="relative" ptsTypes="AAAAAA">
                                      <p:cBhvr>
                                        <p:cTn id="37" dur="2000" spd="-100000" fill="hold"/>
                                        <p:tgtEl>
                                          <p:spTgt spid="34"/>
                                        </p:tgtEl>
                                        <p:attrNameLst>
                                          <p:attrName>ppt_x</p:attrName>
                                          <p:attrName>ppt_y</p:attrName>
                                        </p:attrNameLst>
                                      </p:cBhvr>
                                    </p:animMotion>
                                  </p:childTnLst>
                                </p:cTn>
                              </p:par>
                              <p:par>
                                <p:cTn id="38" presetID="10" presetClass="entr" presetSubtype="0" fill="hold" grpId="1"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600"/>
                                        <p:tgtEl>
                                          <p:spTgt spid="37"/>
                                        </p:tgtEl>
                                      </p:cBhvr>
                                    </p:animEffect>
                                  </p:childTnLst>
                                </p:cTn>
                              </p:par>
                              <p:par>
                                <p:cTn id="41" presetID="0" presetClass="path" presetSubtype="0" accel="50000" decel="50000" fill="hold" grpId="2" nodeType="withEffect">
                                  <p:stCondLst>
                                    <p:cond delay="400"/>
                                  </p:stCondLst>
                                  <p:childTnLst>
                                    <p:animMotion origin="layout" path="M 0 0 L -0.02083 0.01319 L -0.03385 0.01458 L -0.05312 0.01597 L -0.0677 0.0243 L -0.12187 -0.04028 " pathEditMode="relative" ptsTypes="AAAAAA">
                                      <p:cBhvr>
                                        <p:cTn id="42" dur="2000" spd="-100000" fill="hold"/>
                                        <p:tgtEl>
                                          <p:spTgt spid="37"/>
                                        </p:tgtEl>
                                        <p:attrNameLst>
                                          <p:attrName>ppt_x</p:attrName>
                                          <p:attrName>ppt_y</p:attrName>
                                        </p:attrNameLst>
                                      </p:cBhvr>
                                    </p:animMotion>
                                  </p:childTnLst>
                                </p:cTn>
                              </p:par>
                              <p:par>
                                <p:cTn id="43" presetID="47"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380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fltVal val="0"/>
                                          </p:val>
                                        </p:tav>
                                        <p:tav tm="100000">
                                          <p:val>
                                            <p:strVal val="#ppt_w"/>
                                          </p:val>
                                        </p:tav>
                                      </p:tavLst>
                                    </p:anim>
                                    <p:anim calcmode="lin" valueType="num">
                                      <p:cBhvr>
                                        <p:cTn id="53" dur="1000" fill="hold"/>
                                        <p:tgtEl>
                                          <p:spTgt spid="4"/>
                                        </p:tgtEl>
                                        <p:attrNameLst>
                                          <p:attrName>ppt_h</p:attrName>
                                        </p:attrNameLst>
                                      </p:cBhvr>
                                      <p:tavLst>
                                        <p:tav tm="0">
                                          <p:val>
                                            <p:fltVal val="0"/>
                                          </p:val>
                                        </p:tav>
                                        <p:tav tm="100000">
                                          <p:val>
                                            <p:strVal val="#ppt_h"/>
                                          </p:val>
                                        </p:tav>
                                      </p:tavLst>
                                    </p:anim>
                                    <p:animEffect transition="in" filter="fade">
                                      <p:cBhvr>
                                        <p:cTn id="54" dur="1000"/>
                                        <p:tgtEl>
                                          <p:spTgt spid="4"/>
                                        </p:tgtEl>
                                      </p:cBhvr>
                                    </p:animEffect>
                                  </p:childTnLst>
                                </p:cTn>
                              </p:par>
                              <p:par>
                                <p:cTn id="55" presetID="53" presetClass="entr" presetSubtype="0" fill="hold" nodeType="withEffect">
                                  <p:stCondLst>
                                    <p:cond delay="380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Effect transition="in" filter="fade">
                                      <p:cBhvr>
                                        <p:cTn id="59" dur="1000"/>
                                        <p:tgtEl>
                                          <p:spTgt spid="5"/>
                                        </p:tgtEl>
                                      </p:cBhvr>
                                    </p:animEffect>
                                  </p:childTnLst>
                                </p:cTn>
                              </p:par>
                              <p:par>
                                <p:cTn id="60" presetID="18" presetClass="entr" presetSubtype="6" fill="hold" nodeType="withEffect">
                                  <p:stCondLst>
                                    <p:cond delay="1600"/>
                                  </p:stCondLst>
                                  <p:childTnLst>
                                    <p:set>
                                      <p:cBhvr>
                                        <p:cTn id="61" dur="1" fill="hold">
                                          <p:stCondLst>
                                            <p:cond delay="0"/>
                                          </p:stCondLst>
                                        </p:cTn>
                                        <p:tgtEl>
                                          <p:spTgt spid="40"/>
                                        </p:tgtEl>
                                        <p:attrNameLst>
                                          <p:attrName>style.visibility</p:attrName>
                                        </p:attrNameLst>
                                      </p:cBhvr>
                                      <p:to>
                                        <p:strVal val="visible"/>
                                      </p:to>
                                    </p:set>
                                    <p:animEffect transition="in" filter="strips(downRight)">
                                      <p:cBhvr>
                                        <p:cTn id="62" dur="3400"/>
                                        <p:tgtEl>
                                          <p:spTgt spid="40"/>
                                        </p:tgtEl>
                                      </p:cBhvr>
                                    </p:animEffect>
                                  </p:childTnLst>
                                </p:cTn>
                              </p:par>
                              <p:par>
                                <p:cTn id="63" presetID="18" presetClass="entr" presetSubtype="9" fill="hold" nodeType="withEffect">
                                  <p:stCondLst>
                                    <p:cond delay="5100"/>
                                  </p:stCondLst>
                                  <p:childTnLst>
                                    <p:set>
                                      <p:cBhvr>
                                        <p:cTn id="64" dur="1" fill="hold">
                                          <p:stCondLst>
                                            <p:cond delay="0"/>
                                          </p:stCondLst>
                                        </p:cTn>
                                        <p:tgtEl>
                                          <p:spTgt spid="42"/>
                                        </p:tgtEl>
                                        <p:attrNameLst>
                                          <p:attrName>style.visibility</p:attrName>
                                        </p:attrNameLst>
                                      </p:cBhvr>
                                      <p:to>
                                        <p:strVal val="visible"/>
                                      </p:to>
                                    </p:set>
                                    <p:animEffect transition="in" filter="strips(upLeft)">
                                      <p:cBhvr>
                                        <p:cTn id="65" dur="1300"/>
                                        <p:tgtEl>
                                          <p:spTgt spid="42"/>
                                        </p:tgtEl>
                                      </p:cBhvr>
                                    </p:animEffect>
                                  </p:childTnLst>
                                </p:cTn>
                              </p:par>
                              <p:par>
                                <p:cTn id="66" presetID="18" presetClass="entr" presetSubtype="6" fill="hold" nodeType="withEffect">
                                  <p:stCondLst>
                                    <p:cond delay="5300"/>
                                  </p:stCondLst>
                                  <p:childTnLst>
                                    <p:set>
                                      <p:cBhvr>
                                        <p:cTn id="67" dur="1" fill="hold">
                                          <p:stCondLst>
                                            <p:cond delay="0"/>
                                          </p:stCondLst>
                                        </p:cTn>
                                        <p:tgtEl>
                                          <p:spTgt spid="44"/>
                                        </p:tgtEl>
                                        <p:attrNameLst>
                                          <p:attrName>style.visibility</p:attrName>
                                        </p:attrNameLst>
                                      </p:cBhvr>
                                      <p:to>
                                        <p:strVal val="visible"/>
                                      </p:to>
                                    </p:set>
                                    <p:animEffect transition="in" filter="strips(downRight)">
                                      <p:cBhvr>
                                        <p:cTn id="68" dur="1900"/>
                                        <p:tgtEl>
                                          <p:spTgt spid="44"/>
                                        </p:tgtEl>
                                      </p:cBhvr>
                                    </p:animEffect>
                                  </p:childTnLst>
                                </p:cTn>
                              </p:par>
                              <p:par>
                                <p:cTn id="69" presetID="10" presetClass="exit" presetSubtype="0" fill="hold" grpId="3" nodeType="withEffect">
                                  <p:stCondLst>
                                    <p:cond delay="5400"/>
                                  </p:stCondLst>
                                  <p:childTnLst>
                                    <p:animEffect transition="out" filter="fad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par>
                                <p:cTn id="72" presetID="0" presetClass="path" presetSubtype="0" accel="50000" decel="50000" fill="hold" grpId="0" nodeType="withEffect">
                                  <p:stCondLst>
                                    <p:cond delay="0"/>
                                  </p:stCondLst>
                                  <p:childTnLst>
                                    <p:animMotion origin="layout" path="M -0.04297 0.00023 L 0.01523 0.02731 L 0.05091 0.06088 L 0.08711 0.08009 L 0.10742 0.11134 L 0.13711 0.0912 L 0.1845 0.10856 L 0.14596 0.12662 " pathEditMode="relative" rAng="0" ptsTypes="AAAAAAAA">
                                      <p:cBhvr>
                                        <p:cTn id="73" dur="7300" fill="hold"/>
                                        <p:tgtEl>
                                          <p:spTgt spid="24"/>
                                        </p:tgtEl>
                                        <p:attrNameLst>
                                          <p:attrName>ppt_x</p:attrName>
                                          <p:attrName>ppt_y</p:attrName>
                                        </p:attrNameLst>
                                      </p:cBhvr>
                                      <p:rCtr x="11367" y="6319"/>
                                    </p:animMotion>
                                  </p:childTnLst>
                                </p:cTn>
                              </p:par>
                              <p:par>
                                <p:cTn id="74" presetID="10" presetClass="exit" presetSubtype="0" fill="hold" grpId="3" nodeType="withEffect">
                                  <p:stCondLst>
                                    <p:cond delay="5900"/>
                                  </p:stCondLst>
                                  <p:childTnLst>
                                    <p:animEffect transition="out" filter="fade">
                                      <p:cBhvr>
                                        <p:cTn id="75" dur="1500"/>
                                        <p:tgtEl>
                                          <p:spTgt spid="24"/>
                                        </p:tgtEl>
                                      </p:cBhvr>
                                    </p:animEffect>
                                    <p:set>
                                      <p:cBhvr>
                                        <p:cTn id="76" dur="1" fill="hold">
                                          <p:stCondLst>
                                            <p:cond delay="1499"/>
                                          </p:stCondLst>
                                        </p:cTn>
                                        <p:tgtEl>
                                          <p:spTgt spid="24"/>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4.16667E-6 -1.85185E-6 L 0.04766 0.02709 L 0.06941 0.09838 L 0.09545 0.10926 L 0.13855 0.12107 L 0.17448 0.12662 L 0.17097 0.14746 L 0.1155 0.18287 " pathEditMode="relative" rAng="0" ptsTypes="AAAAAAAA">
                                      <p:cBhvr>
                                        <p:cTn id="78" dur="5700" fill="hold"/>
                                        <p:tgtEl>
                                          <p:spTgt spid="28"/>
                                        </p:tgtEl>
                                        <p:attrNameLst>
                                          <p:attrName>ppt_x</p:attrName>
                                          <p:attrName>ppt_y</p:attrName>
                                        </p:attrNameLst>
                                      </p:cBhvr>
                                      <p:rCtr x="8724" y="9144"/>
                                    </p:animMotion>
                                  </p:childTnLst>
                                </p:cTn>
                              </p:par>
                              <p:par>
                                <p:cTn id="79" presetID="10" presetClass="exit" presetSubtype="0" fill="hold" grpId="3" nodeType="withEffect">
                                  <p:stCondLst>
                                    <p:cond delay="5000"/>
                                  </p:stCondLst>
                                  <p:childTnLst>
                                    <p:animEffect transition="out" filter="fade">
                                      <p:cBhvr>
                                        <p:cTn id="80" dur="800"/>
                                        <p:tgtEl>
                                          <p:spTgt spid="28"/>
                                        </p:tgtEl>
                                      </p:cBhvr>
                                    </p:animEffect>
                                    <p:set>
                                      <p:cBhvr>
                                        <p:cTn id="81" dur="1" fill="hold">
                                          <p:stCondLst>
                                            <p:cond delay="799"/>
                                          </p:stCondLst>
                                        </p:cTn>
                                        <p:tgtEl>
                                          <p:spTgt spid="28"/>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0.03854 -0.00301 L 0.00664 0.07175 L 0.05091 0.10509 L 0.1056 0.11759 L 0.14362 0.13634 L 0.07591 0.17314 L 0.07175 0.2162 L 0.07956 0.2787 " pathEditMode="relative" rAng="0" ptsTypes="AAAAAAAA">
                                      <p:cBhvr>
                                        <p:cTn id="83" dur="6400" fill="hold"/>
                                        <p:tgtEl>
                                          <p:spTgt spid="31"/>
                                        </p:tgtEl>
                                        <p:attrNameLst>
                                          <p:attrName>ppt_x</p:attrName>
                                          <p:attrName>ppt_y</p:attrName>
                                        </p:attrNameLst>
                                      </p:cBhvr>
                                      <p:rCtr x="9102" y="14074"/>
                                    </p:animMotion>
                                  </p:childTnLst>
                                </p:cTn>
                              </p:par>
                              <p:par>
                                <p:cTn id="84" presetID="10" presetClass="exit" presetSubtype="0" fill="hold" grpId="3" nodeType="withEffect">
                                  <p:stCondLst>
                                    <p:cond delay="5200"/>
                                  </p:stCondLst>
                                  <p:childTnLst>
                                    <p:animEffect transition="out" filter="fade">
                                      <p:cBhvr>
                                        <p:cTn id="85" dur="1300"/>
                                        <p:tgtEl>
                                          <p:spTgt spid="31"/>
                                        </p:tgtEl>
                                      </p:cBhvr>
                                    </p:animEffect>
                                    <p:set>
                                      <p:cBhvr>
                                        <p:cTn id="86" dur="1" fill="hold">
                                          <p:stCondLst>
                                            <p:cond delay="1299"/>
                                          </p:stCondLst>
                                        </p:cTn>
                                        <p:tgtEl>
                                          <p:spTgt spid="31"/>
                                        </p:tgtEl>
                                        <p:attrNameLst>
                                          <p:attrName>style.visibility</p:attrName>
                                        </p:attrNameLst>
                                      </p:cBhvr>
                                      <p:to>
                                        <p:strVal val="hidden"/>
                                      </p:to>
                                    </p:set>
                                  </p:childTnLst>
                                </p:cTn>
                              </p:par>
                              <p:par>
                                <p:cTn id="87" presetID="0" presetClass="path" presetSubtype="0" accel="50000" decel="50000" fill="hold" grpId="0" nodeType="withEffect">
                                  <p:stCondLst>
                                    <p:cond delay="0"/>
                                  </p:stCondLst>
                                  <p:childTnLst>
                                    <p:animMotion origin="layout" path="M -0.04062 0.00139 L 0.01758 0.02847 L 0.0181 0.05139 L 0.06393 0.07084 L 0.08737 0.1 L 0.12435 0.08889 L 0.15977 0.09722 L 0.12122 0.11875 L 0.08581 0.1507 L 0.08633 0.16806 " pathEditMode="relative" rAng="0" ptsTypes="AAAAAAAAAA">
                                      <p:cBhvr>
                                        <p:cTn id="88" dur="7100" fill="hold"/>
                                        <p:tgtEl>
                                          <p:spTgt spid="32"/>
                                        </p:tgtEl>
                                        <p:attrNameLst>
                                          <p:attrName>ppt_x</p:attrName>
                                          <p:attrName>ppt_y</p:attrName>
                                        </p:attrNameLst>
                                      </p:cBhvr>
                                      <p:rCtr x="10013" y="8333"/>
                                    </p:animMotion>
                                  </p:childTnLst>
                                </p:cTn>
                              </p:par>
                              <p:par>
                                <p:cTn id="89" presetID="10" presetClass="exit" presetSubtype="0" fill="hold" grpId="3" nodeType="withEffect">
                                  <p:stCondLst>
                                    <p:cond delay="5600"/>
                                  </p:stCondLst>
                                  <p:childTnLst>
                                    <p:animEffect transition="out" filter="fade">
                                      <p:cBhvr>
                                        <p:cTn id="90" dur="1500"/>
                                        <p:tgtEl>
                                          <p:spTgt spid="32"/>
                                        </p:tgtEl>
                                      </p:cBhvr>
                                    </p:animEffect>
                                    <p:set>
                                      <p:cBhvr>
                                        <p:cTn id="91" dur="1" fill="hold">
                                          <p:stCondLst>
                                            <p:cond delay="1499"/>
                                          </p:stCondLst>
                                        </p:cTn>
                                        <p:tgtEl>
                                          <p:spTgt spid="32"/>
                                        </p:tgtEl>
                                        <p:attrNameLst>
                                          <p:attrName>style.visibility</p:attrName>
                                        </p:attrNameLst>
                                      </p:cBhvr>
                                      <p:to>
                                        <p:strVal val="hidden"/>
                                      </p:to>
                                    </p:set>
                                  </p:childTnLst>
                                </p:cTn>
                              </p:par>
                              <p:par>
                                <p:cTn id="92" presetID="0" presetClass="path" presetSubtype="0" accel="50000" decel="50000" fill="hold" grpId="0" nodeType="withEffect">
                                  <p:stCondLst>
                                    <p:cond delay="0"/>
                                  </p:stCondLst>
                                  <p:childTnLst>
                                    <p:animMotion origin="layout" path="M -0.03399 0.00625 L 0.00351 0.04629 L 0.04778 0.08472 L 0.06185 0.11666 L 0.08841 0.08819 L 0.1082 0.10486 L 0.14049 0.10902 L 0.10299 0.12986 L 0.09726 0.14861 L 0.07435 0.15416 L 0.06653 0.18055 " pathEditMode="relative" rAng="0" ptsTypes="AAAAAAAAAAA">
                                      <p:cBhvr>
                                        <p:cTn id="93" dur="6500" fill="hold"/>
                                        <p:tgtEl>
                                          <p:spTgt spid="33"/>
                                        </p:tgtEl>
                                        <p:attrNameLst>
                                          <p:attrName>ppt_x</p:attrName>
                                          <p:attrName>ppt_y</p:attrName>
                                        </p:attrNameLst>
                                      </p:cBhvr>
                                      <p:rCtr x="8724" y="8704"/>
                                    </p:animMotion>
                                  </p:childTnLst>
                                </p:cTn>
                              </p:par>
                              <p:par>
                                <p:cTn id="94" presetID="10" presetClass="exit" presetSubtype="0" fill="hold" grpId="3" nodeType="withEffect">
                                  <p:stCondLst>
                                    <p:cond delay="5400"/>
                                  </p:stCondLst>
                                  <p:childTnLst>
                                    <p:animEffect transition="out" filter="fade">
                                      <p:cBhvr>
                                        <p:cTn id="95" dur="1100"/>
                                        <p:tgtEl>
                                          <p:spTgt spid="33"/>
                                        </p:tgtEl>
                                      </p:cBhvr>
                                    </p:animEffect>
                                    <p:set>
                                      <p:cBhvr>
                                        <p:cTn id="96" dur="1" fill="hold">
                                          <p:stCondLst>
                                            <p:cond delay="1099"/>
                                          </p:stCondLst>
                                        </p:cTn>
                                        <p:tgtEl>
                                          <p:spTgt spid="33"/>
                                        </p:tgtEl>
                                        <p:attrNameLst>
                                          <p:attrName>style.visibility</p:attrName>
                                        </p:attrNameLst>
                                      </p:cBhvr>
                                      <p:to>
                                        <p:strVal val="hidden"/>
                                      </p:to>
                                    </p:set>
                                  </p:childTnLst>
                                </p:cTn>
                              </p:par>
                              <p:par>
                                <p:cTn id="97" presetID="0" presetClass="path" presetSubtype="0" accel="50000" decel="50000" fill="hold" grpId="0" nodeType="withEffect">
                                  <p:stCondLst>
                                    <p:cond delay="0"/>
                                  </p:stCondLst>
                                  <p:childTnLst>
                                    <p:animMotion origin="layout" path="M -1.25E-6 -1.48148E-6 L 0.0207 0.04167 L 0.0694 0.08287 L 0.09219 0.06273 L 0.13333 0.07616 L 0.13399 0.10949 L 0.11003 0.12338 L 0.07969 0.17269 L 0.07422 0.20463 L 0.08008 0.27269 L 0.07839 0.32408 L 0.0793 0.41991 " pathEditMode="relative" rAng="0" ptsTypes="AAAAAAAAAAAA">
                                      <p:cBhvr>
                                        <p:cTn id="98" dur="6900" fill="hold"/>
                                        <p:tgtEl>
                                          <p:spTgt spid="34"/>
                                        </p:tgtEl>
                                        <p:attrNameLst>
                                          <p:attrName>ppt_x</p:attrName>
                                          <p:attrName>ppt_y</p:attrName>
                                        </p:attrNameLst>
                                      </p:cBhvr>
                                      <p:rCtr x="6693" y="20995"/>
                                    </p:animMotion>
                                  </p:childTnLst>
                                </p:cTn>
                              </p:par>
                              <p:par>
                                <p:cTn id="99" presetID="0" presetClass="path" presetSubtype="0" accel="50000" decel="50000" fill="hold" grpId="0" nodeType="withEffect">
                                  <p:stCondLst>
                                    <p:cond delay="0"/>
                                  </p:stCondLst>
                                  <p:childTnLst>
                                    <p:animMotion origin="layout" path="M -0.03125 -0.00324 L 0.02084 0.03495 L 0.025 0.0581 L 0.07344 0.09398 L 0.07709 0.12315 L 0.11146 0.0912 L 0.1323 0.11481 L 0.16146 0.12801 L 0.12605 0.14467 L 0.0948 0.17176 L 0.09271 0.20579 " pathEditMode="relative" rAng="0" ptsTypes="AAAAAAAAAAA">
                                      <p:cBhvr>
                                        <p:cTn id="100" dur="7200" fill="hold"/>
                                        <p:tgtEl>
                                          <p:spTgt spid="37"/>
                                        </p:tgtEl>
                                        <p:attrNameLst>
                                          <p:attrName>ppt_x</p:attrName>
                                          <p:attrName>ppt_y</p:attrName>
                                        </p:attrNameLst>
                                      </p:cBhvr>
                                      <p:rCtr x="9635" y="10440"/>
                                    </p:animMotion>
                                  </p:childTnLst>
                                </p:cTn>
                              </p:par>
                              <p:par>
                                <p:cTn id="101" presetID="10" presetClass="exit" presetSubtype="0" fill="hold" grpId="3" nodeType="withEffect">
                                  <p:stCondLst>
                                    <p:cond delay="5800"/>
                                  </p:stCondLst>
                                  <p:childTnLst>
                                    <p:animEffect transition="out" filter="fade">
                                      <p:cBhvr>
                                        <p:cTn id="102" dur="1400"/>
                                        <p:tgtEl>
                                          <p:spTgt spid="37"/>
                                        </p:tgtEl>
                                      </p:cBhvr>
                                    </p:animEffect>
                                    <p:set>
                                      <p:cBhvr>
                                        <p:cTn id="103" dur="1" fill="hold">
                                          <p:stCondLst>
                                            <p:cond delay="1399"/>
                                          </p:stCondLst>
                                        </p:cTn>
                                        <p:tgtEl>
                                          <p:spTgt spid="37"/>
                                        </p:tgtEl>
                                        <p:attrNameLst>
                                          <p:attrName>style.visibility</p:attrName>
                                        </p:attrNameLst>
                                      </p:cBhvr>
                                      <p:to>
                                        <p:strVal val="hidden"/>
                                      </p:to>
                                    </p:set>
                                  </p:childTnLst>
                                </p:cTn>
                              </p:par>
                              <p:par>
                                <p:cTn id="104" presetID="10" presetClass="entr" presetSubtype="0" fill="hold" grpId="0" nodeType="withEffect">
                                  <p:stCondLst>
                                    <p:cond delay="370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100"/>
                                        <p:tgtEl>
                                          <p:spTgt spid="27"/>
                                        </p:tgtEl>
                                      </p:cBhvr>
                                    </p:animEffect>
                                  </p:childTnLst>
                                </p:cTn>
                              </p:par>
                              <p:par>
                                <p:cTn id="107" presetID="10" presetClass="entr" presetSubtype="0" fill="hold" grpId="0" nodeType="withEffect">
                                  <p:stCondLst>
                                    <p:cond delay="43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800"/>
                                        <p:tgtEl>
                                          <p:spTgt spid="30"/>
                                        </p:tgtEl>
                                      </p:cBhvr>
                                    </p:animEffect>
                                  </p:childTnLst>
                                </p:cTn>
                              </p:par>
                              <p:par>
                                <p:cTn id="110" presetID="53" presetClass="entr" presetSubtype="0" fill="hold" nodeType="withEffect">
                                  <p:stCondLst>
                                    <p:cond delay="360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2000" fill="hold"/>
                                        <p:tgtEl>
                                          <p:spTgt spid="7"/>
                                        </p:tgtEl>
                                        <p:attrNameLst>
                                          <p:attrName>ppt_w</p:attrName>
                                        </p:attrNameLst>
                                      </p:cBhvr>
                                      <p:tavLst>
                                        <p:tav tm="0">
                                          <p:val>
                                            <p:fltVal val="0"/>
                                          </p:val>
                                        </p:tav>
                                        <p:tav tm="100000">
                                          <p:val>
                                            <p:strVal val="#ppt_w"/>
                                          </p:val>
                                        </p:tav>
                                      </p:tavLst>
                                    </p:anim>
                                    <p:anim calcmode="lin" valueType="num">
                                      <p:cBhvr>
                                        <p:cTn id="113" dur="2000" fill="hold"/>
                                        <p:tgtEl>
                                          <p:spTgt spid="7"/>
                                        </p:tgtEl>
                                        <p:attrNameLst>
                                          <p:attrName>ppt_h</p:attrName>
                                        </p:attrNameLst>
                                      </p:cBhvr>
                                      <p:tavLst>
                                        <p:tav tm="0">
                                          <p:val>
                                            <p:fltVal val="0"/>
                                          </p:val>
                                        </p:tav>
                                        <p:tav tm="100000">
                                          <p:val>
                                            <p:strVal val="#ppt_h"/>
                                          </p:val>
                                        </p:tav>
                                      </p:tavLst>
                                    </p:anim>
                                    <p:animEffect transition="in" filter="fade">
                                      <p:cBhvr>
                                        <p:cTn id="114" dur="2000"/>
                                        <p:tgtEl>
                                          <p:spTgt spid="7"/>
                                        </p:tgtEl>
                                      </p:cBhvr>
                                    </p:animEffect>
                                  </p:childTnLst>
                                </p:cTn>
                              </p:par>
                              <p:par>
                                <p:cTn id="115" presetID="53" presetClass="entr" presetSubtype="0" fill="hold" nodeType="withEffect">
                                  <p:stCondLst>
                                    <p:cond delay="360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2100" fill="hold"/>
                                        <p:tgtEl>
                                          <p:spTgt spid="6"/>
                                        </p:tgtEl>
                                        <p:attrNameLst>
                                          <p:attrName>ppt_w</p:attrName>
                                        </p:attrNameLst>
                                      </p:cBhvr>
                                      <p:tavLst>
                                        <p:tav tm="0">
                                          <p:val>
                                            <p:fltVal val="0"/>
                                          </p:val>
                                        </p:tav>
                                        <p:tav tm="100000">
                                          <p:val>
                                            <p:strVal val="#ppt_w"/>
                                          </p:val>
                                        </p:tav>
                                      </p:tavLst>
                                    </p:anim>
                                    <p:anim calcmode="lin" valueType="num">
                                      <p:cBhvr>
                                        <p:cTn id="118" dur="2100" fill="hold"/>
                                        <p:tgtEl>
                                          <p:spTgt spid="6"/>
                                        </p:tgtEl>
                                        <p:attrNameLst>
                                          <p:attrName>ppt_h</p:attrName>
                                        </p:attrNameLst>
                                      </p:cBhvr>
                                      <p:tavLst>
                                        <p:tav tm="0">
                                          <p:val>
                                            <p:fltVal val="0"/>
                                          </p:val>
                                        </p:tav>
                                        <p:tav tm="100000">
                                          <p:val>
                                            <p:strVal val="#ppt_h"/>
                                          </p:val>
                                        </p:tav>
                                      </p:tavLst>
                                    </p:anim>
                                    <p:animEffect transition="in" filter="fade">
                                      <p:cBhvr>
                                        <p:cTn id="119" dur="2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8" grpId="0" animBg="1"/>
      <p:bldP spid="28" grpId="1" animBg="1"/>
      <p:bldP spid="28" grpId="2" animBg="1"/>
      <p:bldP spid="28"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7" grpId="0" animBg="1"/>
      <p:bldP spid="37" grpId="1" animBg="1"/>
      <p:bldP spid="37" grpId="2" animBg="1"/>
      <p:bldP spid="37" grpId="3" animBg="1"/>
      <p:bldP spid="27"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B0519B4F-C65A-491B-B08F-B18BB64EB2D3}"/>
              </a:ext>
            </a:extLst>
          </p:cNvPr>
          <p:cNvGraphicFramePr>
            <a:graphicFrameLocks noGrp="1"/>
          </p:cNvGraphicFramePr>
          <p:nvPr>
            <p:extLst>
              <p:ext uri="{D42A27DB-BD31-4B8C-83A1-F6EECF244321}">
                <p14:modId xmlns:p14="http://schemas.microsoft.com/office/powerpoint/2010/main" val="3157128722"/>
              </p:ext>
            </p:extLst>
          </p:nvPr>
        </p:nvGraphicFramePr>
        <p:xfrm>
          <a:off x="813732" y="719665"/>
          <a:ext cx="9647340" cy="5060348"/>
        </p:xfrm>
        <a:graphic>
          <a:graphicData uri="http://schemas.openxmlformats.org/drawingml/2006/table">
            <a:tbl>
              <a:tblPr firstRow="1" bandRow="1">
                <a:tableStyleId>{5940675A-B579-460E-94D1-54222C63F5DA}</a:tableStyleId>
              </a:tblPr>
              <a:tblGrid>
                <a:gridCol w="4823670">
                  <a:extLst>
                    <a:ext uri="{9D8B030D-6E8A-4147-A177-3AD203B41FA5}">
                      <a16:colId xmlns:a16="http://schemas.microsoft.com/office/drawing/2014/main" val="4285149932"/>
                    </a:ext>
                  </a:extLst>
                </a:gridCol>
                <a:gridCol w="4823670">
                  <a:extLst>
                    <a:ext uri="{9D8B030D-6E8A-4147-A177-3AD203B41FA5}">
                      <a16:colId xmlns:a16="http://schemas.microsoft.com/office/drawing/2014/main" val="90323577"/>
                    </a:ext>
                  </a:extLst>
                </a:gridCol>
              </a:tblGrid>
              <a:tr h="1525368">
                <a:tc>
                  <a:txBody>
                    <a:bodyPr/>
                    <a:lstStyle/>
                    <a:p>
                      <a:r>
                        <a:rPr lang="sv-SE" b="1" dirty="0"/>
                        <a:t>Högintensiv statinterapi</a:t>
                      </a:r>
                    </a:p>
                    <a:p>
                      <a:endParaRPr lang="sv-SE" dirty="0"/>
                    </a:p>
                    <a:p>
                      <a:r>
                        <a:rPr lang="sv-SE" dirty="0"/>
                        <a:t>Reducerar LDL&gt;50%</a:t>
                      </a:r>
                    </a:p>
                  </a:txBody>
                  <a:tcPr/>
                </a:tc>
                <a:tc>
                  <a:txBody>
                    <a:bodyPr/>
                    <a:lstStyle/>
                    <a:p>
                      <a:r>
                        <a:rPr lang="sv-SE" b="1" dirty="0"/>
                        <a:t>Måttligintensiv statinterapi</a:t>
                      </a:r>
                    </a:p>
                    <a:p>
                      <a:endParaRPr lang="sv-SE" dirty="0"/>
                    </a:p>
                    <a:p>
                      <a:r>
                        <a:rPr lang="sv-SE" dirty="0"/>
                        <a:t>Reducerar LDL 30-50%</a:t>
                      </a:r>
                    </a:p>
                  </a:txBody>
                  <a:tcPr/>
                </a:tc>
                <a:extLst>
                  <a:ext uri="{0D108BD9-81ED-4DB2-BD59-A6C34878D82A}">
                    <a16:rowId xmlns:a16="http://schemas.microsoft.com/office/drawing/2014/main" val="4061315224"/>
                  </a:ext>
                </a:extLst>
              </a:tr>
              <a:tr h="883745">
                <a:tc>
                  <a:txBody>
                    <a:bodyPr/>
                    <a:lstStyle/>
                    <a:p>
                      <a:r>
                        <a:rPr lang="sv-SE" dirty="0" err="1"/>
                        <a:t>Atorvastatin</a:t>
                      </a:r>
                      <a:r>
                        <a:rPr lang="sv-SE" dirty="0"/>
                        <a:t> 40-80 mg</a:t>
                      </a:r>
                    </a:p>
                  </a:txBody>
                  <a:tcPr/>
                </a:tc>
                <a:tc>
                  <a:txBody>
                    <a:bodyPr/>
                    <a:lstStyle/>
                    <a:p>
                      <a:r>
                        <a:rPr lang="sv-SE" dirty="0" err="1"/>
                        <a:t>Atorvastatin</a:t>
                      </a:r>
                      <a:r>
                        <a:rPr lang="sv-SE" dirty="0"/>
                        <a:t> 10-20 mg</a:t>
                      </a:r>
                    </a:p>
                  </a:txBody>
                  <a:tcPr/>
                </a:tc>
                <a:extLst>
                  <a:ext uri="{0D108BD9-81ED-4DB2-BD59-A6C34878D82A}">
                    <a16:rowId xmlns:a16="http://schemas.microsoft.com/office/drawing/2014/main" val="3720064858"/>
                  </a:ext>
                </a:extLst>
              </a:tr>
              <a:tr h="883745">
                <a:tc>
                  <a:txBody>
                    <a:bodyPr/>
                    <a:lstStyle/>
                    <a:p>
                      <a:r>
                        <a:rPr lang="sv-SE" dirty="0" err="1"/>
                        <a:t>Rosuvastatin</a:t>
                      </a:r>
                      <a:r>
                        <a:rPr lang="sv-SE" dirty="0"/>
                        <a:t> 20-40 mg</a:t>
                      </a:r>
                    </a:p>
                  </a:txBody>
                  <a:tcPr/>
                </a:tc>
                <a:tc>
                  <a:txBody>
                    <a:bodyPr/>
                    <a:lstStyle/>
                    <a:p>
                      <a:r>
                        <a:rPr lang="sv-SE" dirty="0" err="1"/>
                        <a:t>Rosuvastatin</a:t>
                      </a:r>
                      <a:r>
                        <a:rPr lang="sv-SE" dirty="0"/>
                        <a:t> 5-10 mg</a:t>
                      </a:r>
                    </a:p>
                  </a:txBody>
                  <a:tcPr/>
                </a:tc>
                <a:extLst>
                  <a:ext uri="{0D108BD9-81ED-4DB2-BD59-A6C34878D82A}">
                    <a16:rowId xmlns:a16="http://schemas.microsoft.com/office/drawing/2014/main" val="1766227757"/>
                  </a:ext>
                </a:extLst>
              </a:tr>
              <a:tr h="883745">
                <a:tc>
                  <a:txBody>
                    <a:bodyPr/>
                    <a:lstStyle/>
                    <a:p>
                      <a:endParaRPr lang="sv-SE"/>
                    </a:p>
                  </a:txBody>
                  <a:tcPr/>
                </a:tc>
                <a:tc>
                  <a:txBody>
                    <a:bodyPr/>
                    <a:lstStyle/>
                    <a:p>
                      <a:r>
                        <a:rPr lang="sv-SE" dirty="0" err="1"/>
                        <a:t>Simvastatin</a:t>
                      </a:r>
                      <a:r>
                        <a:rPr lang="sv-SE" dirty="0"/>
                        <a:t>  20-40 mg</a:t>
                      </a:r>
                    </a:p>
                  </a:txBody>
                  <a:tcPr/>
                </a:tc>
                <a:extLst>
                  <a:ext uri="{0D108BD9-81ED-4DB2-BD59-A6C34878D82A}">
                    <a16:rowId xmlns:a16="http://schemas.microsoft.com/office/drawing/2014/main" val="3282669032"/>
                  </a:ext>
                </a:extLst>
              </a:tr>
              <a:tr h="883745">
                <a:tc>
                  <a:txBody>
                    <a:bodyPr/>
                    <a:lstStyle/>
                    <a:p>
                      <a:endParaRPr lang="sv-SE" dirty="0"/>
                    </a:p>
                  </a:txBody>
                  <a:tcPr/>
                </a:tc>
                <a:tc>
                  <a:txBody>
                    <a:bodyPr/>
                    <a:lstStyle/>
                    <a:p>
                      <a:r>
                        <a:rPr lang="sv-SE" dirty="0" err="1"/>
                        <a:t>Pravastatin</a:t>
                      </a:r>
                      <a:r>
                        <a:rPr lang="sv-SE" dirty="0"/>
                        <a:t>  40-80 mg</a:t>
                      </a:r>
                    </a:p>
                    <a:p>
                      <a:endParaRPr lang="sv-SE" dirty="0"/>
                    </a:p>
                  </a:txBody>
                  <a:tcPr/>
                </a:tc>
                <a:extLst>
                  <a:ext uri="{0D108BD9-81ED-4DB2-BD59-A6C34878D82A}">
                    <a16:rowId xmlns:a16="http://schemas.microsoft.com/office/drawing/2014/main" val="78706382"/>
                  </a:ext>
                </a:extLst>
              </a:tr>
            </a:tbl>
          </a:graphicData>
        </a:graphic>
      </p:graphicFrame>
    </p:spTree>
    <p:extLst>
      <p:ext uri="{BB962C8B-B14F-4D97-AF65-F5344CB8AC3E}">
        <p14:creationId xmlns:p14="http://schemas.microsoft.com/office/powerpoint/2010/main" val="2965670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E33CD8-A08C-49B4-B603-D78462EF9703}"/>
              </a:ext>
            </a:extLst>
          </p:cNvPr>
          <p:cNvSpPr>
            <a:spLocks noGrp="1"/>
          </p:cNvSpPr>
          <p:nvPr>
            <p:ph type="title"/>
          </p:nvPr>
        </p:nvSpPr>
        <p:spPr/>
        <p:txBody>
          <a:bodyPr/>
          <a:lstStyle/>
          <a:p>
            <a:r>
              <a:rPr lang="sv-SE" b="1" dirty="0"/>
              <a:t>Nationella riktlinjer för diabetesvård 2018</a:t>
            </a:r>
          </a:p>
        </p:txBody>
      </p:sp>
      <p:pic>
        <p:nvPicPr>
          <p:cNvPr id="5" name="Platshållare för innehåll 4">
            <a:extLst>
              <a:ext uri="{FF2B5EF4-FFF2-40B4-BE49-F238E27FC236}">
                <a16:creationId xmlns:a16="http://schemas.microsoft.com/office/drawing/2014/main" id="{B3CFD7FA-6281-4572-8DDF-108D3A93714A}"/>
              </a:ext>
            </a:extLst>
          </p:cNvPr>
          <p:cNvPicPr>
            <a:picLocks noGrp="1" noChangeAspect="1"/>
          </p:cNvPicPr>
          <p:nvPr>
            <p:ph idx="1"/>
          </p:nvPr>
        </p:nvPicPr>
        <p:blipFill>
          <a:blip r:embed="rId2"/>
          <a:stretch>
            <a:fillRect/>
          </a:stretch>
        </p:blipFill>
        <p:spPr>
          <a:xfrm>
            <a:off x="1069693" y="2817845"/>
            <a:ext cx="7748436" cy="2677885"/>
          </a:xfrm>
        </p:spPr>
      </p:pic>
    </p:spTree>
    <p:extLst>
      <p:ext uri="{BB962C8B-B14F-4D97-AF65-F5344CB8AC3E}">
        <p14:creationId xmlns:p14="http://schemas.microsoft.com/office/powerpoint/2010/main" val="42626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Flow chart of cardiovascular risk and risk factor treatment in patients with type 2 diabetes mellitus. ...</a:t>
            </a:r>
          </a:p>
        </p:txBody>
      </p:sp>
      <p:sp>
        <p:nvSpPr>
          <p:cNvPr id="5122" name="Footer Placeholder 3"/>
          <p:cNvSpPr>
            <a:spLocks noGrp="1"/>
          </p:cNvSpPr>
          <p:nvPr>
            <p:ph type="ftr" sz="quarte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42, Issue 34, 7 September 2021, Pages 3227–3337, </a:t>
            </a:r>
            <a:r>
              <a:rPr lang="en-US" altLang="en-US" sz="1000">
                <a:solidFill>
                  <a:srgbClr val="333333"/>
                </a:solidFill>
                <a:hlinkClick r:id="rId3"/>
              </a:rPr>
              <a:t>https://doi.org/10.1093/eurheartj/ehab484</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4419601" y="1371600"/>
            <a:ext cx="3354393" cy="4457700"/>
          </a:xfrm>
          <a:prstGeom prst="rect">
            <a:avLst/>
          </a:prstGeom>
        </p:spPr>
      </p:pic>
      <p:pic>
        <p:nvPicPr>
          <p:cNvPr id="5126" name="New picture"/>
          <p:cNvPicPr/>
          <p:nvPr/>
        </p:nvPicPr>
        <p:blipFill>
          <a:blip r:embed="rId6"/>
          <a:stretch>
            <a:fillRect/>
          </a:stretch>
        </p:blipFill>
        <p:spPr>
          <a:xfrm>
            <a:off x="9089241" y="425450"/>
            <a:ext cx="1121558" cy="5080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49E68D-BE2A-457F-9C2F-887362278C7C}"/>
              </a:ext>
            </a:extLst>
          </p:cNvPr>
          <p:cNvSpPr>
            <a:spLocks noGrp="1"/>
          </p:cNvSpPr>
          <p:nvPr>
            <p:ph type="title"/>
          </p:nvPr>
        </p:nvSpPr>
        <p:spPr>
          <a:xfrm>
            <a:off x="677334" y="545284"/>
            <a:ext cx="8596668" cy="1385116"/>
          </a:xfrm>
        </p:spPr>
        <p:txBody>
          <a:bodyPr>
            <a:normAutofit fontScale="90000"/>
          </a:bodyPr>
          <a:lstStyle/>
          <a:p>
            <a:r>
              <a:rPr lang="sv-SE" sz="4000" b="1" i="0" dirty="0">
                <a:effectLst/>
              </a:rPr>
              <a:t>ESC (</a:t>
            </a:r>
            <a:r>
              <a:rPr lang="sv-SE" sz="4000" b="1" i="0" dirty="0" err="1">
                <a:effectLst/>
              </a:rPr>
              <a:t>European</a:t>
            </a:r>
            <a:r>
              <a:rPr lang="sv-SE" sz="4000" b="1" i="0" dirty="0">
                <a:effectLst/>
              </a:rPr>
              <a:t> </a:t>
            </a:r>
            <a:r>
              <a:rPr lang="sv-SE" sz="4000" b="1" i="0" dirty="0" err="1">
                <a:effectLst/>
              </a:rPr>
              <a:t>Society</a:t>
            </a:r>
            <a:r>
              <a:rPr lang="sv-SE" sz="4000" b="1" i="0" dirty="0">
                <a:effectLst/>
              </a:rPr>
              <a:t> </a:t>
            </a:r>
            <a:r>
              <a:rPr lang="sv-SE" sz="4000" b="1" i="0" dirty="0" err="1">
                <a:effectLst/>
              </a:rPr>
              <a:t>of</a:t>
            </a:r>
            <a:r>
              <a:rPr lang="sv-SE" sz="4000" b="1" i="0" dirty="0">
                <a:effectLst/>
              </a:rPr>
              <a:t> </a:t>
            </a:r>
            <a:r>
              <a:rPr lang="sv-SE" sz="4000" b="1" i="0" dirty="0" err="1">
                <a:effectLst/>
              </a:rPr>
              <a:t>Cardiology</a:t>
            </a:r>
            <a:r>
              <a:rPr lang="sv-SE" sz="4000" b="1" i="0" dirty="0">
                <a:effectLst/>
              </a:rPr>
              <a:t>) rekommenderar     ( riktlinjer 2021 )</a:t>
            </a:r>
            <a:br>
              <a:rPr lang="sv-SE" b="0" i="0" dirty="0">
                <a:solidFill>
                  <a:srgbClr val="000000"/>
                </a:solidFill>
                <a:effectLst/>
                <a:latin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D24F77AC-F65C-456D-B020-EA1068D6A126}"/>
              </a:ext>
            </a:extLst>
          </p:cNvPr>
          <p:cNvSpPr>
            <a:spLocks noGrp="1"/>
          </p:cNvSpPr>
          <p:nvPr>
            <p:ph idx="1"/>
          </p:nvPr>
        </p:nvSpPr>
        <p:spPr/>
        <p:txBody>
          <a:bodyPr>
            <a:normAutofit/>
          </a:bodyPr>
          <a:lstStyle/>
          <a:p>
            <a:pPr marL="0" indent="0" algn="l">
              <a:buNone/>
            </a:pPr>
            <a:r>
              <a:rPr lang="sv-SE" b="0" i="0" u="sng" dirty="0">
                <a:solidFill>
                  <a:srgbClr val="000000"/>
                </a:solidFill>
                <a:effectLst/>
                <a:latin typeface="Times New Roman" panose="02020603050405020304" pitchFamily="18" charset="0"/>
              </a:rPr>
              <a:t>För Pat med diabetes t.2</a:t>
            </a:r>
          </a:p>
          <a:p>
            <a:pPr algn="l"/>
            <a:r>
              <a:rPr lang="sv-SE" b="0" i="0" dirty="0">
                <a:solidFill>
                  <a:srgbClr val="000000"/>
                </a:solidFill>
                <a:effectLst/>
                <a:latin typeface="Times New Roman" panose="02020603050405020304" pitchFamily="18" charset="0"/>
              </a:rPr>
              <a:t>1. och mycket hög risk (etablerad kardiovaskulär sjukdom eller alvarliga komplikationer) intensiv lipidsänkande behandling med LDL-mål &lt;1,4 </a:t>
            </a:r>
            <a:r>
              <a:rPr lang="sv-SE" b="0" i="0" dirty="0" err="1">
                <a:solidFill>
                  <a:srgbClr val="000000"/>
                </a:solidFill>
                <a:effectLst/>
                <a:latin typeface="Times New Roman" panose="02020603050405020304" pitchFamily="18" charset="0"/>
              </a:rPr>
              <a:t>mmol</a:t>
            </a:r>
            <a:r>
              <a:rPr lang="sv-SE" b="0" i="0" dirty="0">
                <a:solidFill>
                  <a:srgbClr val="000000"/>
                </a:solidFill>
                <a:effectLst/>
                <a:latin typeface="Times New Roman" panose="02020603050405020304" pitchFamily="18" charset="0"/>
              </a:rPr>
              <a:t>/L</a:t>
            </a:r>
          </a:p>
          <a:p>
            <a:pPr algn="l"/>
            <a:r>
              <a:rPr lang="sv-SE" b="0" i="0" dirty="0">
                <a:solidFill>
                  <a:srgbClr val="000000"/>
                </a:solidFill>
                <a:effectLst/>
                <a:latin typeface="Times New Roman" panose="02020603050405020304" pitchFamily="18" charset="0"/>
              </a:rPr>
              <a:t>2. &gt;40 årsålder och hög risk behandlingsmål &lt;1,8 </a:t>
            </a:r>
            <a:r>
              <a:rPr lang="sv-SE" b="0" i="0" dirty="0" err="1">
                <a:solidFill>
                  <a:srgbClr val="000000"/>
                </a:solidFill>
                <a:effectLst/>
                <a:latin typeface="Times New Roman" panose="02020603050405020304" pitchFamily="18" charset="0"/>
              </a:rPr>
              <a:t>mmol</a:t>
            </a:r>
            <a:r>
              <a:rPr lang="sv-SE" b="0" i="0" dirty="0">
                <a:solidFill>
                  <a:srgbClr val="000000"/>
                </a:solidFill>
                <a:effectLst/>
                <a:latin typeface="Times New Roman" panose="02020603050405020304" pitchFamily="18" charset="0"/>
              </a:rPr>
              <a:t>/L</a:t>
            </a:r>
          </a:p>
          <a:p>
            <a:pPr algn="l"/>
            <a:r>
              <a:rPr lang="sv-SE" b="0" i="0" dirty="0">
                <a:solidFill>
                  <a:srgbClr val="000000"/>
                </a:solidFill>
                <a:effectLst/>
                <a:latin typeface="Times New Roman" panose="02020603050405020304" pitchFamily="18" charset="0"/>
              </a:rPr>
              <a:t>3. och t.1 och ålder&lt;40 att överväga statinbehandling vid alvarliga komplikationer och/eller LDL&gt;2,5 </a:t>
            </a:r>
            <a:r>
              <a:rPr lang="sv-SE" b="0" i="0" dirty="0" err="1">
                <a:solidFill>
                  <a:srgbClr val="000000"/>
                </a:solidFill>
                <a:effectLst/>
                <a:latin typeface="Times New Roman" panose="02020603050405020304" pitchFamily="18" charset="0"/>
              </a:rPr>
              <a:t>mmol</a:t>
            </a:r>
            <a:r>
              <a:rPr lang="sv-SE" b="0" i="0" dirty="0">
                <a:solidFill>
                  <a:srgbClr val="000000"/>
                </a:solidFill>
                <a:effectLst/>
                <a:latin typeface="Times New Roman" panose="02020603050405020304" pitchFamily="18" charset="0"/>
              </a:rPr>
              <a:t>/L så länge graviditet inte planeras</a:t>
            </a:r>
          </a:p>
          <a:p>
            <a:pPr algn="l"/>
            <a:r>
              <a:rPr lang="sv-SE" b="0" i="0" dirty="0">
                <a:solidFill>
                  <a:srgbClr val="000000"/>
                </a:solidFill>
                <a:effectLst/>
                <a:latin typeface="Times New Roman" panose="02020603050405020304" pitchFamily="18" charset="0"/>
              </a:rPr>
              <a:t>4. Om målet enl. ovan inte uppnås med statiner – tillägg med </a:t>
            </a:r>
            <a:r>
              <a:rPr lang="sv-SE" b="0" i="0" dirty="0" err="1">
                <a:solidFill>
                  <a:srgbClr val="000000"/>
                </a:solidFill>
                <a:effectLst/>
                <a:latin typeface="Times New Roman" panose="02020603050405020304" pitchFamily="18" charset="0"/>
              </a:rPr>
              <a:t>ezetimib</a:t>
            </a:r>
            <a:r>
              <a:rPr lang="sv-SE" b="0" i="0" dirty="0">
                <a:solidFill>
                  <a:srgbClr val="000000"/>
                </a:solidFill>
                <a:effectLst/>
                <a:latin typeface="Times New Roman" panose="02020603050405020304" pitchFamily="18" charset="0"/>
              </a:rPr>
              <a:t>.</a:t>
            </a:r>
          </a:p>
          <a:p>
            <a:endParaRPr lang="sv-SE" dirty="0"/>
          </a:p>
        </p:txBody>
      </p:sp>
    </p:spTree>
    <p:extLst>
      <p:ext uri="{BB962C8B-B14F-4D97-AF65-F5344CB8AC3E}">
        <p14:creationId xmlns:p14="http://schemas.microsoft.com/office/powerpoint/2010/main" val="426252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1" descr="Large.png"/>
          <p:cNvPicPr>
            <a:picLocks noChangeAspect="1"/>
          </p:cNvPicPr>
          <p:nvPr/>
        </p:nvPicPr>
        <p:blipFill>
          <a:blip r:embed="rId3" cstate="print"/>
          <a:srcRect/>
          <a:stretch>
            <a:fillRect/>
          </a:stretch>
        </p:blipFill>
        <p:spPr bwMode="auto">
          <a:xfrm>
            <a:off x="4784446" y="2923428"/>
            <a:ext cx="1028038" cy="2586466"/>
          </a:xfrm>
          <a:prstGeom prst="rect">
            <a:avLst/>
          </a:prstGeom>
          <a:noFill/>
          <a:ln w="9525">
            <a:noFill/>
            <a:miter lim="800000"/>
            <a:headEnd/>
            <a:tailEnd/>
          </a:ln>
        </p:spPr>
      </p:pic>
      <p:pic>
        <p:nvPicPr>
          <p:cNvPr id="54" name="Picture 9" descr="Glucose.png"/>
          <p:cNvPicPr>
            <a:picLocks noChangeAspect="1"/>
          </p:cNvPicPr>
          <p:nvPr/>
        </p:nvPicPr>
        <p:blipFill>
          <a:blip r:embed="rId4" cstate="print"/>
          <a:srcRect/>
          <a:stretch>
            <a:fillRect/>
          </a:stretch>
        </p:blipFill>
        <p:spPr bwMode="auto">
          <a:xfrm>
            <a:off x="3445783" y="1917481"/>
            <a:ext cx="5150271" cy="4321987"/>
          </a:xfrm>
          <a:prstGeom prst="rect">
            <a:avLst/>
          </a:prstGeom>
          <a:noFill/>
          <a:ln w="9525">
            <a:noFill/>
            <a:miter lim="800000"/>
            <a:headEnd/>
            <a:tailEnd/>
          </a:ln>
        </p:spPr>
      </p:pic>
      <p:pic>
        <p:nvPicPr>
          <p:cNvPr id="62" name="Picture 9" descr="Glucose.png"/>
          <p:cNvPicPr>
            <a:picLocks noChangeAspect="1"/>
          </p:cNvPicPr>
          <p:nvPr/>
        </p:nvPicPr>
        <p:blipFill rotWithShape="1">
          <a:blip r:embed="rId4" cstate="print">
            <a:duotone>
              <a:prstClr val="black"/>
              <a:schemeClr val="accent2">
                <a:tint val="45000"/>
                <a:satMod val="400000"/>
              </a:schemeClr>
            </a:duotone>
          </a:blip>
          <a:srcRect l="47728" t="-1" r="13686" b="-901"/>
          <a:stretch/>
        </p:blipFill>
        <p:spPr bwMode="auto">
          <a:xfrm>
            <a:off x="5904531" y="1908072"/>
            <a:ext cx="1987274" cy="4361013"/>
          </a:xfrm>
          <a:prstGeom prst="rect">
            <a:avLst/>
          </a:prstGeom>
          <a:noFill/>
          <a:ln w="9525">
            <a:noFill/>
            <a:miter lim="800000"/>
            <a:headEnd/>
            <a:tailEnd/>
          </a:ln>
        </p:spPr>
      </p:pic>
      <p:pic>
        <p:nvPicPr>
          <p:cNvPr id="63" name="Picture 9" descr="Glucose.png"/>
          <p:cNvPicPr>
            <a:picLocks noChangeAspect="1"/>
          </p:cNvPicPr>
          <p:nvPr/>
        </p:nvPicPr>
        <p:blipFill rotWithShape="1">
          <a:blip r:embed="rId4" cstate="print">
            <a:duotone>
              <a:prstClr val="black"/>
              <a:schemeClr val="accent2">
                <a:tint val="45000"/>
                <a:satMod val="400000"/>
              </a:schemeClr>
            </a:duotone>
          </a:blip>
          <a:srcRect l="27137" t="-1" r="52438" b="-901"/>
          <a:stretch/>
        </p:blipFill>
        <p:spPr bwMode="auto">
          <a:xfrm>
            <a:off x="4843433" y="1917480"/>
            <a:ext cx="1051947" cy="4361013"/>
          </a:xfrm>
          <a:prstGeom prst="rect">
            <a:avLst/>
          </a:prstGeom>
          <a:noFill/>
          <a:ln w="9525">
            <a:noFill/>
            <a:miter lim="800000"/>
            <a:headEnd/>
            <a:tailEnd/>
          </a:ln>
        </p:spPr>
      </p:pic>
      <p:pic>
        <p:nvPicPr>
          <p:cNvPr id="64" name="Picture 9" descr="Glucose.png"/>
          <p:cNvPicPr>
            <a:picLocks noChangeAspect="1"/>
          </p:cNvPicPr>
          <p:nvPr/>
        </p:nvPicPr>
        <p:blipFill rotWithShape="1">
          <a:blip r:embed="rId4" cstate="print">
            <a:duotone>
              <a:prstClr val="black"/>
              <a:schemeClr val="accent2">
                <a:tint val="45000"/>
                <a:satMod val="400000"/>
              </a:schemeClr>
            </a:duotone>
          </a:blip>
          <a:srcRect r="72862" b="72662"/>
          <a:stretch/>
        </p:blipFill>
        <p:spPr bwMode="auto">
          <a:xfrm>
            <a:off x="3445783" y="1917480"/>
            <a:ext cx="1397649" cy="1181562"/>
          </a:xfrm>
          <a:prstGeom prst="rect">
            <a:avLst/>
          </a:prstGeom>
          <a:noFill/>
          <a:ln w="9525">
            <a:noFill/>
            <a:miter lim="800000"/>
            <a:headEnd/>
            <a:tailEnd/>
          </a:ln>
        </p:spPr>
      </p:pic>
      <p:pic>
        <p:nvPicPr>
          <p:cNvPr id="65" name="Picture 9" descr="Glucose.png"/>
          <p:cNvPicPr>
            <a:picLocks noChangeAspect="1"/>
          </p:cNvPicPr>
          <p:nvPr/>
        </p:nvPicPr>
        <p:blipFill rotWithShape="1">
          <a:blip r:embed="rId4" cstate="print">
            <a:duotone>
              <a:prstClr val="black"/>
              <a:schemeClr val="accent2">
                <a:tint val="45000"/>
                <a:satMod val="400000"/>
              </a:schemeClr>
            </a:duotone>
          </a:blip>
          <a:srcRect l="86504" t="-1" r="-1907" b="-901"/>
          <a:stretch/>
        </p:blipFill>
        <p:spPr bwMode="auto">
          <a:xfrm>
            <a:off x="7900957" y="1917480"/>
            <a:ext cx="793281" cy="4361013"/>
          </a:xfrm>
          <a:prstGeom prst="rect">
            <a:avLst/>
          </a:prstGeom>
          <a:noFill/>
          <a:ln w="9525">
            <a:noFill/>
            <a:miter lim="800000"/>
            <a:headEnd/>
            <a:tailEnd/>
          </a:ln>
        </p:spPr>
      </p:pic>
      <p:pic>
        <p:nvPicPr>
          <p:cNvPr id="379908" name="Picture 58" descr="Blood Tubes.png"/>
          <p:cNvPicPr>
            <a:picLocks noChangeAspect="1"/>
          </p:cNvPicPr>
          <p:nvPr/>
        </p:nvPicPr>
        <p:blipFill>
          <a:blip r:embed="rId5" cstate="print"/>
          <a:srcRect/>
          <a:stretch>
            <a:fillRect/>
          </a:stretch>
        </p:blipFill>
        <p:spPr bwMode="auto">
          <a:xfrm rot="-800787">
            <a:off x="2876982" y="1753889"/>
            <a:ext cx="970086" cy="988843"/>
          </a:xfrm>
          <a:prstGeom prst="rect">
            <a:avLst/>
          </a:prstGeom>
          <a:noFill/>
          <a:ln w="9525">
            <a:noFill/>
            <a:miter lim="800000"/>
            <a:headEnd/>
            <a:tailEnd/>
          </a:ln>
        </p:spPr>
      </p:pic>
      <p:sp>
        <p:nvSpPr>
          <p:cNvPr id="379912" name="Title 49"/>
          <p:cNvSpPr>
            <a:spLocks noGrp="1"/>
          </p:cNvSpPr>
          <p:nvPr>
            <p:ph type="title"/>
          </p:nvPr>
        </p:nvSpPr>
        <p:spPr>
          <a:xfrm>
            <a:off x="134224" y="131090"/>
            <a:ext cx="11903977" cy="1799310"/>
          </a:xfrm>
        </p:spPr>
        <p:txBody>
          <a:bodyPr>
            <a:normAutofit/>
          </a:bodyPr>
          <a:lstStyle/>
          <a:p>
            <a:r>
              <a:rPr lang="en-GB" sz="3200" b="1" dirty="0" err="1">
                <a:solidFill>
                  <a:schemeClr val="tx2"/>
                </a:solidFill>
              </a:rPr>
              <a:t>Renalt</a:t>
            </a:r>
            <a:r>
              <a:rPr lang="en-GB" sz="3200" b="1" dirty="0">
                <a:solidFill>
                  <a:schemeClr val="tx2"/>
                </a:solidFill>
              </a:rPr>
              <a:t> </a:t>
            </a:r>
            <a:r>
              <a:rPr lang="en-GB" sz="3200" b="1" dirty="0" err="1">
                <a:solidFill>
                  <a:schemeClr val="tx2"/>
                </a:solidFill>
              </a:rPr>
              <a:t>återupptag</a:t>
            </a:r>
            <a:r>
              <a:rPr lang="en-GB" sz="3200" b="1" dirty="0">
                <a:solidFill>
                  <a:schemeClr val="tx2"/>
                </a:solidFill>
              </a:rPr>
              <a:t> </a:t>
            </a:r>
            <a:r>
              <a:rPr lang="en-GB" sz="3200" b="1" dirty="0" err="1">
                <a:solidFill>
                  <a:schemeClr val="tx2"/>
                </a:solidFill>
              </a:rPr>
              <a:t>av</a:t>
            </a:r>
            <a:r>
              <a:rPr lang="en-GB" sz="3200" b="1" dirty="0">
                <a:solidFill>
                  <a:schemeClr val="tx2"/>
                </a:solidFill>
              </a:rPr>
              <a:t> </a:t>
            </a:r>
            <a:r>
              <a:rPr lang="en-GB" sz="3200" b="1" dirty="0" err="1">
                <a:solidFill>
                  <a:schemeClr val="tx2"/>
                </a:solidFill>
              </a:rPr>
              <a:t>glukos</a:t>
            </a:r>
            <a:r>
              <a:rPr lang="en-GB" sz="3200" b="1" dirty="0">
                <a:solidFill>
                  <a:schemeClr val="tx2"/>
                </a:solidFill>
              </a:rPr>
              <a:t> </a:t>
            </a:r>
            <a:r>
              <a:rPr lang="en-GB" sz="3200" b="1" dirty="0" err="1">
                <a:solidFill>
                  <a:schemeClr val="tx2"/>
                </a:solidFill>
              </a:rPr>
              <a:t>hos</a:t>
            </a:r>
            <a:r>
              <a:rPr lang="en-GB" sz="3200" b="1" dirty="0">
                <a:solidFill>
                  <a:schemeClr val="tx2"/>
                </a:solidFill>
              </a:rPr>
              <a:t> </a:t>
            </a:r>
            <a:r>
              <a:rPr lang="de-DE" sz="3200" b="1" dirty="0" err="1">
                <a:solidFill>
                  <a:schemeClr val="tx2"/>
                </a:solidFill>
              </a:rPr>
              <a:t>patienter</a:t>
            </a:r>
            <a:r>
              <a:rPr lang="de-DE" sz="3200" b="1" dirty="0">
                <a:solidFill>
                  <a:schemeClr val="tx2"/>
                </a:solidFill>
              </a:rPr>
              <a:t> </a:t>
            </a:r>
            <a:r>
              <a:rPr lang="de-DE" sz="3200" b="1" dirty="0" err="1">
                <a:solidFill>
                  <a:schemeClr val="tx2"/>
                </a:solidFill>
              </a:rPr>
              <a:t>med</a:t>
            </a:r>
            <a:r>
              <a:rPr lang="de-DE" sz="3200" b="1" dirty="0">
                <a:solidFill>
                  <a:schemeClr val="tx2"/>
                </a:solidFill>
              </a:rPr>
              <a:t> </a:t>
            </a:r>
            <a:r>
              <a:rPr lang="de-DE" sz="3200" b="1" dirty="0" err="1">
                <a:solidFill>
                  <a:schemeClr val="tx2"/>
                </a:solidFill>
              </a:rPr>
              <a:t>hyperglykemi</a:t>
            </a:r>
            <a:endParaRPr lang="en-GB" sz="3200" b="1" dirty="0">
              <a:solidFill>
                <a:schemeClr val="tx2"/>
              </a:solidFill>
            </a:endParaRPr>
          </a:p>
        </p:txBody>
      </p:sp>
      <p:sp>
        <p:nvSpPr>
          <p:cNvPr id="70" name="Hexagon 69"/>
          <p:cNvSpPr/>
          <p:nvPr/>
        </p:nvSpPr>
        <p:spPr>
          <a:xfrm>
            <a:off x="2848761" y="210497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1" name="Hexagon 70"/>
          <p:cNvSpPr/>
          <p:nvPr/>
        </p:nvSpPr>
        <p:spPr>
          <a:xfrm>
            <a:off x="2926874" y="2205873"/>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2" name="Hexagon 71"/>
          <p:cNvSpPr/>
          <p:nvPr/>
        </p:nvSpPr>
        <p:spPr>
          <a:xfrm>
            <a:off x="3869241" y="2061246"/>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3" name="Hexagon 72"/>
          <p:cNvSpPr/>
          <p:nvPr/>
        </p:nvSpPr>
        <p:spPr>
          <a:xfrm>
            <a:off x="3884359" y="243122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4" name="Hexagon 73"/>
          <p:cNvSpPr/>
          <p:nvPr/>
        </p:nvSpPr>
        <p:spPr>
          <a:xfrm>
            <a:off x="4015384" y="2219327"/>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5" name="Hexagon 74"/>
          <p:cNvSpPr/>
          <p:nvPr/>
        </p:nvSpPr>
        <p:spPr>
          <a:xfrm>
            <a:off x="3125928" y="234377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6" name="Hexagon 75"/>
          <p:cNvSpPr/>
          <p:nvPr/>
        </p:nvSpPr>
        <p:spPr>
          <a:xfrm>
            <a:off x="3917115" y="2222690"/>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7" name="Hexagon 76"/>
          <p:cNvSpPr/>
          <p:nvPr/>
        </p:nvSpPr>
        <p:spPr>
          <a:xfrm>
            <a:off x="3806248" y="213524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55" name="Hexagon 54"/>
          <p:cNvSpPr/>
          <p:nvPr/>
        </p:nvSpPr>
        <p:spPr>
          <a:xfrm>
            <a:off x="3958648" y="228764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56" name="Hexagon 55"/>
          <p:cNvSpPr/>
          <p:nvPr/>
        </p:nvSpPr>
        <p:spPr>
          <a:xfrm>
            <a:off x="3989135" y="2235906"/>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8" name="Hexagon 77"/>
          <p:cNvSpPr/>
          <p:nvPr/>
        </p:nvSpPr>
        <p:spPr>
          <a:xfrm>
            <a:off x="3768453" y="2357226"/>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79" name="Hexagon 78"/>
          <p:cNvSpPr/>
          <p:nvPr/>
        </p:nvSpPr>
        <p:spPr>
          <a:xfrm>
            <a:off x="3632389" y="2212600"/>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80" name="Hexagon 79"/>
          <p:cNvSpPr/>
          <p:nvPr/>
        </p:nvSpPr>
        <p:spPr>
          <a:xfrm>
            <a:off x="3773110" y="2229415"/>
            <a:ext cx="128504"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grpSp>
        <p:nvGrpSpPr>
          <p:cNvPr id="2" name="Group 63"/>
          <p:cNvGrpSpPr>
            <a:grpSpLocks/>
          </p:cNvGrpSpPr>
          <p:nvPr/>
        </p:nvGrpSpPr>
        <p:grpSpPr bwMode="auto">
          <a:xfrm>
            <a:off x="2578182" y="3070863"/>
            <a:ext cx="2425696" cy="2786858"/>
            <a:chOff x="1106141" y="2849809"/>
            <a:chExt cx="2426467" cy="2901452"/>
          </a:xfrm>
        </p:grpSpPr>
        <p:sp>
          <p:nvSpPr>
            <p:cNvPr id="30" name="Down Arrow 29"/>
            <p:cNvSpPr/>
            <p:nvPr/>
          </p:nvSpPr>
          <p:spPr>
            <a:xfrm rot="3074688">
              <a:off x="3173263" y="4010556"/>
              <a:ext cx="393543" cy="32514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grpSp>
          <p:nvGrpSpPr>
            <p:cNvPr id="3" name="Group 44"/>
            <p:cNvGrpSpPr>
              <a:grpSpLocks/>
            </p:cNvGrpSpPr>
            <p:nvPr/>
          </p:nvGrpSpPr>
          <p:grpSpPr bwMode="auto">
            <a:xfrm>
              <a:off x="2168545" y="4651220"/>
              <a:ext cx="955675" cy="371190"/>
              <a:chOff x="3854405" y="4825355"/>
              <a:chExt cx="956330" cy="371729"/>
            </a:xfrm>
          </p:grpSpPr>
          <p:sp>
            <p:nvSpPr>
              <p:cNvPr id="43" name="Rounded Rectangle 42"/>
              <p:cNvSpPr/>
              <p:nvPr/>
            </p:nvSpPr>
            <p:spPr>
              <a:xfrm>
                <a:off x="3906924" y="4842852"/>
                <a:ext cx="812158" cy="354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9947" name="TextBox 14"/>
              <p:cNvSpPr txBox="1">
                <a:spLocks noChangeArrowheads="1"/>
              </p:cNvSpPr>
              <p:nvPr/>
            </p:nvSpPr>
            <p:spPr bwMode="auto">
              <a:xfrm>
                <a:off x="3854405" y="4825355"/>
                <a:ext cx="956330" cy="34870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Calibri"/>
                  </a:rPr>
                  <a:t>SGLT1</a:t>
                </a:r>
              </a:p>
            </p:txBody>
          </p:sp>
        </p:grpSp>
        <p:grpSp>
          <p:nvGrpSpPr>
            <p:cNvPr id="4" name="Group 43"/>
            <p:cNvGrpSpPr>
              <a:grpSpLocks/>
            </p:cNvGrpSpPr>
            <p:nvPr/>
          </p:nvGrpSpPr>
          <p:grpSpPr bwMode="auto">
            <a:xfrm>
              <a:off x="1223524" y="2865448"/>
              <a:ext cx="1250950" cy="403241"/>
              <a:chOff x="3078316" y="2133207"/>
              <a:chExt cx="1252028" cy="403690"/>
            </a:xfrm>
          </p:grpSpPr>
          <p:sp>
            <p:nvSpPr>
              <p:cNvPr id="13" name="Rounded Rectangle 12"/>
              <p:cNvSpPr/>
              <p:nvPr/>
            </p:nvSpPr>
            <p:spPr>
              <a:xfrm>
                <a:off x="3187872" y="2144463"/>
                <a:ext cx="993933" cy="392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9945" name="TextBox 7"/>
              <p:cNvSpPr txBox="1">
                <a:spLocks noChangeArrowheads="1"/>
              </p:cNvSpPr>
              <p:nvPr/>
            </p:nvSpPr>
            <p:spPr bwMode="auto">
              <a:xfrm>
                <a:off x="3078316" y="2133207"/>
                <a:ext cx="1252028" cy="379195"/>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SGLT2</a:t>
                </a:r>
              </a:p>
            </p:txBody>
          </p:sp>
        </p:grpSp>
        <p:grpSp>
          <p:nvGrpSpPr>
            <p:cNvPr id="5" name="Group 34"/>
            <p:cNvGrpSpPr>
              <a:grpSpLocks/>
            </p:cNvGrpSpPr>
            <p:nvPr/>
          </p:nvGrpSpPr>
          <p:grpSpPr bwMode="auto">
            <a:xfrm>
              <a:off x="2067822" y="5078587"/>
              <a:ext cx="1112837" cy="672674"/>
              <a:chOff x="2045738" y="4934783"/>
              <a:chExt cx="1114151" cy="672836"/>
            </a:xfrm>
          </p:grpSpPr>
          <p:sp>
            <p:nvSpPr>
              <p:cNvPr id="26" name="Rounded Rectangle 25"/>
              <p:cNvSpPr/>
              <p:nvPr/>
            </p:nvSpPr>
            <p:spPr>
              <a:xfrm>
                <a:off x="2077997" y="4934783"/>
                <a:ext cx="1044244" cy="672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9943" name="TextBox 18"/>
              <p:cNvSpPr txBox="1">
                <a:spLocks noChangeArrowheads="1"/>
              </p:cNvSpPr>
              <p:nvPr/>
            </p:nvSpPr>
            <p:spPr bwMode="auto">
              <a:xfrm>
                <a:off x="2045738" y="5033828"/>
                <a:ext cx="1114151" cy="379804"/>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~10 %</a:t>
                </a:r>
              </a:p>
            </p:txBody>
          </p:sp>
        </p:grpSp>
        <p:sp>
          <p:nvSpPr>
            <p:cNvPr id="27" name="Down Arrow 26"/>
            <p:cNvSpPr/>
            <p:nvPr/>
          </p:nvSpPr>
          <p:spPr>
            <a:xfrm rot="3074688">
              <a:off x="2504185" y="2931088"/>
              <a:ext cx="1011968" cy="849409"/>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grpSp>
          <p:nvGrpSpPr>
            <p:cNvPr id="6" name="Group 28"/>
            <p:cNvGrpSpPr>
              <a:grpSpLocks/>
            </p:cNvGrpSpPr>
            <p:nvPr/>
          </p:nvGrpSpPr>
          <p:grpSpPr bwMode="auto">
            <a:xfrm>
              <a:off x="1106141" y="3338536"/>
              <a:ext cx="1456852" cy="1049372"/>
              <a:chOff x="1116858" y="3127758"/>
              <a:chExt cx="1457605" cy="1049820"/>
            </a:xfrm>
          </p:grpSpPr>
          <p:sp>
            <p:nvSpPr>
              <p:cNvPr id="25" name="Rounded Rectangle 24"/>
              <p:cNvSpPr/>
              <p:nvPr/>
            </p:nvSpPr>
            <p:spPr>
              <a:xfrm>
                <a:off x="1116858" y="3127758"/>
                <a:ext cx="1457605" cy="1049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Calibri"/>
                </a:endParaRPr>
              </a:p>
            </p:txBody>
          </p:sp>
          <p:sp>
            <p:nvSpPr>
              <p:cNvPr id="379941" name="TextBox 19"/>
              <p:cNvSpPr txBox="1">
                <a:spLocks noChangeArrowheads="1"/>
              </p:cNvSpPr>
              <p:nvPr/>
            </p:nvSpPr>
            <p:spPr bwMode="auto">
              <a:xfrm>
                <a:off x="1276903" y="3470118"/>
                <a:ext cx="1114150" cy="379874"/>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800" dirty="0">
                    <a:solidFill>
                      <a:srgbClr val="4D4D4F"/>
                    </a:solidFill>
                    <a:cs typeface="Calibri"/>
                  </a:rPr>
                  <a:t>~90 %</a:t>
                </a:r>
              </a:p>
            </p:txBody>
          </p:sp>
        </p:grpSp>
      </p:grpSp>
      <p:grpSp>
        <p:nvGrpSpPr>
          <p:cNvPr id="7" name="Group 13"/>
          <p:cNvGrpSpPr>
            <a:grpSpLocks/>
          </p:cNvGrpSpPr>
          <p:nvPr/>
        </p:nvGrpSpPr>
        <p:grpSpPr bwMode="auto">
          <a:xfrm>
            <a:off x="8738868" y="3798977"/>
            <a:ext cx="1691680" cy="2197637"/>
            <a:chOff x="4213225" y="1238794"/>
            <a:chExt cx="4745038" cy="1487216"/>
          </a:xfrm>
        </p:grpSpPr>
        <p:sp>
          <p:nvSpPr>
            <p:cNvPr id="68" name="Rounded Rectangle 67"/>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a:solidFill>
                  <a:srgbClr val="4D4D4F"/>
                </a:solidFill>
                <a:cs typeface="Calibri"/>
              </a:endParaRPr>
            </a:p>
          </p:txBody>
        </p:sp>
        <p:sp>
          <p:nvSpPr>
            <p:cNvPr id="379933" name="TextBox 68"/>
            <p:cNvSpPr txBox="1">
              <a:spLocks noChangeArrowheads="1"/>
            </p:cNvSpPr>
            <p:nvPr/>
          </p:nvSpPr>
          <p:spPr bwMode="auto">
            <a:xfrm>
              <a:off x="4289418" y="1302545"/>
              <a:ext cx="4634689" cy="1348910"/>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err="1">
                  <a:solidFill>
                    <a:srgbClr val="4D4D4F"/>
                  </a:solidFill>
                  <a:cs typeface="Calibri"/>
                </a:rPr>
                <a:t>Över</a:t>
              </a:r>
              <a:r>
                <a:rPr lang="en-GB" sz="1400" dirty="0">
                  <a:solidFill>
                    <a:srgbClr val="4D4D4F"/>
                  </a:solidFill>
                  <a:cs typeface="Calibri"/>
                </a:rPr>
                <a:t> </a:t>
              </a:r>
              <a:r>
                <a:rPr lang="en-GB" sz="1400" dirty="0" err="1">
                  <a:solidFill>
                    <a:srgbClr val="4D4D4F"/>
                  </a:solidFill>
                  <a:cs typeface="Calibri"/>
                </a:rPr>
                <a:t>ett</a:t>
              </a:r>
              <a:r>
                <a:rPr lang="en-GB" sz="1400" dirty="0">
                  <a:solidFill>
                    <a:srgbClr val="4D4D4F"/>
                  </a:solidFill>
                  <a:cs typeface="Calibri"/>
                </a:rPr>
                <a:t> </a:t>
              </a:r>
              <a:r>
                <a:rPr lang="en-GB" sz="1400" dirty="0" err="1">
                  <a:solidFill>
                    <a:srgbClr val="4D4D4F"/>
                  </a:solidFill>
                  <a:cs typeface="Calibri"/>
                </a:rPr>
                <a:t>tröskelvärde</a:t>
              </a:r>
              <a:br>
                <a:rPr lang="en-GB" sz="1400" dirty="0">
                  <a:solidFill>
                    <a:srgbClr val="4D4D4F"/>
                  </a:solidFill>
                  <a:cs typeface="Calibri"/>
                </a:rPr>
              </a:br>
              <a:r>
                <a:rPr lang="en-GB" sz="1400" dirty="0">
                  <a:solidFill>
                    <a:srgbClr val="4D4D4F"/>
                  </a:solidFill>
                  <a:cs typeface="Calibri"/>
                </a:rPr>
                <a:t>(~10 </a:t>
              </a:r>
              <a:r>
                <a:rPr lang="en-GB" sz="1400" dirty="0" err="1">
                  <a:solidFill>
                    <a:srgbClr val="4D4D4F"/>
                  </a:solidFill>
                  <a:cs typeface="Calibri"/>
                </a:rPr>
                <a:t>mmol</a:t>
              </a:r>
              <a:r>
                <a:rPr lang="en-GB" sz="1400" dirty="0">
                  <a:solidFill>
                    <a:srgbClr val="4D4D4F"/>
                  </a:solidFill>
                  <a:cs typeface="Calibri"/>
                </a:rPr>
                <a:t>/l), </a:t>
              </a:r>
              <a:r>
                <a:rPr lang="en-GB" sz="1400" dirty="0" err="1">
                  <a:solidFill>
                    <a:srgbClr val="4D4D4F"/>
                  </a:solidFill>
                  <a:cs typeface="Calibri"/>
                </a:rPr>
                <a:t>mättas</a:t>
              </a:r>
              <a:r>
                <a:rPr lang="en-GB" sz="1400" dirty="0">
                  <a:solidFill>
                    <a:srgbClr val="4D4D4F"/>
                  </a:solidFill>
                  <a:cs typeface="Calibri"/>
                </a:rPr>
                <a:t> transport-</a:t>
              </a:r>
              <a:r>
                <a:rPr lang="en-GB" sz="1400" dirty="0" err="1">
                  <a:solidFill>
                    <a:srgbClr val="4D4D4F"/>
                  </a:solidFill>
                  <a:cs typeface="Calibri"/>
                </a:rPr>
                <a:t>kapaciteten</a:t>
              </a:r>
              <a:r>
                <a:rPr lang="en-GB" sz="1400" dirty="0">
                  <a:solidFill>
                    <a:srgbClr val="4D4D4F"/>
                  </a:solidFill>
                  <a:cs typeface="Calibri"/>
                </a:rPr>
                <a:t> </a:t>
              </a:r>
              <a:r>
                <a:rPr lang="en-GB" sz="1400" dirty="0" err="1">
                  <a:solidFill>
                    <a:srgbClr val="4D4D4F"/>
                  </a:solidFill>
                  <a:cs typeface="Calibri"/>
                </a:rPr>
                <a:t>och</a:t>
              </a:r>
              <a:r>
                <a:rPr lang="en-GB" sz="1400" dirty="0">
                  <a:solidFill>
                    <a:srgbClr val="4D4D4F"/>
                  </a:solidFill>
                  <a:cs typeface="Calibri"/>
                </a:rPr>
                <a:t> </a:t>
              </a:r>
              <a:r>
                <a:rPr lang="en-GB" sz="1400" dirty="0" err="1">
                  <a:solidFill>
                    <a:srgbClr val="4D4D4F"/>
                  </a:solidFill>
                  <a:cs typeface="Calibri"/>
                </a:rPr>
                <a:t>glukos</a:t>
              </a:r>
              <a:r>
                <a:rPr lang="en-GB" sz="1400" dirty="0">
                  <a:solidFill>
                    <a:srgbClr val="4D4D4F"/>
                  </a:solidFill>
                  <a:cs typeface="Calibri"/>
                </a:rPr>
                <a:t> </a:t>
              </a:r>
              <a:r>
                <a:rPr lang="en-GB" sz="1400" dirty="0" err="1">
                  <a:solidFill>
                    <a:srgbClr val="4D4D4F"/>
                  </a:solidFill>
                  <a:cs typeface="Calibri"/>
                </a:rPr>
                <a:t>utsöndras</a:t>
              </a:r>
              <a:r>
                <a:rPr lang="en-GB" sz="1400" dirty="0">
                  <a:solidFill>
                    <a:srgbClr val="4D4D4F"/>
                  </a:solidFill>
                  <a:cs typeface="Calibri"/>
                </a:rPr>
                <a:t> </a:t>
              </a:r>
              <a:r>
                <a:rPr lang="en-GB" sz="1400" dirty="0" err="1">
                  <a:solidFill>
                    <a:srgbClr val="4D4D4F"/>
                  </a:solidFill>
                  <a:cs typeface="Calibri"/>
                </a:rPr>
                <a:t>i</a:t>
              </a:r>
              <a:r>
                <a:rPr lang="en-GB" sz="1400" dirty="0">
                  <a:solidFill>
                    <a:srgbClr val="4D4D4F"/>
                  </a:solidFill>
                  <a:cs typeface="Calibri"/>
                </a:rPr>
                <a:t> </a:t>
              </a:r>
              <a:r>
                <a:rPr lang="en-GB" sz="1400" dirty="0" err="1">
                  <a:solidFill>
                    <a:srgbClr val="4D4D4F"/>
                  </a:solidFill>
                  <a:cs typeface="Calibri"/>
                </a:rPr>
                <a:t>urinen</a:t>
              </a:r>
              <a:endParaRPr lang="en-GB" sz="1400" dirty="0">
                <a:solidFill>
                  <a:srgbClr val="4D4D4F"/>
                </a:solidFill>
                <a:cs typeface="Calibri"/>
              </a:endParaRPr>
            </a:p>
          </p:txBody>
        </p:sp>
      </p:grpSp>
      <p:sp>
        <p:nvSpPr>
          <p:cNvPr id="47" name="Hexagon 46"/>
          <p:cNvSpPr/>
          <p:nvPr/>
        </p:nvSpPr>
        <p:spPr>
          <a:xfrm>
            <a:off x="2402775" y="2007430"/>
            <a:ext cx="131025"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a:solidFill>
                <a:srgbClr val="4D4D4F"/>
              </a:solidFill>
              <a:cs typeface="Calibri"/>
            </a:endParaRPr>
          </a:p>
        </p:txBody>
      </p:sp>
      <p:grpSp>
        <p:nvGrpSpPr>
          <p:cNvPr id="8" name="Group 47"/>
          <p:cNvGrpSpPr>
            <a:grpSpLocks/>
          </p:cNvGrpSpPr>
          <p:nvPr/>
        </p:nvGrpSpPr>
        <p:grpSpPr bwMode="auto">
          <a:xfrm>
            <a:off x="1828894" y="1206689"/>
            <a:ext cx="1850320" cy="787113"/>
            <a:chOff x="1783124" y="959588"/>
            <a:chExt cx="1528120" cy="969909"/>
          </a:xfrm>
        </p:grpSpPr>
        <p:grpSp>
          <p:nvGrpSpPr>
            <p:cNvPr id="9" name="Group 46"/>
            <p:cNvGrpSpPr>
              <a:grpSpLocks/>
            </p:cNvGrpSpPr>
            <p:nvPr/>
          </p:nvGrpSpPr>
          <p:grpSpPr bwMode="auto">
            <a:xfrm>
              <a:off x="1783124" y="959588"/>
              <a:ext cx="1528120" cy="731615"/>
              <a:chOff x="1783124" y="920173"/>
              <a:chExt cx="1528120" cy="731615"/>
            </a:xfrm>
          </p:grpSpPr>
          <p:sp>
            <p:nvSpPr>
              <p:cNvPr id="60" name="Rounded Rectangle 59"/>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sp>
            <p:nvSpPr>
              <p:cNvPr id="61" name="TextBox 4"/>
              <p:cNvSpPr txBox="1">
                <a:spLocks noChangeArrowheads="1"/>
              </p:cNvSpPr>
              <p:nvPr/>
            </p:nvSpPr>
            <p:spPr bwMode="auto">
              <a:xfrm>
                <a:off x="1783124" y="920173"/>
                <a:ext cx="1528120" cy="709456"/>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600" dirty="0" err="1">
                    <a:solidFill>
                      <a:srgbClr val="4D4D4F"/>
                    </a:solidFill>
                    <a:cs typeface="Calibri"/>
                  </a:rPr>
                  <a:t>Filtrerat</a:t>
                </a:r>
                <a:r>
                  <a:rPr lang="en-GB" sz="1600" dirty="0">
                    <a:solidFill>
                      <a:srgbClr val="4D4D4F"/>
                    </a:solidFill>
                    <a:cs typeface="Calibri"/>
                  </a:rPr>
                  <a:t> </a:t>
                </a:r>
                <a:r>
                  <a:rPr lang="en-GB" sz="1600" dirty="0" err="1">
                    <a:solidFill>
                      <a:srgbClr val="4D4D4F"/>
                    </a:solidFill>
                    <a:cs typeface="Calibri"/>
                  </a:rPr>
                  <a:t>glukos</a:t>
                </a:r>
                <a:r>
                  <a:rPr lang="en-GB" sz="1600" dirty="0">
                    <a:solidFill>
                      <a:srgbClr val="4D4D4F"/>
                    </a:solidFill>
                    <a:cs typeface="Calibri"/>
                  </a:rPr>
                  <a:t> </a:t>
                </a:r>
                <a:br>
                  <a:rPr lang="en-GB" sz="1600" dirty="0">
                    <a:solidFill>
                      <a:srgbClr val="4D4D4F"/>
                    </a:solidFill>
                    <a:cs typeface="Calibri"/>
                  </a:rPr>
                </a:br>
                <a:r>
                  <a:rPr lang="en-GB" sz="1600" dirty="0">
                    <a:solidFill>
                      <a:srgbClr val="4D4D4F"/>
                    </a:solidFill>
                    <a:cs typeface="Calibri"/>
                  </a:rPr>
                  <a:t>ca 180 g/dag</a:t>
                </a:r>
              </a:p>
            </p:txBody>
          </p:sp>
        </p:grpSp>
        <p:sp>
          <p:nvSpPr>
            <p:cNvPr id="59" name="Isosceles Triangle 58"/>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grpSp>
      <p:sp>
        <p:nvSpPr>
          <p:cNvPr id="51" name="Text Placeholder 21"/>
          <p:cNvSpPr txBox="1">
            <a:spLocks/>
          </p:cNvSpPr>
          <p:nvPr/>
        </p:nvSpPr>
        <p:spPr bwMode="auto">
          <a:xfrm>
            <a:off x="1841407" y="6272446"/>
            <a:ext cx="8404609" cy="421761"/>
          </a:xfrm>
          <a:prstGeom prst="rect">
            <a:avLst/>
          </a:prstGeom>
          <a:noFill/>
          <a:ln w="9525">
            <a:noFill/>
            <a:miter lim="800000"/>
            <a:headEnd/>
            <a:tailEnd/>
          </a:ln>
        </p:spPr>
        <p:txBody>
          <a:bodyPr lIns="0" tIns="0" rIns="0" bIns="0" anchor="b"/>
          <a:lstStyle/>
          <a:p>
            <a:r>
              <a:rPr lang="en-GB" sz="800" dirty="0" err="1">
                <a:solidFill>
                  <a:srgbClr val="000000"/>
                </a:solidFill>
              </a:rPr>
              <a:t>Gerich</a:t>
            </a:r>
            <a:r>
              <a:rPr lang="en-GB" sz="800" dirty="0">
                <a:solidFill>
                  <a:srgbClr val="000000"/>
                </a:solidFill>
              </a:rPr>
              <a:t> JE. </a:t>
            </a:r>
            <a:r>
              <a:rPr lang="en-GB" sz="800" dirty="0" err="1">
                <a:solidFill>
                  <a:srgbClr val="000000"/>
                </a:solidFill>
              </a:rPr>
              <a:t>Diabet</a:t>
            </a:r>
            <a:r>
              <a:rPr lang="en-GB" sz="800" dirty="0">
                <a:solidFill>
                  <a:srgbClr val="000000"/>
                </a:solidFill>
              </a:rPr>
              <a:t> Med 2010;27:136–42.</a:t>
            </a:r>
          </a:p>
        </p:txBody>
      </p:sp>
    </p:spTree>
    <p:extLst>
      <p:ext uri="{BB962C8B-B14F-4D97-AF65-F5344CB8AC3E}">
        <p14:creationId xmlns:p14="http://schemas.microsoft.com/office/powerpoint/2010/main" val="2718294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3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8" presetClass="entr" presetSubtype="9" fill="hold" nodeType="withEffect">
                                  <p:stCondLst>
                                    <p:cond delay="2100"/>
                                  </p:stCondLst>
                                  <p:childTnLst>
                                    <p:set>
                                      <p:cBhvr>
                                        <p:cTn id="14" dur="1" fill="hold">
                                          <p:stCondLst>
                                            <p:cond delay="0"/>
                                          </p:stCondLst>
                                        </p:cTn>
                                        <p:tgtEl>
                                          <p:spTgt spid="62"/>
                                        </p:tgtEl>
                                        <p:attrNameLst>
                                          <p:attrName>style.visibility</p:attrName>
                                        </p:attrNameLst>
                                      </p:cBhvr>
                                      <p:to>
                                        <p:strVal val="visible"/>
                                      </p:to>
                                    </p:set>
                                    <p:animEffect transition="in" filter="strips(upLeft)">
                                      <p:cBhvr>
                                        <p:cTn id="15" dur="1200"/>
                                        <p:tgtEl>
                                          <p:spTgt spid="62"/>
                                        </p:tgtEl>
                                      </p:cBhvr>
                                    </p:animEffect>
                                  </p:childTnLst>
                                </p:cTn>
                              </p:par>
                              <p:par>
                                <p:cTn id="16" presetID="18" presetClass="entr" presetSubtype="6" fill="hold" nodeType="withEffect">
                                  <p:stCondLst>
                                    <p:cond delay="3200"/>
                                  </p:stCondLst>
                                  <p:childTnLst>
                                    <p:set>
                                      <p:cBhvr>
                                        <p:cTn id="17" dur="1" fill="hold">
                                          <p:stCondLst>
                                            <p:cond delay="0"/>
                                          </p:stCondLst>
                                        </p:cTn>
                                        <p:tgtEl>
                                          <p:spTgt spid="65"/>
                                        </p:tgtEl>
                                        <p:attrNameLst>
                                          <p:attrName>style.visibility</p:attrName>
                                        </p:attrNameLst>
                                      </p:cBhvr>
                                      <p:to>
                                        <p:strVal val="visible"/>
                                      </p:to>
                                    </p:set>
                                    <p:animEffect transition="in" filter="strips(downRight)">
                                      <p:cBhvr>
                                        <p:cTn id="18" dur="1400"/>
                                        <p:tgtEl>
                                          <p:spTgt spid="6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
                                        <p:tgtEl>
                                          <p:spTgt spid="7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700"/>
                                        <p:tgtEl>
                                          <p:spTgt spid="7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300"/>
                                        <p:tgtEl>
                                          <p:spTgt spid="7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900"/>
                                        <p:tgtEl>
                                          <p:spTgt spid="7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700"/>
                                        <p:tgtEl>
                                          <p:spTgt spid="7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600"/>
                                        <p:tgtEl>
                                          <p:spTgt spid="7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1" nodeType="withEffect">
                                  <p:stCondLst>
                                    <p:cond delay="20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1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600"/>
                                        <p:tgtEl>
                                          <p:spTgt spid="7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0" presetClass="path" presetSubtype="0" accel="50000" decel="50000" fill="hold" grpId="0" nodeType="withEffect">
                                  <p:stCondLst>
                                    <p:cond delay="0"/>
                                  </p:stCondLst>
                                  <p:childTnLst>
                                    <p:animMotion origin="layout" path="M -2.29167E-6 2.22222E-6 L 0.02982 0.0375 L 0.11081 0.04953 L 0.15925 0.11065 L 0.17162 0.14166 L 0.19922 0.11065 L 0.21185 0.12731 L 0.22774 0.1331 L 0.24388 0.1118 L 0.24466 0.16088 L 0.22188 0.15717 L 0.1974 0.17963 " pathEditMode="relative" rAng="0" ptsTypes="AAAAAAAAAAAA">
                                      <p:cBhvr>
                                        <p:cTn id="59" dur="2500" fill="hold"/>
                                        <p:tgtEl>
                                          <p:spTgt spid="70"/>
                                        </p:tgtEl>
                                        <p:attrNameLst>
                                          <p:attrName>ppt_x</p:attrName>
                                          <p:attrName>ppt_y</p:attrName>
                                        </p:attrNameLst>
                                      </p:cBhvr>
                                      <p:rCtr x="12227" y="8981"/>
                                    </p:animMotion>
                                  </p:childTnLst>
                                </p:cTn>
                              </p:par>
                              <p:par>
                                <p:cTn id="60" presetID="0" presetClass="path" presetSubtype="0" accel="50000" decel="50000" fill="hold" grpId="0" nodeType="withEffect">
                                  <p:stCondLst>
                                    <p:cond delay="0"/>
                                  </p:stCondLst>
                                  <p:childTnLst>
                                    <p:animMotion origin="layout" path="M -2.91667E-6 3.7037E-7 L 0.04427 0.02708 L 0.10404 0.04329 L 0.1556 0.09884 L 0.1655 0.12755 L 0.19453 0.09977 L 0.21901 0.12199 L 0.23802 0.10139 L 0.23633 0.1456 L 0.21394 0.14722 L 0.17136 0.17847 L 0.16992 0.20949 " pathEditMode="relative" rAng="0" ptsTypes="AAAAAAAAAAAA">
                                      <p:cBhvr>
                                        <p:cTn id="61" dur="3400" fill="hold"/>
                                        <p:tgtEl>
                                          <p:spTgt spid="71"/>
                                        </p:tgtEl>
                                        <p:attrNameLst>
                                          <p:attrName>ppt_x</p:attrName>
                                          <p:attrName>ppt_y</p:attrName>
                                        </p:attrNameLst>
                                      </p:cBhvr>
                                      <p:rCtr x="11901" y="10463"/>
                                    </p:animMotion>
                                  </p:childTnLst>
                                </p:cTn>
                              </p:par>
                              <p:par>
                                <p:cTn id="62" presetID="0" presetClass="path" presetSubtype="0" accel="50000" decel="50000" fill="hold" grpId="0" nodeType="withEffect">
                                  <p:stCondLst>
                                    <p:cond delay="400"/>
                                  </p:stCondLst>
                                  <p:childTnLst>
                                    <p:animMotion origin="layout" path="M 3.75E-6 3.7037E-6 L 0.02031 0.05254 L 0.05963 0.11365 L 0.07461 0.11898 L 0.08489 0.14143 L 0.10416 0.11643 L 0.13294 0.14259 L 0.15195 0.11898 L 0.15013 0.16643 L 0.11185 0.17476 L 0.08489 0.21597 " pathEditMode="relative" rAng="0" ptsTypes="AAAAAAAAAAA">
                                      <p:cBhvr>
                                        <p:cTn id="63" dur="2300" fill="hold"/>
                                        <p:tgtEl>
                                          <p:spTgt spid="72"/>
                                        </p:tgtEl>
                                        <p:attrNameLst>
                                          <p:attrName>ppt_x</p:attrName>
                                          <p:attrName>ppt_y</p:attrName>
                                        </p:attrNameLst>
                                      </p:cBhvr>
                                      <p:rCtr x="7591" y="10787"/>
                                    </p:animMotion>
                                  </p:childTnLst>
                                </p:cTn>
                              </p:par>
                              <p:par>
                                <p:cTn id="64" presetID="0" presetClass="path" presetSubtype="0" accel="50000" decel="50000" fill="hold" grpId="0" nodeType="withEffect">
                                  <p:stCondLst>
                                    <p:cond delay="400"/>
                                  </p:stCondLst>
                                  <p:childTnLst>
                                    <p:animMotion origin="layout" path="M 1.66667E-6 -1.48148E-6 L 0.04505 0.03426 L 0.07643 0.06088 L 0.08711 0.09445 L 0.11849 0.06458 L 0.14635 0.08704 L 0.16419 0.06736 L 0.16159 0.1169 L 0.1319 0.11435 L 0.11068 0.13195 " pathEditMode="relative" rAng="0" ptsTypes="AAAAAAAAAA">
                                      <p:cBhvr>
                                        <p:cTn id="65" dur="2300" fill="hold"/>
                                        <p:tgtEl>
                                          <p:spTgt spid="73"/>
                                        </p:tgtEl>
                                        <p:attrNameLst>
                                          <p:attrName>ppt_x</p:attrName>
                                          <p:attrName>ppt_y</p:attrName>
                                        </p:attrNameLst>
                                      </p:cBhvr>
                                      <p:rCtr x="8203" y="6597"/>
                                    </p:animMotion>
                                  </p:childTnLst>
                                </p:cTn>
                              </p:par>
                              <p:par>
                                <p:cTn id="66" presetID="0" presetClass="path" presetSubtype="0" accel="50000" decel="50000" fill="hold" grpId="0" nodeType="withEffect">
                                  <p:stCondLst>
                                    <p:cond delay="500"/>
                                  </p:stCondLst>
                                  <p:childTnLst>
                                    <p:animMotion origin="layout" path="M 4.58333E-6 -4.44444E-6 L 0.02838 0.04746 L 0.06315 0.09746 L 0.07174 0.125 L 0.10638 0.09514 L 0.1246 0.12014 L 0.13945 0.09514 L 0.14895 0.1132 L 0.14218 0.14885 L 0.12161 0.14422 L 0.10182 0.15649 " pathEditMode="relative" rAng="0" ptsTypes="AAAAAAAAAAA">
                                      <p:cBhvr>
                                        <p:cTn id="67" dur="1900" fill="hold"/>
                                        <p:tgtEl>
                                          <p:spTgt spid="74"/>
                                        </p:tgtEl>
                                        <p:attrNameLst>
                                          <p:attrName>ppt_x</p:attrName>
                                          <p:attrName>ppt_y</p:attrName>
                                        </p:attrNameLst>
                                      </p:cBhvr>
                                      <p:rCtr x="7448" y="7824"/>
                                    </p:animMotion>
                                  </p:childTnLst>
                                </p:cTn>
                              </p:par>
                              <p:par>
                                <p:cTn id="68" presetID="0" presetClass="path" presetSubtype="0" accel="50000" decel="50000" fill="hold" grpId="0" nodeType="withEffect">
                                  <p:stCondLst>
                                    <p:cond delay="500"/>
                                  </p:stCondLst>
                                  <p:childTnLst>
                                    <p:animMotion origin="layout" path="M -2.5E-6 2.59259E-6 L 0.02891 0.05231 L 0.07396 0.09375 L 0.0862 0.11782 L 0.11628 0.0949 L 0.14037 0.12153 L 0.1556 0.09768 L 0.15703 0.14282 L 0.13308 0.14444 L 0.10873 0.16018 L 0.0888 0.21574 L 0.0875 0.23356 " pathEditMode="relative" rAng="0" ptsTypes="AAAAAAAAAAAA">
                                      <p:cBhvr>
                                        <p:cTn id="69" dur="2100" fill="hold"/>
                                        <p:tgtEl>
                                          <p:spTgt spid="76"/>
                                        </p:tgtEl>
                                        <p:attrNameLst>
                                          <p:attrName>ppt_x</p:attrName>
                                          <p:attrName>ppt_y</p:attrName>
                                        </p:attrNameLst>
                                      </p:cBhvr>
                                      <p:rCtr x="7852" y="11667"/>
                                    </p:animMotion>
                                  </p:childTnLst>
                                </p:cTn>
                              </p:par>
                              <p:par>
                                <p:cTn id="70" presetID="0" presetClass="path" presetSubtype="0" fill="hold" grpId="0" nodeType="withEffect">
                                  <p:stCondLst>
                                    <p:cond delay="400"/>
                                  </p:stCondLst>
                                  <p:childTnLst>
                                    <p:animMotion origin="layout" path="M 1.875E-6 4.07407E-6 L 0.09752 0.14074 L 0.10872 0.11088 L 0.12851 0.12176 L 0.15937 0.1243 L 0.15755 0.16018 L 0.13581 0.1574 L 0.12903 0.1831 L 0.10976 0.18888 L 0.11341 0.3706 L 0.11732 0.56319 L 0.15833 0.58588 L 0.19297 0.54421 L 0.19388 0.22893 L 0.22018 0.19143 L 0.24271 0.21226 L 0.25416 0.13634 L 0.30299 0.12615 L 0.32916 0.15648 L 0.34245 0.09143 L 0.33789 0.02754 L 0.3595 0.02754 L 0.36185 0.2206 L 0.35872 0.31504 L 0.36653 0.59421 " pathEditMode="relative" rAng="0" ptsTypes="AAAAAAAAAAAAAAAAAAAAAAAAA">
                                      <p:cBhvr>
                                        <p:cTn id="71" dur="5800" fill="hold"/>
                                        <p:tgtEl>
                                          <p:spTgt spid="77"/>
                                        </p:tgtEl>
                                        <p:attrNameLst>
                                          <p:attrName>ppt_x</p:attrName>
                                          <p:attrName>ppt_y</p:attrName>
                                        </p:attrNameLst>
                                      </p:cBhvr>
                                      <p:rCtr x="18320" y="29699"/>
                                    </p:animMotion>
                                  </p:childTnLst>
                                </p:cTn>
                              </p:par>
                              <p:par>
                                <p:cTn id="72" presetID="0" presetClass="path" presetSubtype="0" fill="hold" grpId="0" nodeType="withEffect">
                                  <p:stCondLst>
                                    <p:cond delay="800"/>
                                  </p:stCondLst>
                                  <p:childTnLst>
                                    <p:animMotion origin="layout" path="M -0.00834 -0.00903 L 0.08581 0.13171 L 0.09674 0.10185 L 0.11575 0.11273 L 0.14557 0.11528 L 0.14375 0.15116 L 0.12278 0.14838 L 0.11627 0.17407 L 0.09752 0.17986 L 0.10117 0.36157 L 0.10495 0.55416 L 0.1444 0.57685 L 0.17799 0.53518 L 0.1789 0.21991 L 0.2043 0.18241 L 0.22604 0.20324 L 0.23711 0.12731 L 0.28424 0.11713 L 0.3095 0.14745 L 0.32239 0.08241 L 0.31797 0.01852 L 0.33893 0.01852 L 0.34101 0.21157 L 0.33802 0.30602 L 0.3457 0.58518 " pathEditMode="relative" rAng="0" ptsTypes="AAAAAAAAAAAAAAAAAAAAAAAAA">
                                      <p:cBhvr>
                                        <p:cTn id="73" dur="5800" fill="hold"/>
                                        <p:tgtEl>
                                          <p:spTgt spid="55"/>
                                        </p:tgtEl>
                                        <p:attrNameLst>
                                          <p:attrName>ppt_x</p:attrName>
                                          <p:attrName>ppt_y</p:attrName>
                                        </p:attrNameLst>
                                      </p:cBhvr>
                                      <p:rCtr x="17695" y="29699"/>
                                    </p:animMotion>
                                  </p:childTnLst>
                                </p:cTn>
                              </p:par>
                              <p:par>
                                <p:cTn id="74" presetID="0" presetClass="path" presetSubtype="0" fill="hold" grpId="0" nodeType="withEffect">
                                  <p:stCondLst>
                                    <p:cond delay="600"/>
                                  </p:stCondLst>
                                  <p:childTnLst>
                                    <p:animMotion origin="layout" path="M -0.00781 -0.00116 L 0.08906 0.13958 L 0.10026 0.10972 L 0.11979 0.1206 L 0.15052 0.12315 L 0.1487 0.15903 L 0.12709 0.15625 L 0.12044 0.18194 L 0.10117 0.18773 L 0.10482 0.36944 L 0.10873 0.56204 L 0.14935 0.58472 L 0.18386 0.54305 L 0.18477 0.22778 L 0.21094 0.19028 L 0.23321 0.21111 L 0.24466 0.13518 L 0.2931 0.125 L 0.31914 0.15532 L 0.33229 0.09028 L 0.32774 0.02639 L 0.34922 0.02639 L 0.35156 0.21944 L 0.34844 0.31389 L 0.35625 0.59305 " pathEditMode="relative" rAng="0" ptsTypes="AAAAAAAAAAAAAAAAAAAAAAAAA">
                                      <p:cBhvr>
                                        <p:cTn id="75" dur="5800" fill="hold"/>
                                        <p:tgtEl>
                                          <p:spTgt spid="56"/>
                                        </p:tgtEl>
                                        <p:attrNameLst>
                                          <p:attrName>ppt_x</p:attrName>
                                          <p:attrName>ppt_y</p:attrName>
                                        </p:attrNameLst>
                                      </p:cBhvr>
                                      <p:rCtr x="18203" y="29699"/>
                                    </p:animMotion>
                                  </p:childTnLst>
                                </p:cTn>
                              </p:par>
                              <p:par>
                                <p:cTn id="76" presetID="0" presetClass="path" presetSubtype="0" fill="hold" grpId="0" nodeType="withEffect">
                                  <p:stCondLst>
                                    <p:cond delay="400"/>
                                  </p:stCondLst>
                                  <p:childTnLst>
                                    <p:animMotion origin="layout" path="M -3.125E-6 -3.33333E-6 L 0.08737 0.07662 L 0.10222 0.10186 L 0.12774 0.07848 L 0.15391 0.09792 L 0.16771 0.075 L 0.16993 0.12732 L 0.14909 0.12616 L 0.11589 0.14514 L 0.1056 0.17732 L 0.1056 0.2051 " pathEditMode="relative" rAng="0" ptsTypes="AAAAAAAAAAA">
                                      <p:cBhvr>
                                        <p:cTn id="77" dur="2000" fill="hold"/>
                                        <p:tgtEl>
                                          <p:spTgt spid="78"/>
                                        </p:tgtEl>
                                        <p:attrNameLst>
                                          <p:attrName>ppt_x</p:attrName>
                                          <p:attrName>ppt_y</p:attrName>
                                        </p:attrNameLst>
                                      </p:cBhvr>
                                      <p:rCtr x="8490" y="10255"/>
                                    </p:animMotion>
                                  </p:childTnLst>
                                </p:cTn>
                              </p:par>
                              <p:par>
                                <p:cTn id="78" presetID="0" presetClass="path" presetSubtype="0" fill="hold" grpId="0" nodeType="withEffect">
                                  <p:stCondLst>
                                    <p:cond delay="400"/>
                                  </p:stCondLst>
                                  <p:childTnLst>
                                    <p:animMotion origin="layout" path="M 4.79167E-6 2.96296E-6 L 0.0983 0.09953 L 0.10807 0.12639 L 0.14114 0.09514 L 0.16471 0.12014 L 0.1832 0.1 L 0.18489 0.13727 L 0.14362 0.15208 L 0.1194 0.18078 " pathEditMode="relative" rAng="0" ptsTypes="AAAAAAAAA">
                                      <p:cBhvr>
                                        <p:cTn id="79" dur="1600" fill="hold"/>
                                        <p:tgtEl>
                                          <p:spTgt spid="79"/>
                                        </p:tgtEl>
                                        <p:attrNameLst>
                                          <p:attrName>ppt_x</p:attrName>
                                          <p:attrName>ppt_y</p:attrName>
                                        </p:attrNameLst>
                                      </p:cBhvr>
                                      <p:rCtr x="9245" y="9028"/>
                                    </p:animMotion>
                                  </p:childTnLst>
                                </p:cTn>
                              </p:par>
                              <p:par>
                                <p:cTn id="80" presetID="0" presetClass="path" presetSubtype="0" fill="hold" grpId="0" nodeType="withEffect">
                                  <p:stCondLst>
                                    <p:cond delay="400"/>
                                  </p:stCondLst>
                                  <p:childTnLst>
                                    <p:animMotion origin="layout" path="M -3.54167E-6 -1.85185E-6 L 0.08555 0.0963 L 0.09844 0.12292 L 0.12019 0.09051 L 0.14909 0.11875 L 0.16888 0.0963 L 0.16758 0.14329 L 0.14284 0.14375 L 0.11368 0.16273 L 0.1 0.21621 " pathEditMode="relative" rAng="0" ptsTypes="AAAAAAAAAA">
                                      <p:cBhvr>
                                        <p:cTn id="81" dur="1900" fill="hold"/>
                                        <p:tgtEl>
                                          <p:spTgt spid="80"/>
                                        </p:tgtEl>
                                        <p:attrNameLst>
                                          <p:attrName>ppt_x</p:attrName>
                                          <p:attrName>ppt_y</p:attrName>
                                        </p:attrNameLst>
                                      </p:cBhvr>
                                      <p:rCtr x="8438" y="10810"/>
                                    </p:animMotion>
                                  </p:childTnLst>
                                </p:cTn>
                              </p:par>
                              <p:par>
                                <p:cTn id="82" presetID="0" presetClass="path" presetSubtype="0" accel="50000" decel="50000" fill="hold" grpId="0" nodeType="withEffect">
                                  <p:stCondLst>
                                    <p:cond delay="0"/>
                                  </p:stCondLst>
                                  <p:childTnLst>
                                    <p:animMotion origin="layout" path="M -0.05026 0.00764 L 0.00417 0.03472 L 0.04883 0.02037 L 0.11836 0.08333 L 0.13112 0.11366 L 0.16862 0.08449 L 0.19831 0.10903 L 0.22031 0.08866 L 0.22187 0.12662 L 0.19258 0.13356 L 0.14141 0.17361 L 0.15247 0.2713 L 0.15078 0.36019 L 0.15 0.46574 " pathEditMode="relative" rAng="0" ptsTypes="AAAAAAAAAAAAAA">
                                      <p:cBhvr>
                                        <p:cTn id="83" dur="4400" fill="hold"/>
                                        <p:tgtEl>
                                          <p:spTgt spid="75"/>
                                        </p:tgtEl>
                                        <p:attrNameLst>
                                          <p:attrName>ppt_x</p:attrName>
                                          <p:attrName>ppt_y</p:attrName>
                                        </p:attrNameLst>
                                      </p:cBhvr>
                                      <p:rCtr x="13607" y="22894"/>
                                    </p:animMotion>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700"/>
                                        <p:tgtEl>
                                          <p:spTgt spid="64"/>
                                        </p:tgtEl>
                                      </p:cBhvr>
                                    </p:animEffect>
                                  </p:childTnLst>
                                </p:cTn>
                              </p:par>
                              <p:par>
                                <p:cTn id="87" presetID="10" presetClass="entr" presetSubtype="0" fill="hold" nodeType="withEffect">
                                  <p:stCondLst>
                                    <p:cond delay="90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2000"/>
                                        <p:tgtEl>
                                          <p:spTgt spid="2"/>
                                        </p:tgtEl>
                                      </p:cBhvr>
                                    </p:animEffect>
                                  </p:childTnLst>
                                </p:cTn>
                              </p:par>
                              <p:par>
                                <p:cTn id="90" presetID="10" presetClass="exit" presetSubtype="0" fill="hold" grpId="2" nodeType="withEffect">
                                  <p:stCondLst>
                                    <p:cond delay="2800"/>
                                  </p:stCondLst>
                                  <p:childTnLst>
                                    <p:animEffect transition="out" filter="fade">
                                      <p:cBhvr>
                                        <p:cTn id="91" dur="1000"/>
                                        <p:tgtEl>
                                          <p:spTgt spid="70"/>
                                        </p:tgtEl>
                                      </p:cBhvr>
                                    </p:animEffect>
                                    <p:set>
                                      <p:cBhvr>
                                        <p:cTn id="92" dur="1" fill="hold">
                                          <p:stCondLst>
                                            <p:cond delay="999"/>
                                          </p:stCondLst>
                                        </p:cTn>
                                        <p:tgtEl>
                                          <p:spTgt spid="70"/>
                                        </p:tgtEl>
                                        <p:attrNameLst>
                                          <p:attrName>style.visibility</p:attrName>
                                        </p:attrNameLst>
                                      </p:cBhvr>
                                      <p:to>
                                        <p:strVal val="hidden"/>
                                      </p:to>
                                    </p:set>
                                  </p:childTnLst>
                                </p:cTn>
                              </p:par>
                              <p:par>
                                <p:cTn id="93" presetID="10" presetClass="exit" presetSubtype="0" fill="hold" grpId="2" nodeType="withEffect">
                                  <p:stCondLst>
                                    <p:cond delay="1800"/>
                                  </p:stCondLst>
                                  <p:childTnLst>
                                    <p:animEffect transition="out" filter="fade">
                                      <p:cBhvr>
                                        <p:cTn id="94" dur="1000"/>
                                        <p:tgtEl>
                                          <p:spTgt spid="71"/>
                                        </p:tgtEl>
                                      </p:cBhvr>
                                    </p:animEffect>
                                    <p:set>
                                      <p:cBhvr>
                                        <p:cTn id="95" dur="1" fill="hold">
                                          <p:stCondLst>
                                            <p:cond delay="999"/>
                                          </p:stCondLst>
                                        </p:cTn>
                                        <p:tgtEl>
                                          <p:spTgt spid="71"/>
                                        </p:tgtEl>
                                        <p:attrNameLst>
                                          <p:attrName>style.visibility</p:attrName>
                                        </p:attrNameLst>
                                      </p:cBhvr>
                                      <p:to>
                                        <p:strVal val="hidden"/>
                                      </p:to>
                                    </p:set>
                                  </p:childTnLst>
                                </p:cTn>
                              </p:par>
                              <p:par>
                                <p:cTn id="96" presetID="10" presetClass="exit" presetSubtype="0" fill="hold" grpId="2" nodeType="withEffect">
                                  <p:stCondLst>
                                    <p:cond delay="2100"/>
                                  </p:stCondLst>
                                  <p:childTnLst>
                                    <p:animEffect transition="out" filter="fade">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1000"/>
                                        <p:tgtEl>
                                          <p:spTgt spid="73"/>
                                        </p:tgtEl>
                                      </p:cBhvr>
                                    </p:animEffect>
                                    <p:set>
                                      <p:cBhvr>
                                        <p:cTn id="101" dur="1" fill="hold">
                                          <p:stCondLst>
                                            <p:cond delay="999"/>
                                          </p:stCondLst>
                                        </p:cTn>
                                        <p:tgtEl>
                                          <p:spTgt spid="73"/>
                                        </p:tgtEl>
                                        <p:attrNameLst>
                                          <p:attrName>style.visibility</p:attrName>
                                        </p:attrNameLst>
                                      </p:cBhvr>
                                      <p:to>
                                        <p:strVal val="hidden"/>
                                      </p:to>
                                    </p:set>
                                  </p:childTnLst>
                                </p:cTn>
                              </p:par>
                              <p:par>
                                <p:cTn id="102" presetID="10" presetClass="exit" presetSubtype="0" fill="hold" grpId="2" nodeType="withEffect">
                                  <p:stCondLst>
                                    <p:cond delay="2200"/>
                                  </p:stCondLst>
                                  <p:childTnLst>
                                    <p:animEffect transition="out" filter="fade">
                                      <p:cBhvr>
                                        <p:cTn id="103" dur="1000"/>
                                        <p:tgtEl>
                                          <p:spTgt spid="74"/>
                                        </p:tgtEl>
                                      </p:cBhvr>
                                    </p:animEffect>
                                    <p:set>
                                      <p:cBhvr>
                                        <p:cTn id="104" dur="1" fill="hold">
                                          <p:stCondLst>
                                            <p:cond delay="999"/>
                                          </p:stCondLst>
                                        </p:cTn>
                                        <p:tgtEl>
                                          <p:spTgt spid="74"/>
                                        </p:tgtEl>
                                        <p:attrNameLst>
                                          <p:attrName>style.visibility</p:attrName>
                                        </p:attrNameLst>
                                      </p:cBhvr>
                                      <p:to>
                                        <p:strVal val="hidden"/>
                                      </p:to>
                                    </p:set>
                                  </p:childTnLst>
                                </p:cTn>
                              </p:par>
                              <p:par>
                                <p:cTn id="105" presetID="10" presetClass="exit" presetSubtype="0" fill="hold" grpId="2" nodeType="withEffect">
                                  <p:stCondLst>
                                    <p:cond delay="3700"/>
                                  </p:stCondLst>
                                  <p:childTnLst>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3200"/>
                                  </p:stCondLst>
                                  <p:childTnLst>
                                    <p:animEffect transition="out" filter="fade">
                                      <p:cBhvr>
                                        <p:cTn id="109" dur="1000"/>
                                        <p:tgtEl>
                                          <p:spTgt spid="76"/>
                                        </p:tgtEl>
                                      </p:cBhvr>
                                    </p:animEffect>
                                    <p:set>
                                      <p:cBhvr>
                                        <p:cTn id="110" dur="1" fill="hold">
                                          <p:stCondLst>
                                            <p:cond delay="999"/>
                                          </p:stCondLst>
                                        </p:cTn>
                                        <p:tgtEl>
                                          <p:spTgt spid="76"/>
                                        </p:tgtEl>
                                        <p:attrNameLst>
                                          <p:attrName>style.visibility</p:attrName>
                                        </p:attrNameLst>
                                      </p:cBhvr>
                                      <p:to>
                                        <p:strVal val="hidden"/>
                                      </p:to>
                                    </p:set>
                                  </p:childTnLst>
                                </p:cTn>
                              </p:par>
                              <p:par>
                                <p:cTn id="111" presetID="10" presetClass="exit" presetSubtype="0" fill="hold" grpId="2" nodeType="withEffect">
                                  <p:stCondLst>
                                    <p:cond delay="7100"/>
                                  </p:stCondLst>
                                  <p:childTnLst>
                                    <p:animEffect transition="out" filter="fade">
                                      <p:cBhvr>
                                        <p:cTn id="112" dur="1000"/>
                                        <p:tgtEl>
                                          <p:spTgt spid="77"/>
                                        </p:tgtEl>
                                      </p:cBhvr>
                                    </p:animEffect>
                                    <p:set>
                                      <p:cBhvr>
                                        <p:cTn id="113" dur="1" fill="hold">
                                          <p:stCondLst>
                                            <p:cond delay="999"/>
                                          </p:stCondLst>
                                        </p:cTn>
                                        <p:tgtEl>
                                          <p:spTgt spid="77"/>
                                        </p:tgtEl>
                                        <p:attrNameLst>
                                          <p:attrName>style.visibility</p:attrName>
                                        </p:attrNameLst>
                                      </p:cBhvr>
                                      <p:to>
                                        <p:strVal val="hidden"/>
                                      </p:to>
                                    </p:set>
                                  </p:childTnLst>
                                </p:cTn>
                              </p:par>
                              <p:par>
                                <p:cTn id="114" presetID="10" presetClass="exit" presetSubtype="0" fill="hold" grpId="2" nodeType="withEffect">
                                  <p:stCondLst>
                                    <p:cond delay="7100"/>
                                  </p:stCondLst>
                                  <p:childTnLst>
                                    <p:animEffect transition="out" filter="fade">
                                      <p:cBhvr>
                                        <p:cTn id="115" dur="1000"/>
                                        <p:tgtEl>
                                          <p:spTgt spid="55"/>
                                        </p:tgtEl>
                                      </p:cBhvr>
                                    </p:animEffect>
                                    <p:set>
                                      <p:cBhvr>
                                        <p:cTn id="116" dur="1" fill="hold">
                                          <p:stCondLst>
                                            <p:cond delay="999"/>
                                          </p:stCondLst>
                                        </p:cTn>
                                        <p:tgtEl>
                                          <p:spTgt spid="55"/>
                                        </p:tgtEl>
                                        <p:attrNameLst>
                                          <p:attrName>style.visibility</p:attrName>
                                        </p:attrNameLst>
                                      </p:cBhvr>
                                      <p:to>
                                        <p:strVal val="hidden"/>
                                      </p:to>
                                    </p:set>
                                  </p:childTnLst>
                                </p:cTn>
                              </p:par>
                              <p:par>
                                <p:cTn id="117" presetID="10" presetClass="exit" presetSubtype="0" fill="hold" grpId="2" nodeType="withEffect">
                                  <p:stCondLst>
                                    <p:cond delay="7100"/>
                                  </p:stCondLst>
                                  <p:childTnLst>
                                    <p:animEffect transition="out" filter="fade">
                                      <p:cBhvr>
                                        <p:cTn id="118" dur="1000"/>
                                        <p:tgtEl>
                                          <p:spTgt spid="56"/>
                                        </p:tgtEl>
                                      </p:cBhvr>
                                    </p:animEffect>
                                    <p:set>
                                      <p:cBhvr>
                                        <p:cTn id="119" dur="1" fill="hold">
                                          <p:stCondLst>
                                            <p:cond delay="999"/>
                                          </p:stCondLst>
                                        </p:cTn>
                                        <p:tgtEl>
                                          <p:spTgt spid="56"/>
                                        </p:tgtEl>
                                        <p:attrNameLst>
                                          <p:attrName>style.visibility</p:attrName>
                                        </p:attrNameLst>
                                      </p:cBhvr>
                                      <p:to>
                                        <p:strVal val="hidden"/>
                                      </p:to>
                                    </p:set>
                                  </p:childTnLst>
                                </p:cTn>
                              </p:par>
                              <p:par>
                                <p:cTn id="120" presetID="10" presetClass="exit" presetSubtype="0" fill="hold" grpId="2" nodeType="withEffect">
                                  <p:stCondLst>
                                    <p:cond delay="2700"/>
                                  </p:stCondLst>
                                  <p:childTnLst>
                                    <p:animEffect transition="out" filter="fade">
                                      <p:cBhvr>
                                        <p:cTn id="121" dur="1000"/>
                                        <p:tgtEl>
                                          <p:spTgt spid="78"/>
                                        </p:tgtEl>
                                      </p:cBhvr>
                                    </p:animEffect>
                                    <p:set>
                                      <p:cBhvr>
                                        <p:cTn id="122" dur="1" fill="hold">
                                          <p:stCondLst>
                                            <p:cond delay="999"/>
                                          </p:stCondLst>
                                        </p:cTn>
                                        <p:tgtEl>
                                          <p:spTgt spid="78"/>
                                        </p:tgtEl>
                                        <p:attrNameLst>
                                          <p:attrName>style.visibility</p:attrName>
                                        </p:attrNameLst>
                                      </p:cBhvr>
                                      <p:to>
                                        <p:strVal val="hidden"/>
                                      </p:to>
                                    </p:set>
                                  </p:childTnLst>
                                </p:cTn>
                              </p:par>
                              <p:par>
                                <p:cTn id="123" presetID="10" presetClass="exit" presetSubtype="0" fill="hold" grpId="2" nodeType="withEffect">
                                  <p:stCondLst>
                                    <p:cond delay="3000"/>
                                  </p:stCondLst>
                                  <p:childTnLst>
                                    <p:animEffect transition="out" filter="fade">
                                      <p:cBhvr>
                                        <p:cTn id="124" dur="1000"/>
                                        <p:tgtEl>
                                          <p:spTgt spid="79"/>
                                        </p:tgtEl>
                                      </p:cBhvr>
                                    </p:animEffect>
                                    <p:set>
                                      <p:cBhvr>
                                        <p:cTn id="125" dur="1" fill="hold">
                                          <p:stCondLst>
                                            <p:cond delay="999"/>
                                          </p:stCondLst>
                                        </p:cTn>
                                        <p:tgtEl>
                                          <p:spTgt spid="79"/>
                                        </p:tgtEl>
                                        <p:attrNameLst>
                                          <p:attrName>style.visibility</p:attrName>
                                        </p:attrNameLst>
                                      </p:cBhvr>
                                      <p:to>
                                        <p:strVal val="hidden"/>
                                      </p:to>
                                    </p:set>
                                  </p:childTnLst>
                                </p:cTn>
                              </p:par>
                              <p:par>
                                <p:cTn id="126" presetID="10" presetClass="exit" presetSubtype="0" fill="hold" grpId="2" nodeType="withEffect">
                                  <p:stCondLst>
                                    <p:cond delay="250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00"/>
                                        <p:tgtEl>
                                          <p:spTgt spid="47"/>
                                        </p:tgtEl>
                                      </p:cBhvr>
                                    </p:animEffect>
                                  </p:childTnLst>
                                </p:cTn>
                              </p:par>
                              <p:par>
                                <p:cTn id="132" presetID="0" presetClass="path" presetSubtype="0" accel="50000" decel="50000" fill="hold" grpId="0" nodeType="withEffect">
                                  <p:stCondLst>
                                    <p:cond delay="0"/>
                                  </p:stCondLst>
                                  <p:childTnLst>
                                    <p:animMotion origin="layout" path="M -3.95833E-6 -4.44444E-6 L 0.03659 0.0375 L 0.13555 0.04954 L 0.20456 0.10162 L 0.24597 0.12778 L 0.2556 0.15487 L 0.28842 0.12778 L 0.25769 0.17616 " pathEditMode="relative" rAng="0" ptsTypes="AAAAAAAA">
                                      <p:cBhvr>
                                        <p:cTn id="133" dur="2500" fill="hold"/>
                                        <p:tgtEl>
                                          <p:spTgt spid="47"/>
                                        </p:tgtEl>
                                        <p:attrNameLst>
                                          <p:attrName>ppt_x</p:attrName>
                                          <p:attrName>ppt_y</p:attrName>
                                        </p:attrNameLst>
                                      </p:cBhvr>
                                      <p:rCtr x="14427" y="8796"/>
                                    </p:animMotion>
                                  </p:childTnLst>
                                </p:cTn>
                              </p:par>
                              <p:par>
                                <p:cTn id="134" presetID="10" presetClass="exit" presetSubtype="0" fill="hold" grpId="2" nodeType="withEffect">
                                  <p:stCondLst>
                                    <p:cond delay="2800"/>
                                  </p:stCondLst>
                                  <p:childTnLst>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55" grpId="0" animBg="1"/>
      <p:bldP spid="55" grpId="1" animBg="1"/>
      <p:bldP spid="55" grpId="2" animBg="1"/>
      <p:bldP spid="56" grpId="0" animBg="1"/>
      <p:bldP spid="56" grpId="1" animBg="1"/>
      <p:bldP spid="56" grpId="2" animBg="1"/>
      <p:bldP spid="78" grpId="0" animBg="1"/>
      <p:bldP spid="78" grpId="1" animBg="1"/>
      <p:bldP spid="78" grpId="2" animBg="1"/>
      <p:bldP spid="79" grpId="0" animBg="1"/>
      <p:bldP spid="79" grpId="1" animBg="1"/>
      <p:bldP spid="79" grpId="2" animBg="1"/>
      <p:bldP spid="80" grpId="0" animBg="1"/>
      <p:bldP spid="80" grpId="1" animBg="1"/>
      <p:bldP spid="80" grpId="2" animBg="1"/>
      <p:bldP spid="47" grpId="0" animBg="1"/>
      <p:bldP spid="47" grpId="1" animBg="1"/>
      <p:bldP spid="4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1" descr="Large.png"/>
          <p:cNvPicPr>
            <a:picLocks noChangeAspect="1"/>
          </p:cNvPicPr>
          <p:nvPr/>
        </p:nvPicPr>
        <p:blipFill>
          <a:blip r:embed="rId4" cstate="print"/>
          <a:srcRect/>
          <a:stretch>
            <a:fillRect/>
          </a:stretch>
        </p:blipFill>
        <p:spPr bwMode="auto">
          <a:xfrm>
            <a:off x="4790702" y="2913303"/>
            <a:ext cx="1028038" cy="2586466"/>
          </a:xfrm>
          <a:prstGeom prst="rect">
            <a:avLst/>
          </a:prstGeom>
          <a:noFill/>
          <a:ln w="9525">
            <a:noFill/>
            <a:miter lim="800000"/>
            <a:headEnd/>
            <a:tailEnd/>
          </a:ln>
        </p:spPr>
      </p:pic>
      <p:pic>
        <p:nvPicPr>
          <p:cNvPr id="49" name="Picture 9" descr="Glucose.png"/>
          <p:cNvPicPr>
            <a:picLocks noChangeAspect="1"/>
          </p:cNvPicPr>
          <p:nvPr/>
        </p:nvPicPr>
        <p:blipFill>
          <a:blip r:embed="rId5" cstate="print"/>
          <a:srcRect/>
          <a:stretch>
            <a:fillRect/>
          </a:stretch>
        </p:blipFill>
        <p:spPr bwMode="auto">
          <a:xfrm>
            <a:off x="3452039" y="1907356"/>
            <a:ext cx="5150271" cy="4321987"/>
          </a:xfrm>
          <a:prstGeom prst="rect">
            <a:avLst/>
          </a:prstGeom>
          <a:noFill/>
          <a:ln w="9525">
            <a:noFill/>
            <a:miter lim="800000"/>
            <a:headEnd/>
            <a:tailEnd/>
          </a:ln>
        </p:spPr>
      </p:pic>
      <p:pic>
        <p:nvPicPr>
          <p:cNvPr id="50"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5910138" y="1907355"/>
            <a:ext cx="1987274" cy="4361013"/>
          </a:xfrm>
          <a:prstGeom prst="rect">
            <a:avLst/>
          </a:prstGeom>
          <a:noFill/>
          <a:ln w="9525">
            <a:noFill/>
            <a:miter lim="800000"/>
            <a:headEnd/>
            <a:tailEnd/>
          </a:ln>
        </p:spPr>
      </p:pic>
      <p:pic>
        <p:nvPicPr>
          <p:cNvPr id="51"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4849689" y="1907355"/>
            <a:ext cx="1060449" cy="4361013"/>
          </a:xfrm>
          <a:prstGeom prst="rect">
            <a:avLst/>
          </a:prstGeom>
          <a:noFill/>
          <a:ln w="9525">
            <a:noFill/>
            <a:miter lim="800000"/>
            <a:headEnd/>
            <a:tailEnd/>
          </a:ln>
        </p:spPr>
      </p:pic>
      <p:pic>
        <p:nvPicPr>
          <p:cNvPr id="52"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3452039" y="1907355"/>
            <a:ext cx="1397649" cy="1181562"/>
          </a:xfrm>
          <a:prstGeom prst="rect">
            <a:avLst/>
          </a:prstGeom>
          <a:noFill/>
          <a:ln w="9525">
            <a:noFill/>
            <a:miter lim="800000"/>
            <a:headEnd/>
            <a:tailEnd/>
          </a:ln>
        </p:spPr>
      </p:pic>
      <p:pic>
        <p:nvPicPr>
          <p:cNvPr id="53"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7907213" y="1907355"/>
            <a:ext cx="793281" cy="4361013"/>
          </a:xfrm>
          <a:prstGeom prst="rect">
            <a:avLst/>
          </a:prstGeom>
          <a:noFill/>
          <a:ln w="9525">
            <a:noFill/>
            <a:miter lim="800000"/>
            <a:headEnd/>
            <a:tailEnd/>
          </a:ln>
        </p:spPr>
      </p:pic>
      <p:pic>
        <p:nvPicPr>
          <p:cNvPr id="54" name="Picture 58" descr="Blood Tubes.png"/>
          <p:cNvPicPr>
            <a:picLocks noChangeAspect="1"/>
          </p:cNvPicPr>
          <p:nvPr/>
        </p:nvPicPr>
        <p:blipFill>
          <a:blip r:embed="rId6" cstate="print"/>
          <a:srcRect/>
          <a:stretch>
            <a:fillRect/>
          </a:stretch>
        </p:blipFill>
        <p:spPr bwMode="auto">
          <a:xfrm rot="-800787">
            <a:off x="2883239" y="1743750"/>
            <a:ext cx="970085" cy="992206"/>
          </a:xfrm>
          <a:prstGeom prst="rect">
            <a:avLst/>
          </a:prstGeom>
          <a:noFill/>
          <a:ln w="9525">
            <a:noFill/>
            <a:miter lim="800000"/>
            <a:headEnd/>
            <a:tailEnd/>
          </a:ln>
        </p:spPr>
      </p:pic>
      <p:sp>
        <p:nvSpPr>
          <p:cNvPr id="2" name="Content Placeholder 1"/>
          <p:cNvSpPr>
            <a:spLocks noGrp="1"/>
          </p:cNvSpPr>
          <p:nvPr>
            <p:ph type="body" sz="quarter" idx="13"/>
          </p:nvPr>
        </p:nvSpPr>
        <p:spPr>
          <a:xfrm>
            <a:off x="1928086" y="5749449"/>
            <a:ext cx="8208962" cy="430157"/>
          </a:xfrm>
        </p:spPr>
        <p:txBody>
          <a:bodyPr/>
          <a:lstStyle/>
          <a:p>
            <a:r>
              <a:rPr lang="en-GB" sz="1000" dirty="0">
                <a:solidFill>
                  <a:srgbClr val="4D4D4F"/>
                </a:solidFill>
              </a:rPr>
              <a:t>*Loss of ~80 g of glucose/day (~</a:t>
            </a:r>
            <a:r>
              <a:rPr lang="en-US" sz="1000" dirty="0">
                <a:solidFill>
                  <a:srgbClr val="4D4D4F"/>
                </a:solidFill>
              </a:rPr>
              <a:t>240 </a:t>
            </a:r>
            <a:r>
              <a:rPr lang="en-US" sz="1000" dirty="0" err="1">
                <a:solidFill>
                  <a:srgbClr val="4D4D4F"/>
                </a:solidFill>
              </a:rPr>
              <a:t>cal</a:t>
            </a:r>
            <a:r>
              <a:rPr lang="en-US" sz="1000" dirty="0">
                <a:solidFill>
                  <a:srgbClr val="4D4D4F"/>
                </a:solidFill>
              </a:rPr>
              <a:t>/day</a:t>
            </a:r>
            <a:r>
              <a:rPr lang="en-GB" sz="1000" dirty="0">
                <a:solidFill>
                  <a:srgbClr val="4D4D4F"/>
                </a:solidFill>
              </a:rPr>
              <a:t>).</a:t>
            </a:r>
          </a:p>
        </p:txBody>
      </p:sp>
      <p:sp>
        <p:nvSpPr>
          <p:cNvPr id="384007" name="Title 48"/>
          <p:cNvSpPr>
            <a:spLocks noGrp="1"/>
          </p:cNvSpPr>
          <p:nvPr>
            <p:ph type="title"/>
          </p:nvPr>
        </p:nvSpPr>
        <p:spPr>
          <a:xfrm>
            <a:off x="243281" y="291768"/>
            <a:ext cx="11669085" cy="1638632"/>
          </a:xfrm>
        </p:spPr>
        <p:txBody>
          <a:bodyPr>
            <a:normAutofit/>
          </a:bodyPr>
          <a:lstStyle/>
          <a:p>
            <a:r>
              <a:rPr lang="en-GB" b="1" dirty="0" err="1">
                <a:solidFill>
                  <a:schemeClr val="tx2"/>
                </a:solidFill>
              </a:rPr>
              <a:t>Utsöndring</a:t>
            </a:r>
            <a:r>
              <a:rPr lang="en-GB" b="1" dirty="0">
                <a:solidFill>
                  <a:schemeClr val="tx2"/>
                </a:solidFill>
              </a:rPr>
              <a:t> </a:t>
            </a:r>
            <a:r>
              <a:rPr lang="en-GB" b="1" dirty="0" err="1">
                <a:solidFill>
                  <a:schemeClr val="tx2"/>
                </a:solidFill>
              </a:rPr>
              <a:t>av</a:t>
            </a:r>
            <a:r>
              <a:rPr lang="en-GB" b="1" dirty="0">
                <a:solidFill>
                  <a:schemeClr val="tx2"/>
                </a:solidFill>
              </a:rPr>
              <a:t> </a:t>
            </a:r>
            <a:r>
              <a:rPr lang="en-GB" b="1" dirty="0" err="1">
                <a:solidFill>
                  <a:schemeClr val="tx2"/>
                </a:solidFill>
              </a:rPr>
              <a:t>glukos</a:t>
            </a:r>
            <a:r>
              <a:rPr lang="en-GB" b="1" dirty="0">
                <a:solidFill>
                  <a:schemeClr val="tx2"/>
                </a:solidFill>
              </a:rPr>
              <a:t> </a:t>
            </a:r>
            <a:r>
              <a:rPr lang="en-GB" b="1" dirty="0" err="1">
                <a:solidFill>
                  <a:schemeClr val="tx2"/>
                </a:solidFill>
              </a:rPr>
              <a:t>i</a:t>
            </a:r>
            <a:r>
              <a:rPr lang="en-GB" b="1" dirty="0">
                <a:solidFill>
                  <a:schemeClr val="tx2"/>
                </a:solidFill>
              </a:rPr>
              <a:t> </a:t>
            </a:r>
            <a:r>
              <a:rPr lang="en-GB" b="1" dirty="0" err="1">
                <a:solidFill>
                  <a:schemeClr val="tx2"/>
                </a:solidFill>
              </a:rPr>
              <a:t>urinen</a:t>
            </a:r>
            <a:r>
              <a:rPr lang="en-GB" b="1" dirty="0">
                <a:solidFill>
                  <a:schemeClr val="tx2"/>
                </a:solidFill>
              </a:rPr>
              <a:t> via SGLT2-hämning</a:t>
            </a:r>
          </a:p>
        </p:txBody>
      </p:sp>
      <p:sp>
        <p:nvSpPr>
          <p:cNvPr id="69" name="Hexagon 68"/>
          <p:cNvSpPr/>
          <p:nvPr/>
        </p:nvSpPr>
        <p:spPr>
          <a:xfrm>
            <a:off x="3638645" y="2177237"/>
            <a:ext cx="131025"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70" name="Hexagon 69"/>
          <p:cNvSpPr/>
          <p:nvPr/>
        </p:nvSpPr>
        <p:spPr>
          <a:xfrm>
            <a:off x="3804947" y="2113335"/>
            <a:ext cx="133543"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61" name="Hexagon 60"/>
          <p:cNvSpPr/>
          <p:nvPr/>
        </p:nvSpPr>
        <p:spPr>
          <a:xfrm>
            <a:off x="3923383" y="2225174"/>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78" name="Hexagon 77"/>
          <p:cNvSpPr/>
          <p:nvPr/>
        </p:nvSpPr>
        <p:spPr>
          <a:xfrm>
            <a:off x="3988883" y="2220964"/>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85" name="Hexagon 84"/>
          <p:cNvSpPr/>
          <p:nvPr/>
        </p:nvSpPr>
        <p:spPr>
          <a:xfrm>
            <a:off x="3593291" y="2446312"/>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86" name="Hexagon 85"/>
          <p:cNvSpPr/>
          <p:nvPr/>
        </p:nvSpPr>
        <p:spPr>
          <a:xfrm>
            <a:off x="3653763" y="2241144"/>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grpSp>
        <p:nvGrpSpPr>
          <p:cNvPr id="3" name="Group 43"/>
          <p:cNvGrpSpPr>
            <a:grpSpLocks/>
          </p:cNvGrpSpPr>
          <p:nvPr/>
        </p:nvGrpSpPr>
        <p:grpSpPr bwMode="auto">
          <a:xfrm>
            <a:off x="3008719" y="3655548"/>
            <a:ext cx="1249772" cy="450698"/>
            <a:chOff x="3037927" y="2115188"/>
            <a:chExt cx="1252028" cy="453012"/>
          </a:xfrm>
        </p:grpSpPr>
        <p:sp>
          <p:nvSpPr>
            <p:cNvPr id="44" name="Rounded Rectangle 43"/>
            <p:cNvSpPr/>
            <p:nvPr/>
          </p:nvSpPr>
          <p:spPr>
            <a:xfrm>
              <a:off x="3161614" y="2115188"/>
              <a:ext cx="992031" cy="453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384033" name="TextBox 7"/>
            <p:cNvSpPr txBox="1">
              <a:spLocks noChangeArrowheads="1"/>
            </p:cNvSpPr>
            <p:nvPr/>
          </p:nvSpPr>
          <p:spPr bwMode="auto">
            <a:xfrm>
              <a:off x="3037927" y="2174746"/>
              <a:ext cx="1252028" cy="33533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a:solidFill>
                    <a:srgbClr val="4D4D4F"/>
                  </a:solidFill>
                  <a:cs typeface="Calibri"/>
                </a:rPr>
                <a:t>SGLT2</a:t>
              </a:r>
            </a:p>
          </p:txBody>
        </p:sp>
      </p:grpSp>
      <p:grpSp>
        <p:nvGrpSpPr>
          <p:cNvPr id="4" name="Group 35"/>
          <p:cNvGrpSpPr>
            <a:grpSpLocks/>
          </p:cNvGrpSpPr>
          <p:nvPr/>
        </p:nvGrpSpPr>
        <p:grpSpPr bwMode="auto">
          <a:xfrm>
            <a:off x="2993600" y="3282755"/>
            <a:ext cx="1224576" cy="929863"/>
            <a:chOff x="1246423" y="3271345"/>
            <a:chExt cx="1157818" cy="837275"/>
          </a:xfrm>
        </p:grpSpPr>
        <p:sp>
          <p:nvSpPr>
            <p:cNvPr id="34" name="Isosceles Triangle 33"/>
            <p:cNvSpPr/>
            <p:nvPr/>
          </p:nvSpPr>
          <p:spPr>
            <a:xfrm>
              <a:off x="1246423" y="3271345"/>
              <a:ext cx="1157818" cy="837275"/>
            </a:xfrm>
            <a:prstGeom prst="triangle">
              <a:avLst>
                <a:gd name="adj" fmla="val 49319"/>
              </a:avLst>
            </a:prstGeom>
            <a:solidFill>
              <a:srgbClr val="0590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2000">
                <a:solidFill>
                  <a:srgbClr val="4D4D4F"/>
                </a:solidFill>
                <a:cs typeface="Calibri"/>
              </a:endParaRPr>
            </a:p>
          </p:txBody>
        </p:sp>
        <p:sp>
          <p:nvSpPr>
            <p:cNvPr id="384031" name="Rectangle 34"/>
            <p:cNvSpPr>
              <a:spLocks noChangeArrowheads="1"/>
            </p:cNvSpPr>
            <p:nvPr/>
          </p:nvSpPr>
          <p:spPr bwMode="auto">
            <a:xfrm>
              <a:off x="1404552" y="3627796"/>
              <a:ext cx="816462" cy="382394"/>
            </a:xfrm>
            <a:prstGeom prst="rect">
              <a:avLst/>
            </a:prstGeom>
            <a:noFill/>
            <a:ln w="9525">
              <a:noFill/>
              <a:miter lim="800000"/>
              <a:headEnd/>
              <a:tailEnd/>
            </a:ln>
          </p:spPr>
          <p:txBody>
            <a:bodyPr wrap="none">
              <a:spAutoFit/>
            </a:bodyPr>
            <a:lstStyle/>
            <a:p>
              <a:pPr algn="ctr" fontAlgn="base">
                <a:lnSpc>
                  <a:spcPct val="98000"/>
                </a:lnSpc>
                <a:spcBef>
                  <a:spcPct val="0"/>
                </a:spcBef>
                <a:spcAft>
                  <a:spcPct val="0"/>
                </a:spcAft>
              </a:pPr>
              <a:r>
                <a:rPr lang="en-GB" sz="1100" b="1" dirty="0">
                  <a:solidFill>
                    <a:srgbClr val="000000"/>
                  </a:solidFill>
                  <a:cs typeface="Calibri"/>
                </a:rPr>
                <a:t>SGLT2-</a:t>
              </a:r>
              <a:br>
                <a:rPr lang="en-GB" sz="1100" b="1" dirty="0">
                  <a:solidFill>
                    <a:srgbClr val="000000"/>
                  </a:solidFill>
                  <a:cs typeface="Calibri"/>
                </a:rPr>
              </a:br>
              <a:r>
                <a:rPr lang="en-GB" sz="1100" b="1" dirty="0" err="1">
                  <a:solidFill>
                    <a:srgbClr val="000000"/>
                  </a:solidFill>
                  <a:cs typeface="Calibri"/>
                </a:rPr>
                <a:t>hämmare</a:t>
              </a:r>
              <a:endParaRPr lang="en-GB" sz="1100" b="1" dirty="0">
                <a:solidFill>
                  <a:srgbClr val="000000"/>
                </a:solidFill>
                <a:cs typeface="Calibri"/>
              </a:endParaRPr>
            </a:p>
          </p:txBody>
        </p:sp>
      </p:grpSp>
      <p:sp>
        <p:nvSpPr>
          <p:cNvPr id="36" name="Down Arrow 35"/>
          <p:cNvSpPr/>
          <p:nvPr/>
        </p:nvSpPr>
        <p:spPr>
          <a:xfrm rot="3074688">
            <a:off x="4656393" y="4307394"/>
            <a:ext cx="373338" cy="32756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b="1" u="sng">
              <a:solidFill>
                <a:srgbClr val="4D4D4F"/>
              </a:solidFill>
              <a:cs typeface="Calibri"/>
            </a:endParaRPr>
          </a:p>
        </p:txBody>
      </p:sp>
      <p:sp>
        <p:nvSpPr>
          <p:cNvPr id="37" name="Hexagon 36"/>
          <p:cNvSpPr/>
          <p:nvPr/>
        </p:nvSpPr>
        <p:spPr>
          <a:xfrm>
            <a:off x="2847459" y="208306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41" name="Hexagon 40"/>
          <p:cNvSpPr/>
          <p:nvPr/>
        </p:nvSpPr>
        <p:spPr>
          <a:xfrm>
            <a:off x="2928089" y="218396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42" name="Hexagon 41"/>
          <p:cNvSpPr/>
          <p:nvPr/>
        </p:nvSpPr>
        <p:spPr>
          <a:xfrm>
            <a:off x="3127145" y="2325228"/>
            <a:ext cx="128506"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grpSp>
        <p:nvGrpSpPr>
          <p:cNvPr id="5" name="Group 44"/>
          <p:cNvGrpSpPr>
            <a:grpSpLocks/>
          </p:cNvGrpSpPr>
          <p:nvPr/>
        </p:nvGrpSpPr>
        <p:grpSpPr bwMode="auto">
          <a:xfrm>
            <a:off x="3641164" y="4789088"/>
            <a:ext cx="957487" cy="363679"/>
            <a:chOff x="3860034" y="4747746"/>
            <a:chExt cx="956330" cy="372007"/>
          </a:xfrm>
        </p:grpSpPr>
        <p:sp>
          <p:nvSpPr>
            <p:cNvPr id="48" name="Rounded Rectangle 47"/>
            <p:cNvSpPr/>
            <p:nvPr/>
          </p:nvSpPr>
          <p:spPr>
            <a:xfrm>
              <a:off x="3905334" y="4747746"/>
              <a:ext cx="815397" cy="3720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384029" name="TextBox 14"/>
            <p:cNvSpPr txBox="1">
              <a:spLocks noChangeArrowheads="1"/>
            </p:cNvSpPr>
            <p:nvPr/>
          </p:nvSpPr>
          <p:spPr bwMode="auto">
            <a:xfrm>
              <a:off x="3860034" y="4749947"/>
              <a:ext cx="956330" cy="34210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a:solidFill>
                    <a:srgbClr val="4D4D4F"/>
                  </a:solidFill>
                  <a:cs typeface="Calibri"/>
                </a:rPr>
                <a:t>SGLT1</a:t>
              </a:r>
            </a:p>
          </p:txBody>
        </p:sp>
      </p:grpSp>
      <p:grpSp>
        <p:nvGrpSpPr>
          <p:cNvPr id="6" name="Group 13"/>
          <p:cNvGrpSpPr>
            <a:grpSpLocks/>
          </p:cNvGrpSpPr>
          <p:nvPr/>
        </p:nvGrpSpPr>
        <p:grpSpPr bwMode="auto">
          <a:xfrm>
            <a:off x="8655898" y="4237280"/>
            <a:ext cx="1754283" cy="1817924"/>
            <a:chOff x="3986319" y="1238794"/>
            <a:chExt cx="5139398" cy="1487216"/>
          </a:xfrm>
        </p:grpSpPr>
        <p:sp>
          <p:nvSpPr>
            <p:cNvPr id="45" name="Rounded Rectangle 44"/>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a:solidFill>
                  <a:srgbClr val="4D4D4F"/>
                </a:solidFill>
                <a:cs typeface="Calibri"/>
              </a:endParaRPr>
            </a:p>
          </p:txBody>
        </p:sp>
        <p:sp>
          <p:nvSpPr>
            <p:cNvPr id="55" name="TextBox 68"/>
            <p:cNvSpPr txBox="1">
              <a:spLocks noChangeArrowheads="1"/>
            </p:cNvSpPr>
            <p:nvPr/>
          </p:nvSpPr>
          <p:spPr bwMode="auto">
            <a:xfrm>
              <a:off x="3986319" y="1420760"/>
              <a:ext cx="5139398" cy="1112481"/>
            </a:xfrm>
            <a:prstGeom prst="rect">
              <a:avLst/>
            </a:prstGeom>
            <a:noFill/>
            <a:ln w="9525">
              <a:noFill/>
              <a:miter lim="800000"/>
              <a:headEnd/>
              <a:tailEnd/>
            </a:ln>
          </p:spPr>
          <p:txBody>
            <a:bodyPr wrap="square" anchor="ctr">
              <a:spAutoFit/>
            </a:bodyPr>
            <a:lstStyle/>
            <a:p>
              <a:pPr algn="ctr" fontAlgn="base">
                <a:lnSpc>
                  <a:spcPct val="98000"/>
                </a:lnSpc>
                <a:spcBef>
                  <a:spcPct val="0"/>
                </a:spcBef>
                <a:spcAft>
                  <a:spcPct val="0"/>
                </a:spcAft>
              </a:pPr>
              <a:r>
                <a:rPr lang="en-GB" sz="1400" dirty="0" err="1">
                  <a:solidFill>
                    <a:srgbClr val="4D4D4F"/>
                  </a:solidFill>
                  <a:cs typeface="Calibri"/>
                </a:rPr>
                <a:t>Återupptaget</a:t>
              </a:r>
              <a:r>
                <a:rPr lang="en-GB" sz="1400" dirty="0">
                  <a:solidFill>
                    <a:srgbClr val="4D4D4F"/>
                  </a:solidFill>
                  <a:cs typeface="Calibri"/>
                </a:rPr>
                <a:t> </a:t>
              </a:r>
              <a:r>
                <a:rPr lang="en-GB" sz="1400" dirty="0" err="1">
                  <a:solidFill>
                    <a:srgbClr val="4D4D4F"/>
                  </a:solidFill>
                  <a:cs typeface="Calibri"/>
                </a:rPr>
                <a:t>av</a:t>
              </a:r>
              <a:br>
                <a:rPr lang="en-GB" sz="1400" dirty="0">
                  <a:solidFill>
                    <a:srgbClr val="4D4D4F"/>
                  </a:solidFill>
                  <a:cs typeface="Calibri"/>
                </a:rPr>
              </a:br>
              <a:r>
                <a:rPr lang="en-GB" sz="1400" dirty="0" err="1">
                  <a:solidFill>
                    <a:srgbClr val="4D4D4F"/>
                  </a:solidFill>
                  <a:cs typeface="Calibri"/>
                </a:rPr>
                <a:t>glukos</a:t>
              </a:r>
              <a:r>
                <a:rPr lang="en-GB" sz="1400" dirty="0">
                  <a:solidFill>
                    <a:srgbClr val="4D4D4F"/>
                  </a:solidFill>
                  <a:cs typeface="Calibri"/>
                </a:rPr>
                <a:t> </a:t>
              </a:r>
              <a:r>
                <a:rPr lang="en-GB" sz="1400" dirty="0" err="1">
                  <a:solidFill>
                    <a:srgbClr val="4D4D4F"/>
                  </a:solidFill>
                  <a:cs typeface="Calibri"/>
                </a:rPr>
                <a:t>minskar</a:t>
              </a:r>
              <a:r>
                <a:rPr lang="en-GB" sz="1400" dirty="0">
                  <a:solidFill>
                    <a:srgbClr val="4D4D4F"/>
                  </a:solidFill>
                  <a:cs typeface="Calibri"/>
                </a:rPr>
                <a:t> </a:t>
              </a:r>
              <a:br>
                <a:rPr lang="en-GB" sz="1400" dirty="0">
                  <a:solidFill>
                    <a:srgbClr val="4D4D4F"/>
                  </a:solidFill>
                  <a:cs typeface="Calibri"/>
                </a:rPr>
              </a:br>
              <a:r>
                <a:rPr lang="en-GB" sz="1400" dirty="0" err="1">
                  <a:solidFill>
                    <a:srgbClr val="4D4D4F"/>
                  </a:solidFill>
                  <a:cs typeface="Calibri"/>
                </a:rPr>
                <a:t>och</a:t>
              </a:r>
              <a:r>
                <a:rPr lang="en-GB" sz="1400" dirty="0">
                  <a:solidFill>
                    <a:srgbClr val="4D4D4F"/>
                  </a:solidFill>
                  <a:cs typeface="Calibri"/>
                </a:rPr>
                <a:t> </a:t>
              </a:r>
              <a:r>
                <a:rPr lang="en-GB" sz="1400" dirty="0" err="1">
                  <a:solidFill>
                    <a:srgbClr val="4D4D4F"/>
                  </a:solidFill>
                  <a:cs typeface="Calibri"/>
                </a:rPr>
                <a:t>leder</a:t>
              </a:r>
              <a:r>
                <a:rPr lang="en-GB" sz="1400" dirty="0">
                  <a:solidFill>
                    <a:srgbClr val="4D4D4F"/>
                  </a:solidFill>
                  <a:cs typeface="Calibri"/>
                </a:rPr>
                <a:t> till </a:t>
              </a:r>
              <a:r>
                <a:rPr lang="en-GB" sz="1400" dirty="0" err="1">
                  <a:solidFill>
                    <a:srgbClr val="4D4D4F"/>
                  </a:solidFill>
                  <a:cs typeface="Calibri"/>
                </a:rPr>
                <a:t>glukosutsöndring</a:t>
              </a:r>
              <a:r>
                <a:rPr lang="en-GB" sz="1400" dirty="0">
                  <a:solidFill>
                    <a:srgbClr val="4D4D4F"/>
                  </a:solidFill>
                  <a:cs typeface="Calibri"/>
                </a:rPr>
                <a:t> </a:t>
              </a:r>
              <a:r>
                <a:rPr lang="en-GB" sz="1400" dirty="0" err="1">
                  <a:solidFill>
                    <a:srgbClr val="4D4D4F"/>
                  </a:solidFill>
                  <a:cs typeface="Calibri"/>
                </a:rPr>
                <a:t>och</a:t>
              </a:r>
              <a:r>
                <a:rPr lang="en-GB" sz="1400" dirty="0">
                  <a:solidFill>
                    <a:srgbClr val="4D4D4F"/>
                  </a:solidFill>
                  <a:cs typeface="Calibri"/>
                </a:rPr>
                <a:t> </a:t>
              </a:r>
              <a:r>
                <a:rPr lang="en-GB" sz="1400" dirty="0" err="1">
                  <a:solidFill>
                    <a:srgbClr val="4D4D4F"/>
                  </a:solidFill>
                  <a:cs typeface="Calibri"/>
                </a:rPr>
                <a:t>osmotisk</a:t>
              </a:r>
              <a:r>
                <a:rPr lang="en-GB" sz="1400" dirty="0">
                  <a:solidFill>
                    <a:srgbClr val="4D4D4F"/>
                  </a:solidFill>
                  <a:cs typeface="Calibri"/>
                </a:rPr>
                <a:t> </a:t>
              </a:r>
              <a:r>
                <a:rPr lang="en-GB" sz="1400" dirty="0" err="1">
                  <a:solidFill>
                    <a:srgbClr val="4D4D4F"/>
                  </a:solidFill>
                  <a:cs typeface="Calibri"/>
                </a:rPr>
                <a:t>diures</a:t>
              </a:r>
              <a:endParaRPr lang="en-GB" sz="1400" dirty="0">
                <a:solidFill>
                  <a:srgbClr val="4D4D4F"/>
                </a:solidFill>
                <a:cs typeface="Calibri"/>
              </a:endParaRPr>
            </a:p>
          </p:txBody>
        </p:sp>
      </p:grpSp>
      <p:grpSp>
        <p:nvGrpSpPr>
          <p:cNvPr id="7" name="Group 47"/>
          <p:cNvGrpSpPr>
            <a:grpSpLocks/>
          </p:cNvGrpSpPr>
          <p:nvPr/>
        </p:nvGrpSpPr>
        <p:grpSpPr bwMode="auto">
          <a:xfrm>
            <a:off x="1835150" y="1212945"/>
            <a:ext cx="1850320" cy="787113"/>
            <a:chOff x="1783124" y="959588"/>
            <a:chExt cx="1528120" cy="969909"/>
          </a:xfrm>
        </p:grpSpPr>
        <p:grpSp>
          <p:nvGrpSpPr>
            <p:cNvPr id="8" name="Group 46"/>
            <p:cNvGrpSpPr>
              <a:grpSpLocks/>
            </p:cNvGrpSpPr>
            <p:nvPr/>
          </p:nvGrpSpPr>
          <p:grpSpPr bwMode="auto">
            <a:xfrm>
              <a:off x="1783124" y="959588"/>
              <a:ext cx="1528120" cy="731615"/>
              <a:chOff x="1783124" y="920173"/>
              <a:chExt cx="1528120" cy="731615"/>
            </a:xfrm>
          </p:grpSpPr>
          <p:sp>
            <p:nvSpPr>
              <p:cNvPr id="59" name="Rounded Rectangle 58"/>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sp>
            <p:nvSpPr>
              <p:cNvPr id="60" name="TextBox 4"/>
              <p:cNvSpPr txBox="1">
                <a:spLocks noChangeArrowheads="1"/>
              </p:cNvSpPr>
              <p:nvPr/>
            </p:nvSpPr>
            <p:spPr bwMode="auto">
              <a:xfrm>
                <a:off x="1783124" y="920173"/>
                <a:ext cx="1528120" cy="709456"/>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600" dirty="0" err="1">
                    <a:solidFill>
                      <a:srgbClr val="4D4D4F"/>
                    </a:solidFill>
                    <a:cs typeface="Calibri"/>
                  </a:rPr>
                  <a:t>Filtrerat</a:t>
                </a:r>
                <a:r>
                  <a:rPr lang="en-GB" sz="1600" dirty="0">
                    <a:solidFill>
                      <a:srgbClr val="4D4D4F"/>
                    </a:solidFill>
                    <a:cs typeface="Calibri"/>
                  </a:rPr>
                  <a:t> </a:t>
                </a:r>
                <a:r>
                  <a:rPr lang="en-GB" sz="1600" dirty="0" err="1">
                    <a:solidFill>
                      <a:srgbClr val="4D4D4F"/>
                    </a:solidFill>
                    <a:cs typeface="Calibri"/>
                  </a:rPr>
                  <a:t>glukos</a:t>
                </a:r>
                <a:r>
                  <a:rPr lang="en-GB" sz="1600" dirty="0">
                    <a:solidFill>
                      <a:srgbClr val="4D4D4F"/>
                    </a:solidFill>
                    <a:cs typeface="Calibri"/>
                  </a:rPr>
                  <a:t> </a:t>
                </a:r>
                <a:br>
                  <a:rPr lang="en-GB" sz="1600" dirty="0">
                    <a:solidFill>
                      <a:srgbClr val="4D4D4F"/>
                    </a:solidFill>
                    <a:cs typeface="Calibri"/>
                  </a:rPr>
                </a:br>
                <a:r>
                  <a:rPr lang="en-GB" sz="1600" dirty="0">
                    <a:solidFill>
                      <a:srgbClr val="4D4D4F"/>
                    </a:solidFill>
                    <a:cs typeface="Calibri"/>
                  </a:rPr>
                  <a:t>ca 180 g/dag</a:t>
                </a:r>
              </a:p>
            </p:txBody>
          </p:sp>
        </p:grpSp>
        <p:sp>
          <p:nvSpPr>
            <p:cNvPr id="58" name="Isosceles Triangle 57"/>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a:solidFill>
                  <a:srgbClr val="4D4D4F"/>
                </a:solidFill>
                <a:cs typeface="Calibri"/>
              </a:endParaRPr>
            </a:p>
          </p:txBody>
        </p:sp>
      </p:grpSp>
      <p:sp>
        <p:nvSpPr>
          <p:cNvPr id="62" name="Hexagon 61"/>
          <p:cNvSpPr/>
          <p:nvPr/>
        </p:nvSpPr>
        <p:spPr>
          <a:xfrm>
            <a:off x="3923383" y="2195514"/>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63" name="Hexagon 62"/>
          <p:cNvSpPr/>
          <p:nvPr/>
        </p:nvSpPr>
        <p:spPr>
          <a:xfrm>
            <a:off x="3923383" y="2267522"/>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Calibri"/>
            </a:endParaRPr>
          </a:p>
        </p:txBody>
      </p:sp>
      <p:sp>
        <p:nvSpPr>
          <p:cNvPr id="47" name="Text Placeholder 21"/>
          <p:cNvSpPr txBox="1">
            <a:spLocks/>
          </p:cNvSpPr>
          <p:nvPr/>
        </p:nvSpPr>
        <p:spPr bwMode="auto">
          <a:xfrm>
            <a:off x="1841407" y="6272446"/>
            <a:ext cx="8404609" cy="421761"/>
          </a:xfrm>
          <a:prstGeom prst="rect">
            <a:avLst/>
          </a:prstGeom>
          <a:noFill/>
          <a:ln w="9525">
            <a:noFill/>
            <a:miter lim="800000"/>
            <a:headEnd/>
            <a:tailEnd/>
          </a:ln>
        </p:spPr>
        <p:txBody>
          <a:bodyPr lIns="0" tIns="0" rIns="0" bIns="0" anchor="b"/>
          <a:lstStyle/>
          <a:p>
            <a:r>
              <a:rPr lang="en-GB" sz="800" dirty="0" err="1">
                <a:solidFill>
                  <a:srgbClr val="000000"/>
                </a:solidFill>
              </a:rPr>
              <a:t>Gerich</a:t>
            </a:r>
            <a:r>
              <a:rPr lang="en-GB" sz="800" dirty="0">
                <a:solidFill>
                  <a:srgbClr val="000000"/>
                </a:solidFill>
              </a:rPr>
              <a:t> JE. </a:t>
            </a:r>
            <a:r>
              <a:rPr lang="en-GB" sz="800" dirty="0" err="1">
                <a:solidFill>
                  <a:srgbClr val="000000"/>
                </a:solidFill>
              </a:rPr>
              <a:t>Diabet</a:t>
            </a:r>
            <a:r>
              <a:rPr lang="en-GB" sz="800" dirty="0">
                <a:solidFill>
                  <a:srgbClr val="000000"/>
                </a:solidFill>
              </a:rPr>
              <a:t> Med 2010;27:136–42.</a:t>
            </a:r>
          </a:p>
        </p:txBody>
      </p:sp>
    </p:spTree>
    <p:custDataLst>
      <p:tags r:id="rId1"/>
    </p:custDataLst>
    <p:extLst>
      <p:ext uri="{BB962C8B-B14F-4D97-AF65-F5344CB8AC3E}">
        <p14:creationId xmlns:p14="http://schemas.microsoft.com/office/powerpoint/2010/main" val="3057130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downRight)">
                                      <p:cBhvr>
                                        <p:cTn id="19" dur="4500"/>
                                        <p:tgtEl>
                                          <p:spTgt spid="5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400"/>
                                        <p:tgtEl>
                                          <p:spTgt spid="6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
                                        <p:tgtEl>
                                          <p:spTgt spid="7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400"/>
                                        <p:tgtEl>
                                          <p:spTgt spid="7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400"/>
                                        <p:tgtEl>
                                          <p:spTgt spid="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400"/>
                                        <p:tgtEl>
                                          <p:spTgt spid="6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400"/>
                                        <p:tgtEl>
                                          <p:spTgt spid="6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300"/>
                                        <p:tgtEl>
                                          <p:spTgt spid="86"/>
                                        </p:tgtEl>
                                      </p:cBhvr>
                                    </p:animEffect>
                                  </p:childTnLst>
                                </p:cTn>
                              </p:par>
                              <p:par>
                                <p:cTn id="44" presetID="18" presetClass="entr" presetSubtype="3" fill="hold" nodeType="withEffect">
                                  <p:stCondLst>
                                    <p:cond delay="3300"/>
                                  </p:stCondLst>
                                  <p:childTnLst>
                                    <p:set>
                                      <p:cBhvr>
                                        <p:cTn id="45" dur="1" fill="hold">
                                          <p:stCondLst>
                                            <p:cond delay="0"/>
                                          </p:stCondLst>
                                        </p:cTn>
                                        <p:tgtEl>
                                          <p:spTgt spid="50"/>
                                        </p:tgtEl>
                                        <p:attrNameLst>
                                          <p:attrName>style.visibility</p:attrName>
                                        </p:attrNameLst>
                                      </p:cBhvr>
                                      <p:to>
                                        <p:strVal val="visible"/>
                                      </p:to>
                                    </p:set>
                                    <p:animEffect transition="in" filter="strips(upRight)">
                                      <p:cBhvr>
                                        <p:cTn id="46" dur="2900"/>
                                        <p:tgtEl>
                                          <p:spTgt spid="50"/>
                                        </p:tgtEl>
                                      </p:cBhvr>
                                    </p:animEffect>
                                  </p:childTnLst>
                                </p:cTn>
                              </p:par>
                              <p:par>
                                <p:cTn id="47" presetID="18" presetClass="entr" presetSubtype="6" fill="hold" nodeType="withEffect">
                                  <p:stCondLst>
                                    <p:cond delay="5100"/>
                                  </p:stCondLst>
                                  <p:childTnLst>
                                    <p:set>
                                      <p:cBhvr>
                                        <p:cTn id="48" dur="1" fill="hold">
                                          <p:stCondLst>
                                            <p:cond delay="0"/>
                                          </p:stCondLst>
                                        </p:cTn>
                                        <p:tgtEl>
                                          <p:spTgt spid="53"/>
                                        </p:tgtEl>
                                        <p:attrNameLst>
                                          <p:attrName>style.visibility</p:attrName>
                                        </p:attrNameLst>
                                      </p:cBhvr>
                                      <p:to>
                                        <p:strVal val="visible"/>
                                      </p:to>
                                    </p:set>
                                    <p:animEffect transition="in" filter="strips(downRight)">
                                      <p:cBhvr>
                                        <p:cTn id="49" dur="3000"/>
                                        <p:tgtEl>
                                          <p:spTgt spid="53"/>
                                        </p:tgtEl>
                                      </p:cBhvr>
                                    </p:animEffect>
                                  </p:childTnLst>
                                </p:cTn>
                              </p:par>
                              <p:par>
                                <p:cTn id="50" presetID="0" presetClass="path" presetSubtype="0" accel="50000" decel="50000" fill="hold" grpId="0" nodeType="withEffect">
                                  <p:stCondLst>
                                    <p:cond delay="0"/>
                                  </p:stCondLst>
                                  <p:childTnLst>
                                    <p:animMotion origin="layout" path="M 5.55112E-17 3.7037E-6 L 0.04544 -0.00047 L 0.07773 0.05162 L 0.09792 0.05856 L 0.1069 0.08958 L 0.12122 0.07338 L 0.13919 0.05972 L 0.16224 0.08264 L 0.17409 0.05926 L 0.17721 0.11041 L 0.15026 0.11088 L 0.11654 0.14097 L 0.11458 0.18356 L 0.11862 0.26041 L 0.12174 0.30671 L 0.12487 0.36967 " pathEditMode="relative" rAng="0" ptsTypes="AAAAAAAAAAAAAAAA">
                                      <p:cBhvr>
                                        <p:cTn id="51" dur="5100" fill="hold"/>
                                        <p:tgtEl>
                                          <p:spTgt spid="85"/>
                                        </p:tgtEl>
                                        <p:attrNameLst>
                                          <p:attrName>ppt_x</p:attrName>
                                          <p:attrName>ppt_y</p:attrName>
                                        </p:attrNameLst>
                                      </p:cBhvr>
                                      <p:rCtr x="8854" y="18449"/>
                                    </p:animMotion>
                                  </p:childTnLst>
                                </p:cTn>
                              </p:par>
                              <p:par>
                                <p:cTn id="52" presetID="0" presetClass="path" presetSubtype="0" accel="50000" decel="50000" fill="hold" grpId="0" nodeType="withEffect">
                                  <p:stCondLst>
                                    <p:cond delay="0"/>
                                  </p:stCondLst>
                                  <p:childTnLst>
                                    <p:animMotion origin="layout" path="M 0.00091 4.81481E-6 L 0.06068 0.05648 L 0.07239 0.07986 L 0.09466 0.0949 L 0.10195 0.1199 L 0.11159 0.10763 L 0.13034 0.08912 L 0.15443 0.11365 L 0.16979 0.08958 L 0.17487 0.13101 L 0.16549 0.14444 L 0.14713 0.13912 L 0.14127 0.16365 L 0.12409 0.16527 L 0.11849 0.19722 L 0.11784 0.27013 L 0.1168 0.31458 L 0.11575 0.41365 " pathEditMode="relative" rAng="0" ptsTypes="AAAAAAAAAAAAAAAAAA">
                                      <p:cBhvr>
                                        <p:cTn id="53" dur="6100" fill="hold"/>
                                        <p:tgtEl>
                                          <p:spTgt spid="86"/>
                                        </p:tgtEl>
                                        <p:attrNameLst>
                                          <p:attrName>ppt_x</p:attrName>
                                          <p:attrName>ppt_y</p:attrName>
                                        </p:attrNameLst>
                                      </p:cBhvr>
                                      <p:rCtr x="8698" y="20671"/>
                                    </p:animMotion>
                                  </p:childTnLst>
                                </p:cTn>
                              </p:par>
                              <p:par>
                                <p:cTn id="54" presetID="0" presetClass="path" presetSubtype="0" fill="hold" grpId="0" nodeType="withEffect">
                                  <p:stCondLst>
                                    <p:cond delay="200"/>
                                  </p:stCondLst>
                                  <p:childTnLst>
                                    <p:animMotion origin="layout" path="M 3.95833E-6 -2.96296E-6 L 0.04817 0.04861 L 0.06315 0.08704 L 0.09336 0.10047 L 0.10169 0.13334 L 0.13033 0.09931 L 0.15573 0.12709 L 0.175 0.10185 L 0.17109 0.15417 L 0.14726 0.1463 L 0.14362 0.17616 L 0.12539 0.17917 L 0.11979 0.21065 L 0.12682 0.51412 L 0.1332 0.54977 L 0.15052 0.56991 L 0.18515 0.56922 L 0.20247 0.54283 L 0.20924 0.49398 L 0.20755 0.21551 L 0.21823 0.20162 L 0.23007 0.17848 L 0.2552 0.20278 L 0.25937 0.18681 L 0.26263 0.12408 L 0.29036 0.12593 L 0.32018 0.11366 L 0.33711 0.14306 L 0.34713 0.12639 L 0.35651 0.02408 L 0.37109 0.03519 L 0.37226 0.21412 L 0.37487 0.58519 " pathEditMode="relative" rAng="0" ptsTypes="AAAAAAAAAAAAAAAAAAAAAAAAAAAAAAAAA">
                                      <p:cBhvr>
                                        <p:cTn id="55" dur="7800" fill="hold"/>
                                        <p:tgtEl>
                                          <p:spTgt spid="69"/>
                                        </p:tgtEl>
                                        <p:attrNameLst>
                                          <p:attrName>ppt_x</p:attrName>
                                          <p:attrName>ppt_y</p:attrName>
                                        </p:attrNameLst>
                                      </p:cBhvr>
                                      <p:rCtr x="18737" y="29259"/>
                                    </p:animMotion>
                                  </p:childTnLst>
                                </p:cTn>
                              </p:par>
                              <p:par>
                                <p:cTn id="56" presetID="0" presetClass="path" presetSubtype="0" fill="hold" grpId="0" nodeType="withEffect">
                                  <p:stCondLst>
                                    <p:cond delay="700"/>
                                  </p:stCondLst>
                                  <p:childTnLst>
                                    <p:animMotion origin="layout" path="M 1.875E-6 4.81481E-6 L 0.05937 0.09861 L 0.08242 0.11087 L 0.08997 0.13981 L 0.10169 0.12962 L 0.11653 0.10833 L 0.13099 0.12175 L 0.14479 0.13333 L 0.1625 0.1243 L 0.13685 0.16064 L 0.13047 0.18287 L 0.10924 0.19699 L 0.11484 0.27407 L 0.11536 0.48865 L 0.11875 0.54282 L 0.13763 0.57685 L 0.17708 0.57962 L 0.19661 0.54421 L 0.20026 0.50023 L 0.19713 0.22314 L 0.21927 0.1875 L 0.24492 0.2155 L 0.25221 0.19467 L 0.2526 0.13379 L 0.31028 0.1243 L 0.33555 0.15648 L 0.34674 0.09768 L 0.34857 0.04328 L 0.3556 0.02754 L 0.36562 0.05277 L 0.37265 0.21319 L 0.37461 0.59537 " pathEditMode="relative" rAng="0" ptsTypes="AAAAAAAAAAAAAAAAAAAAAAAAAAAAAAAA">
                                      <p:cBhvr>
                                        <p:cTn id="57" dur="8100" fill="hold"/>
                                        <p:tgtEl>
                                          <p:spTgt spid="70"/>
                                        </p:tgtEl>
                                        <p:attrNameLst>
                                          <p:attrName>ppt_x</p:attrName>
                                          <p:attrName>ppt_y</p:attrName>
                                        </p:attrNameLst>
                                      </p:cBhvr>
                                      <p:rCtr x="18724" y="29769"/>
                                    </p:animMotion>
                                  </p:childTnLst>
                                </p:cTn>
                              </p:par>
                              <p:par>
                                <p:cTn id="58" presetID="0" presetClass="path" presetSubtype="0" fill="hold" grpId="0" nodeType="withEffect">
                                  <p:stCondLst>
                                    <p:cond delay="0"/>
                                  </p:stCondLst>
                                  <p:childTnLst>
                                    <p:animMotion origin="layout" path="M -2.08333E-6 4.07407E-6 L 0.0444 0.08402 L 0.06654 0.09421 L 0.07852 0.12384 L 0.10183 0.08935 L 0.1349 0.11597 L 0.15117 0.0956 L 0.14935 0.13842 L 0.12383 0.14328 L 0.1194 0.16504 L 0.09492 0.1868 L 0.10378 0.52199 L 0.12344 0.56088 L 0.14466 0.56713 L 0.17357 0.55254 L 0.18841 0.50231 L 0.18633 0.2118 L 0.21433 0.17106 L 0.23763 0.19768 L 0.23985 0.17893 L 0.24336 0.11551 L 0.27005 0.11875 L 0.29935 0.1074 L 0.32826 0.13402 L 0.33998 0.03078 L 0.34909 0.01203 L 0.35781 0.04027 L 0.35964 0.58935 " pathEditMode="relative" rAng="0" ptsTypes="AAAAAAAAAAAAAAAAAAAAAAAAAAAA">
                                      <p:cBhvr>
                                        <p:cTn id="59" dur="8300" fill="hold"/>
                                        <p:tgtEl>
                                          <p:spTgt spid="78"/>
                                        </p:tgtEl>
                                        <p:attrNameLst>
                                          <p:attrName>ppt_x</p:attrName>
                                          <p:attrName>ppt_y</p:attrName>
                                        </p:attrNameLst>
                                      </p:cBhvr>
                                      <p:rCtr x="17982" y="29468"/>
                                    </p:animMotion>
                                  </p:childTnLst>
                                </p:cTn>
                              </p:par>
                              <p:par>
                                <p:cTn id="60" presetID="0" presetClass="path" presetSubtype="0" fill="hold" grpId="0" nodeType="withEffect">
                                  <p:stCondLst>
                                    <p:cond delay="100"/>
                                  </p:stCondLst>
                                  <p:childTnLst>
                                    <p:animMotion origin="layout" path="M -3.33333E-6 -2.22222E-6 L 0.04375 0.08403 L 0.0655 0.09422 L 0.07735 0.12384 L 0.10039 0.08935 L 0.13295 0.11597 L 0.14896 0.0956 L 0.14727 0.13843 L 0.12201 0.14329 L 0.11771 0.16505 L 0.09362 0.18681 L 0.10222 0.52199 L 0.12162 0.56088 L 0.14258 0.56713 L 0.17097 0.55255 L 0.18581 0.50232 L 0.18373 0.21181 L 0.2112 0.17107 L 0.23425 0.19769 L 0.23633 0.17894 L 0.23972 0.11551 L 0.26615 0.11875 L 0.29506 0.10741 L 0.32357 0.13403 L 0.33503 0.03079 L 0.34414 0.01204 L 0.35274 0.04028 L 0.35443 0.58935 " pathEditMode="relative" rAng="0" ptsTypes="AAAAAAAAAAAAAAAAAAAAAAAAAAAA">
                                      <p:cBhvr>
                                        <p:cTn id="61" dur="8300" fill="hold"/>
                                        <p:tgtEl>
                                          <p:spTgt spid="62"/>
                                        </p:tgtEl>
                                        <p:attrNameLst>
                                          <p:attrName>ppt_x</p:attrName>
                                          <p:attrName>ppt_y</p:attrName>
                                        </p:attrNameLst>
                                      </p:cBhvr>
                                      <p:rCtr x="17721" y="29468"/>
                                    </p:animMotion>
                                  </p:childTnLst>
                                </p:cTn>
                              </p:par>
                              <p:par>
                                <p:cTn id="62" presetID="0" presetClass="path" presetSubtype="0" fill="hold" grpId="0" nodeType="withEffect">
                                  <p:stCondLst>
                                    <p:cond delay="300"/>
                                  </p:stCondLst>
                                  <p:childTnLst>
                                    <p:animMotion origin="layout" path="M -3.33333E-6 1.11111E-6 L 0.04375 0.08403 L 0.06563 0.09421 L 0.07748 0.12384 L 0.10052 0.08935 L 0.13321 0.11597 L 0.14922 0.0956 L 0.1474 0.13842 L 0.12227 0.14329 L 0.11784 0.16505 L 0.09375 0.1868 L 0.10248 0.52199 L 0.12188 0.56088 L 0.14284 0.56713 L 0.17123 0.55255 L 0.18607 0.50231 L 0.18399 0.2118 L 0.21159 0.17106 L 0.23464 0.19768 L 0.23672 0.17893 L 0.24011 0.11551 L 0.26654 0.11875 L 0.29545 0.10741 L 0.32396 0.13403 L 0.33555 0.03079 L 0.34453 0.01204 L 0.35326 0.04028 L 0.35495 0.58935 " pathEditMode="relative" rAng="0" ptsTypes="AAAAAAAAAAAAAAAAAAAAAAAAAAAA">
                                      <p:cBhvr>
                                        <p:cTn id="63" dur="8300" fill="hold"/>
                                        <p:tgtEl>
                                          <p:spTgt spid="63"/>
                                        </p:tgtEl>
                                        <p:attrNameLst>
                                          <p:attrName>ppt_x</p:attrName>
                                          <p:attrName>ppt_y</p:attrName>
                                        </p:attrNameLst>
                                      </p:cBhvr>
                                      <p:rCtr x="17747" y="29468"/>
                                    </p:animMotion>
                                  </p:childTnLst>
                                </p:cTn>
                              </p:par>
                              <p:par>
                                <p:cTn id="64" presetID="0" presetClass="path" presetSubtype="0" fill="hold" grpId="0" nodeType="withEffect">
                                  <p:stCondLst>
                                    <p:cond delay="200"/>
                                  </p:stCondLst>
                                  <p:childTnLst>
                                    <p:animMotion origin="layout" path="M -3.33333E-6 -3.7037E-7 L 0.04506 0.08403 L 0.06745 0.09421 L 0.07969 0.12384 L 0.10339 0.08935 L 0.13698 0.11597 L 0.15352 0.0956 L 0.1517 0.13843 L 0.12565 0.14329 L 0.12123 0.16505 L 0.09636 0.18681 L 0.10534 0.52199 L 0.12526 0.56088 L 0.14688 0.56713 L 0.17618 0.55255 L 0.19128 0.50232 L 0.1892 0.21181 L 0.21758 0.17107 L 0.24128 0.19769 L 0.24349 0.17894 L 0.24701 0.11551 L 0.27422 0.11875 L 0.30391 0.10741 L 0.33334 0.13403 L 0.34506 0.03079 L 0.35443 0.01204 L 0.36328 0.04028 L 0.36511 0.58935 " pathEditMode="relative" rAng="0" ptsTypes="AAAAAAAAAAAAAAAAAAAAAAAAAAAA">
                                      <p:cBhvr>
                                        <p:cTn id="65" dur="8300" fill="hold"/>
                                        <p:tgtEl>
                                          <p:spTgt spid="61"/>
                                        </p:tgtEl>
                                        <p:attrNameLst>
                                          <p:attrName>ppt_x</p:attrName>
                                          <p:attrName>ppt_y</p:attrName>
                                        </p:attrNameLst>
                                      </p:cBhvr>
                                      <p:rCtr x="18255" y="29468"/>
                                    </p:animMotion>
                                  </p:childTnLst>
                                </p:cTn>
                              </p:par>
                              <p:par>
                                <p:cTn id="66" presetID="10" presetClass="entr" presetSubtype="0" fill="hold" grpId="1"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
                                        <p:tgtEl>
                                          <p:spTgt spid="37"/>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00"/>
                                        <p:tgtEl>
                                          <p:spTgt spid="42"/>
                                        </p:tgtEl>
                                      </p:cBhvr>
                                    </p:animEffect>
                                  </p:childTnLst>
                                </p:cTn>
                              </p:par>
                              <p:par>
                                <p:cTn id="75" presetID="0" presetClass="path" presetSubtype="0" accel="50000" decel="50000" fill="hold" grpId="0" nodeType="withEffect">
                                  <p:stCondLst>
                                    <p:cond delay="0"/>
                                  </p:stCondLst>
                                  <p:childTnLst>
                                    <p:animMotion origin="layout" path="M -2.29167E-6 2.96296E-6 L 0.02956 0.0375 L 0.10964 0.04953 L 0.14024 0.10254 L 0.15755 0.11065 L 0.1711 0.14305 L 0.19388 0.10902 L 0.20977 0.12731 L 0.23906 0.10949 L 0.24584 0.13611 L 0.23815 0.16597 L 0.20508 0.16759 L 0.18933 0.18426 L 0.17539 0.21157 L 0.18555 0.28472 L 0.18438 0.40787 L 0.18711 0.45509 " pathEditMode="relative" rAng="0" ptsTypes="AAAAAAAAAAAAAAAAA">
                                      <p:cBhvr>
                                        <p:cTn id="76" dur="4300" fill="hold"/>
                                        <p:tgtEl>
                                          <p:spTgt spid="37"/>
                                        </p:tgtEl>
                                        <p:attrNameLst>
                                          <p:attrName>ppt_x</p:attrName>
                                          <p:attrName>ppt_y</p:attrName>
                                        </p:attrNameLst>
                                      </p:cBhvr>
                                      <p:rCtr x="12292" y="22755"/>
                                    </p:animMotion>
                                  </p:childTnLst>
                                </p:cTn>
                              </p:par>
                              <p:par>
                                <p:cTn id="77" presetID="0" presetClass="path" presetSubtype="0" accel="50000" decel="50000" fill="hold" grpId="0" nodeType="withEffect">
                                  <p:stCondLst>
                                    <p:cond delay="0"/>
                                  </p:stCondLst>
                                  <p:childTnLst>
                                    <p:animMotion origin="layout" path="M -2.70833E-6 -1.85185E-6 L 0.04271 0.02709 L 0.10039 0.04329 L 0.12904 0.09051 L 0.15026 0.09838 L 0.15964 0.12755 L 0.18776 0.09977 L 0.22292 0.09676 L 0.23177 0.11435 L 0.22774 0.14584 L 0.20482 0.14792 L 0.19831 0.17037 L 0.18269 0.17361 L 0.16732 0.20903 L 0.17253 0.27662 L 0.17253 0.34792 L 0.17448 0.47014 " pathEditMode="relative" rAng="0" ptsTypes="AAAAAAAAAAAAAAAAA">
                                      <p:cBhvr>
                                        <p:cTn id="78" dur="4600" fill="hold"/>
                                        <p:tgtEl>
                                          <p:spTgt spid="41"/>
                                        </p:tgtEl>
                                        <p:attrNameLst>
                                          <p:attrName>ppt_x</p:attrName>
                                          <p:attrName>ppt_y</p:attrName>
                                        </p:attrNameLst>
                                      </p:cBhvr>
                                      <p:rCtr x="11589" y="23495"/>
                                    </p:animMotion>
                                  </p:childTnLst>
                                </p:cTn>
                              </p:par>
                              <p:par>
                                <p:cTn id="79" presetID="0" presetClass="path" presetSubtype="0" accel="50000" decel="50000" fill="hold" grpId="0" nodeType="withEffect">
                                  <p:stCondLst>
                                    <p:cond delay="500"/>
                                  </p:stCondLst>
                                  <p:childTnLst>
                                    <p:animMotion origin="layout" path="M 1.25E-6 -2.22222E-6 L 0.04297 0.02709 L 0.07825 0.01273 L 0.11484 0.06644 L 0.1332 0.0757 L 0.14336 0.10787 L 0.1707 0.07384 L 0.19154 0.10209 L 0.20846 0.07639 L 0.21823 0.10857 L 0.20755 0.1331 L 0.19114 0.12662 L 0.18372 0.14954 L 0.15534 0.16505 L 0.15182 0.19352 L 0.15833 0.25602 L 0.15794 0.35347 L 0.15898 0.41829 " pathEditMode="relative" rAng="0" ptsTypes="AAAAAAAAAAAAAAAAAA">
                                      <p:cBhvr>
                                        <p:cTn id="80" dur="4600" fill="hold"/>
                                        <p:tgtEl>
                                          <p:spTgt spid="42"/>
                                        </p:tgtEl>
                                        <p:attrNameLst>
                                          <p:attrName>ppt_x</p:attrName>
                                          <p:attrName>ppt_y</p:attrName>
                                        </p:attrNameLst>
                                      </p:cBhvr>
                                      <p:rCtr x="10911" y="20903"/>
                                    </p:animMotion>
                                  </p:childTnLst>
                                </p:cTn>
                              </p:par>
                              <p:par>
                                <p:cTn id="81" presetID="10" presetClass="entr" presetSubtype="0" fill="hold" grpId="0" nodeType="withEffect">
                                  <p:stCondLst>
                                    <p:cond delay="270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0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700"/>
                                        <p:tgtEl>
                                          <p:spTgt spid="52"/>
                                        </p:tgtEl>
                                      </p:cBhvr>
                                    </p:animEffect>
                                  </p:childTnLst>
                                </p:cTn>
                              </p:par>
                              <p:par>
                                <p:cTn id="87" presetID="10" presetClass="exit" presetSubtype="0" fill="hold" grpId="2" nodeType="withEffect">
                                  <p:stCondLst>
                                    <p:cond delay="4200"/>
                                  </p:stCondLst>
                                  <p:childTnLst>
                                    <p:animEffect transition="out" filter="fade">
                                      <p:cBhvr>
                                        <p:cTn id="88" dur="2000"/>
                                        <p:tgtEl>
                                          <p:spTgt spid="85"/>
                                        </p:tgtEl>
                                      </p:cBhvr>
                                    </p:animEffect>
                                    <p:set>
                                      <p:cBhvr>
                                        <p:cTn id="89" dur="1" fill="hold">
                                          <p:stCondLst>
                                            <p:cond delay="1999"/>
                                          </p:stCondLst>
                                        </p:cTn>
                                        <p:tgtEl>
                                          <p:spTgt spid="85"/>
                                        </p:tgtEl>
                                        <p:attrNameLst>
                                          <p:attrName>style.visibility</p:attrName>
                                        </p:attrNameLst>
                                      </p:cBhvr>
                                      <p:to>
                                        <p:strVal val="hidden"/>
                                      </p:to>
                                    </p:set>
                                  </p:childTnLst>
                                </p:cTn>
                              </p:par>
                              <p:par>
                                <p:cTn id="90" presetID="10" presetClass="exit" presetSubtype="0" fill="hold" grpId="2" nodeType="withEffect">
                                  <p:stCondLst>
                                    <p:cond delay="3800"/>
                                  </p:stCondLst>
                                  <p:childTnLst>
                                    <p:animEffect transition="out" filter="fade">
                                      <p:cBhvr>
                                        <p:cTn id="91" dur="1700"/>
                                        <p:tgtEl>
                                          <p:spTgt spid="86"/>
                                        </p:tgtEl>
                                      </p:cBhvr>
                                    </p:animEffect>
                                    <p:set>
                                      <p:cBhvr>
                                        <p:cTn id="92" dur="1" fill="hold">
                                          <p:stCondLst>
                                            <p:cond delay="1699"/>
                                          </p:stCondLst>
                                        </p:cTn>
                                        <p:tgtEl>
                                          <p:spTgt spid="86"/>
                                        </p:tgtEl>
                                        <p:attrNameLst>
                                          <p:attrName>style.visibility</p:attrName>
                                        </p:attrNameLst>
                                      </p:cBhvr>
                                      <p:to>
                                        <p:strVal val="hidden"/>
                                      </p:to>
                                    </p:set>
                                  </p:childTnLst>
                                </p:cTn>
                              </p:par>
                              <p:par>
                                <p:cTn id="93" presetID="10" presetClass="exit" presetSubtype="0" fill="hold" grpId="2" nodeType="withEffect">
                                  <p:stCondLst>
                                    <p:cond delay="4400"/>
                                  </p:stCondLst>
                                  <p:childTnLst>
                                    <p:animEffect transition="out" filter="fade">
                                      <p:cBhvr>
                                        <p:cTn id="94" dur="2000"/>
                                        <p:tgtEl>
                                          <p:spTgt spid="37"/>
                                        </p:tgtEl>
                                      </p:cBhvr>
                                    </p:animEffect>
                                    <p:set>
                                      <p:cBhvr>
                                        <p:cTn id="95" dur="1" fill="hold">
                                          <p:stCondLst>
                                            <p:cond delay="1999"/>
                                          </p:stCondLst>
                                        </p:cTn>
                                        <p:tgtEl>
                                          <p:spTgt spid="37"/>
                                        </p:tgtEl>
                                        <p:attrNameLst>
                                          <p:attrName>style.visibility</p:attrName>
                                        </p:attrNameLst>
                                      </p:cBhvr>
                                      <p:to>
                                        <p:strVal val="hidden"/>
                                      </p:to>
                                    </p:set>
                                  </p:childTnLst>
                                </p:cTn>
                              </p:par>
                              <p:par>
                                <p:cTn id="96" presetID="10" presetClass="exit" presetSubtype="0" fill="hold" grpId="2" nodeType="withEffect">
                                  <p:stCondLst>
                                    <p:cond delay="3500"/>
                                  </p:stCondLst>
                                  <p:childTnLst>
                                    <p:animEffect transition="out" filter="fade">
                                      <p:cBhvr>
                                        <p:cTn id="97" dur="2000"/>
                                        <p:tgtEl>
                                          <p:spTgt spid="41"/>
                                        </p:tgtEl>
                                      </p:cBhvr>
                                    </p:animEffect>
                                    <p:set>
                                      <p:cBhvr>
                                        <p:cTn id="98" dur="1" fill="hold">
                                          <p:stCondLst>
                                            <p:cond delay="1999"/>
                                          </p:stCondLst>
                                        </p:cTn>
                                        <p:tgtEl>
                                          <p:spTgt spid="41"/>
                                        </p:tgtEl>
                                        <p:attrNameLst>
                                          <p:attrName>style.visibility</p:attrName>
                                        </p:attrNameLst>
                                      </p:cBhvr>
                                      <p:to>
                                        <p:strVal val="hidden"/>
                                      </p:to>
                                    </p:set>
                                  </p:childTnLst>
                                </p:cTn>
                              </p:par>
                              <p:par>
                                <p:cTn id="99" presetID="10" presetClass="exit" presetSubtype="0" fill="hold" grpId="2" nodeType="withEffect">
                                  <p:stCondLst>
                                    <p:cond delay="4800"/>
                                  </p:stCondLst>
                                  <p:childTnLst>
                                    <p:animEffect transition="out" filter="fade">
                                      <p:cBhvr>
                                        <p:cTn id="100" dur="1600"/>
                                        <p:tgtEl>
                                          <p:spTgt spid="42"/>
                                        </p:tgtEl>
                                      </p:cBhvr>
                                    </p:animEffect>
                                    <p:set>
                                      <p:cBhvr>
                                        <p:cTn id="101" dur="1" fill="hold">
                                          <p:stCondLst>
                                            <p:cond delay="15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61" grpId="0" animBg="1"/>
      <p:bldP spid="61" grpId="1" animBg="1"/>
      <p:bldP spid="78" grpId="0" animBg="1"/>
      <p:bldP spid="78" grpId="1" animBg="1"/>
      <p:bldP spid="85" grpId="0" animBg="1"/>
      <p:bldP spid="85" grpId="1" animBg="1"/>
      <p:bldP spid="85" grpId="2" animBg="1"/>
      <p:bldP spid="86" grpId="0" animBg="1"/>
      <p:bldP spid="86" grpId="1" animBg="1"/>
      <p:bldP spid="86" grpId="2" animBg="1"/>
      <p:bldP spid="36" grpId="0" animBg="1"/>
      <p:bldP spid="37" grpId="0" animBg="1"/>
      <p:bldP spid="37" grpId="1" animBg="1"/>
      <p:bldP spid="37" grpId="2" animBg="1"/>
      <p:bldP spid="41" grpId="0" animBg="1"/>
      <p:bldP spid="41" grpId="1" animBg="1"/>
      <p:bldP spid="41" grpId="2" animBg="1"/>
      <p:bldP spid="42" grpId="0" animBg="1"/>
      <p:bldP spid="42" grpId="1" animBg="1"/>
      <p:bldP spid="42" grpId="2" animBg="1"/>
      <p:bldP spid="62" grpId="0" animBg="1"/>
      <p:bldP spid="62" grpId="1" animBg="1"/>
      <p:bldP spid="63" grpId="0" animBg="1"/>
      <p:bldP spid="6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7054840" y="1219200"/>
            <a:ext cx="2857823" cy="7920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err="1">
                <a:solidFill>
                  <a:srgbClr val="4D4D4F"/>
                </a:solidFill>
                <a:latin typeface="Calibri"/>
                <a:cs typeface="Calibri"/>
              </a:rPr>
              <a:t>Glukosreabsorption</a:t>
            </a:r>
            <a:r>
              <a:rPr lang="en-GB" sz="1400" dirty="0">
                <a:solidFill>
                  <a:srgbClr val="4D4D4F"/>
                </a:solidFill>
                <a:latin typeface="Calibri"/>
                <a:cs typeface="Calibri"/>
              </a:rPr>
              <a:t> </a:t>
            </a:r>
            <a:r>
              <a:rPr lang="en-GB" sz="1400" dirty="0" err="1">
                <a:solidFill>
                  <a:srgbClr val="4D4D4F"/>
                </a:solidFill>
                <a:latin typeface="Calibri"/>
                <a:cs typeface="Calibri"/>
              </a:rPr>
              <a:t>är</a:t>
            </a:r>
            <a:r>
              <a:rPr lang="en-GB" sz="1400" dirty="0">
                <a:solidFill>
                  <a:srgbClr val="4D4D4F"/>
                </a:solidFill>
                <a:latin typeface="Calibri"/>
                <a:cs typeface="Calibri"/>
              </a:rPr>
              <a:t> </a:t>
            </a:r>
            <a:r>
              <a:rPr lang="en-GB" sz="1400" dirty="0" err="1">
                <a:solidFill>
                  <a:srgbClr val="4D4D4F"/>
                </a:solidFill>
                <a:latin typeface="Calibri"/>
                <a:cs typeface="Calibri"/>
              </a:rPr>
              <a:t>ökad</a:t>
            </a:r>
            <a:r>
              <a:rPr lang="en-GB" sz="1400" dirty="0">
                <a:solidFill>
                  <a:srgbClr val="4D4D4F"/>
                </a:solidFill>
                <a:latin typeface="Calibri"/>
                <a:cs typeface="Calibri"/>
              </a:rPr>
              <a:t> vid T2DM...</a:t>
            </a:r>
          </a:p>
        </p:txBody>
      </p:sp>
      <p:sp>
        <p:nvSpPr>
          <p:cNvPr id="40" name="Rounded Rectangle 39"/>
          <p:cNvSpPr/>
          <p:nvPr/>
        </p:nvSpPr>
        <p:spPr>
          <a:xfrm>
            <a:off x="7054840" y="2130425"/>
            <a:ext cx="2857823" cy="7920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4D4D4F"/>
                </a:solidFill>
                <a:latin typeface="Calibri"/>
                <a:cs typeface="Calibri"/>
              </a:rPr>
              <a:t>...</a:t>
            </a:r>
            <a:r>
              <a:rPr lang="en-GB" sz="1400" dirty="0" err="1">
                <a:solidFill>
                  <a:srgbClr val="4D4D4F"/>
                </a:solidFill>
                <a:latin typeface="Calibri"/>
                <a:cs typeface="Calibri"/>
              </a:rPr>
              <a:t>vilket</a:t>
            </a:r>
            <a:r>
              <a:rPr lang="en-GB" sz="1400" dirty="0">
                <a:solidFill>
                  <a:srgbClr val="4D4D4F"/>
                </a:solidFill>
                <a:latin typeface="Calibri"/>
                <a:cs typeface="Calibri"/>
              </a:rPr>
              <a:t> </a:t>
            </a:r>
            <a:r>
              <a:rPr lang="en-GB" sz="1400" dirty="0" err="1">
                <a:solidFill>
                  <a:srgbClr val="4D4D4F"/>
                </a:solidFill>
                <a:latin typeface="Calibri"/>
                <a:cs typeface="Calibri"/>
              </a:rPr>
              <a:t>minskar</a:t>
            </a:r>
            <a:r>
              <a:rPr lang="en-GB" sz="1400" dirty="0">
                <a:solidFill>
                  <a:srgbClr val="4D4D4F"/>
                </a:solidFill>
                <a:latin typeface="Calibri"/>
                <a:cs typeface="Calibri"/>
              </a:rPr>
              <a:t> </a:t>
            </a:r>
            <a:r>
              <a:rPr lang="en-GB" sz="1400" dirty="0" err="1">
                <a:solidFill>
                  <a:srgbClr val="4D4D4F"/>
                </a:solidFill>
                <a:latin typeface="Calibri"/>
                <a:cs typeface="Calibri"/>
              </a:rPr>
              <a:t>mängden</a:t>
            </a:r>
            <a:r>
              <a:rPr lang="en-GB" sz="1400" dirty="0">
                <a:solidFill>
                  <a:srgbClr val="4D4D4F"/>
                </a:solidFill>
                <a:latin typeface="Calibri"/>
                <a:cs typeface="Calibri"/>
              </a:rPr>
              <a:t> </a:t>
            </a:r>
            <a:r>
              <a:rPr lang="en-GB" sz="1400" dirty="0" err="1">
                <a:solidFill>
                  <a:srgbClr val="4D4D4F"/>
                </a:solidFill>
                <a:latin typeface="Calibri"/>
                <a:cs typeface="Calibri"/>
              </a:rPr>
              <a:t>glukos</a:t>
            </a:r>
            <a:r>
              <a:rPr lang="en-GB" sz="1400" dirty="0">
                <a:solidFill>
                  <a:srgbClr val="4D4D4F"/>
                </a:solidFill>
                <a:latin typeface="Calibri"/>
                <a:cs typeface="Calibri"/>
              </a:rPr>
              <a:t> </a:t>
            </a:r>
            <a:r>
              <a:rPr lang="en-GB" sz="1400" dirty="0" err="1">
                <a:solidFill>
                  <a:srgbClr val="4D4D4F"/>
                </a:solidFill>
                <a:latin typeface="Calibri"/>
                <a:cs typeface="Calibri"/>
              </a:rPr>
              <a:t>som</a:t>
            </a:r>
            <a:r>
              <a:rPr lang="en-GB" sz="1400" dirty="0">
                <a:solidFill>
                  <a:srgbClr val="4D4D4F"/>
                </a:solidFill>
                <a:latin typeface="Calibri"/>
                <a:cs typeface="Calibri"/>
              </a:rPr>
              <a:t> </a:t>
            </a:r>
            <a:r>
              <a:rPr lang="en-GB" sz="1400" dirty="0" err="1">
                <a:solidFill>
                  <a:srgbClr val="4D4D4F"/>
                </a:solidFill>
                <a:latin typeface="Calibri"/>
                <a:cs typeface="Calibri"/>
              </a:rPr>
              <a:t>utsöndras</a:t>
            </a:r>
            <a:r>
              <a:rPr lang="en-GB" sz="1400" dirty="0">
                <a:solidFill>
                  <a:srgbClr val="4D4D4F"/>
                </a:solidFill>
                <a:latin typeface="Calibri"/>
                <a:cs typeface="Calibri"/>
              </a:rPr>
              <a:t> vid en given </a:t>
            </a:r>
            <a:r>
              <a:rPr lang="en-GB" sz="1400" dirty="0" err="1">
                <a:solidFill>
                  <a:srgbClr val="4D4D4F"/>
                </a:solidFill>
                <a:latin typeface="Calibri"/>
                <a:cs typeface="Calibri"/>
              </a:rPr>
              <a:t>plasmaglukosnivå</a:t>
            </a:r>
            <a:endParaRPr lang="en-GB" sz="1400" dirty="0">
              <a:solidFill>
                <a:srgbClr val="4D4D4F"/>
              </a:solidFill>
              <a:latin typeface="Calibri"/>
              <a:cs typeface="Calibri"/>
            </a:endParaRPr>
          </a:p>
        </p:txBody>
      </p:sp>
      <p:sp>
        <p:nvSpPr>
          <p:cNvPr id="45" name="Rounded Rectangle 44"/>
          <p:cNvSpPr/>
          <p:nvPr/>
        </p:nvSpPr>
        <p:spPr>
          <a:xfrm>
            <a:off x="7054840" y="3044824"/>
            <a:ext cx="2857823" cy="7920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4D4D4F"/>
                </a:solidFill>
                <a:latin typeface="Calibri"/>
                <a:cs typeface="Calibri"/>
              </a:rPr>
              <a:t>SGLT2-hämmare </a:t>
            </a:r>
            <a:r>
              <a:rPr lang="en-GB" sz="1400" dirty="0" err="1">
                <a:solidFill>
                  <a:srgbClr val="4D4D4F"/>
                </a:solidFill>
                <a:latin typeface="Calibri"/>
                <a:cs typeface="Calibri"/>
              </a:rPr>
              <a:t>minskar</a:t>
            </a:r>
            <a:r>
              <a:rPr lang="en-GB" sz="1400" dirty="0">
                <a:solidFill>
                  <a:srgbClr val="4D4D4F"/>
                </a:solidFill>
                <a:latin typeface="Calibri"/>
                <a:cs typeface="Calibri"/>
              </a:rPr>
              <a:t> </a:t>
            </a:r>
            <a:r>
              <a:rPr lang="en-GB" sz="1400" dirty="0" err="1">
                <a:solidFill>
                  <a:srgbClr val="4D4D4F"/>
                </a:solidFill>
                <a:latin typeface="Calibri"/>
                <a:cs typeface="Calibri"/>
              </a:rPr>
              <a:t>mängden</a:t>
            </a:r>
            <a:r>
              <a:rPr lang="en-GB" sz="1400" dirty="0">
                <a:solidFill>
                  <a:srgbClr val="4D4D4F"/>
                </a:solidFill>
                <a:latin typeface="Calibri"/>
                <a:cs typeface="Calibri"/>
              </a:rPr>
              <a:t> </a:t>
            </a:r>
            <a:r>
              <a:rPr lang="en-GB" sz="1400" dirty="0" err="1">
                <a:solidFill>
                  <a:srgbClr val="4D4D4F"/>
                </a:solidFill>
                <a:latin typeface="Calibri"/>
                <a:cs typeface="Calibri"/>
              </a:rPr>
              <a:t>glukos</a:t>
            </a:r>
            <a:r>
              <a:rPr lang="en-GB" sz="1400" dirty="0">
                <a:solidFill>
                  <a:srgbClr val="4D4D4F"/>
                </a:solidFill>
                <a:latin typeface="Calibri"/>
                <a:cs typeface="Calibri"/>
              </a:rPr>
              <a:t> </a:t>
            </a:r>
            <a:r>
              <a:rPr lang="en-GB" sz="1400" dirty="0" err="1">
                <a:solidFill>
                  <a:srgbClr val="4D4D4F"/>
                </a:solidFill>
                <a:latin typeface="Calibri"/>
                <a:cs typeface="Calibri"/>
              </a:rPr>
              <a:t>som</a:t>
            </a:r>
            <a:r>
              <a:rPr lang="en-GB" sz="1400" dirty="0">
                <a:solidFill>
                  <a:srgbClr val="4D4D4F"/>
                </a:solidFill>
                <a:latin typeface="Calibri"/>
                <a:cs typeface="Calibri"/>
              </a:rPr>
              <a:t> </a:t>
            </a:r>
            <a:r>
              <a:rPr lang="en-GB" sz="1400" dirty="0" err="1">
                <a:solidFill>
                  <a:srgbClr val="4D4D4F"/>
                </a:solidFill>
                <a:latin typeface="Calibri"/>
                <a:cs typeface="Calibri"/>
              </a:rPr>
              <a:t>kan</a:t>
            </a:r>
            <a:r>
              <a:rPr lang="en-GB" sz="1400" dirty="0">
                <a:solidFill>
                  <a:srgbClr val="4D4D4F"/>
                </a:solidFill>
                <a:latin typeface="Calibri"/>
                <a:cs typeface="Calibri"/>
              </a:rPr>
              <a:t> </a:t>
            </a:r>
            <a:r>
              <a:rPr lang="en-GB" sz="1400" dirty="0" err="1">
                <a:solidFill>
                  <a:srgbClr val="4D4D4F"/>
                </a:solidFill>
                <a:latin typeface="Calibri"/>
                <a:cs typeface="Calibri"/>
              </a:rPr>
              <a:t>reabsorberas</a:t>
            </a:r>
            <a:r>
              <a:rPr lang="en-GB" sz="1400" dirty="0">
                <a:solidFill>
                  <a:srgbClr val="4D4D4F"/>
                </a:solidFill>
                <a:latin typeface="Calibri"/>
                <a:cs typeface="Calibri"/>
              </a:rPr>
              <a:t> </a:t>
            </a:r>
            <a:endParaRPr lang="en-GB" sz="1400" baseline="-25000" dirty="0">
              <a:solidFill>
                <a:srgbClr val="4D4D4F"/>
              </a:solidFill>
              <a:latin typeface="Calibri"/>
              <a:cs typeface="Calibri"/>
            </a:endParaRPr>
          </a:p>
        </p:txBody>
      </p:sp>
      <p:sp>
        <p:nvSpPr>
          <p:cNvPr id="30759" name="Freeform 14"/>
          <p:cNvSpPr>
            <a:spLocks/>
          </p:cNvSpPr>
          <p:nvPr/>
        </p:nvSpPr>
        <p:spPr bwMode="auto">
          <a:xfrm>
            <a:off x="2122489" y="1943100"/>
            <a:ext cx="3502025" cy="2794000"/>
          </a:xfrm>
          <a:custGeom>
            <a:avLst/>
            <a:gdLst>
              <a:gd name="T0" fmla="*/ 0 w 12024"/>
              <a:gd name="T1" fmla="*/ 0 h 10000"/>
              <a:gd name="T2" fmla="*/ 12024 w 12024"/>
              <a:gd name="T3" fmla="*/ 10000 h 10000"/>
            </a:gdLst>
            <a:ahLst/>
            <a:cxnLst/>
            <a:rect l="T0" t="T1" r="T2" b="T3"/>
            <a:pathLst>
              <a:path w="12024" h="10000">
                <a:moveTo>
                  <a:pt x="26" y="9880"/>
                </a:moveTo>
                <a:lnTo>
                  <a:pt x="2524" y="9897"/>
                </a:lnTo>
                <a:cubicBezTo>
                  <a:pt x="2834" y="9899"/>
                  <a:pt x="2825" y="9902"/>
                  <a:pt x="2975" y="9905"/>
                </a:cubicBezTo>
                <a:lnTo>
                  <a:pt x="3427" y="9907"/>
                </a:lnTo>
                <a:lnTo>
                  <a:pt x="3875" y="9891"/>
                </a:lnTo>
                <a:lnTo>
                  <a:pt x="4100" y="9888"/>
                </a:lnTo>
                <a:lnTo>
                  <a:pt x="4327" y="9894"/>
                </a:lnTo>
                <a:lnTo>
                  <a:pt x="4552" y="9902"/>
                </a:lnTo>
                <a:lnTo>
                  <a:pt x="4778" y="9905"/>
                </a:lnTo>
                <a:lnTo>
                  <a:pt x="4999" y="9896"/>
                </a:lnTo>
                <a:lnTo>
                  <a:pt x="5220" y="9862"/>
                </a:lnTo>
                <a:lnTo>
                  <a:pt x="5436" y="9797"/>
                </a:lnTo>
                <a:cubicBezTo>
                  <a:pt x="5472" y="9781"/>
                  <a:pt x="5508" y="9766"/>
                  <a:pt x="5544" y="9749"/>
                </a:cubicBezTo>
                <a:cubicBezTo>
                  <a:pt x="5581" y="9731"/>
                  <a:pt x="5616" y="9712"/>
                  <a:pt x="5653" y="9694"/>
                </a:cubicBezTo>
                <a:lnTo>
                  <a:pt x="5874" y="9555"/>
                </a:lnTo>
                <a:lnTo>
                  <a:pt x="6098" y="9390"/>
                </a:lnTo>
                <a:lnTo>
                  <a:pt x="6319" y="9197"/>
                </a:lnTo>
                <a:lnTo>
                  <a:pt x="6541" y="8980"/>
                </a:lnTo>
                <a:lnTo>
                  <a:pt x="6765" y="8736"/>
                </a:lnTo>
                <a:cubicBezTo>
                  <a:pt x="6841" y="8648"/>
                  <a:pt x="6916" y="8558"/>
                  <a:pt x="6989" y="8470"/>
                </a:cubicBezTo>
                <a:lnTo>
                  <a:pt x="7211" y="8184"/>
                </a:lnTo>
                <a:cubicBezTo>
                  <a:pt x="7287" y="8080"/>
                  <a:pt x="7363" y="7979"/>
                  <a:pt x="7438" y="7875"/>
                </a:cubicBezTo>
                <a:lnTo>
                  <a:pt x="7661" y="7539"/>
                </a:lnTo>
                <a:cubicBezTo>
                  <a:pt x="7736" y="7414"/>
                  <a:pt x="7812" y="7290"/>
                  <a:pt x="7887" y="7165"/>
                </a:cubicBezTo>
                <a:cubicBezTo>
                  <a:pt x="7960" y="7031"/>
                  <a:pt x="8035" y="6897"/>
                  <a:pt x="8110" y="6762"/>
                </a:cubicBezTo>
                <a:cubicBezTo>
                  <a:pt x="8186" y="6623"/>
                  <a:pt x="8260" y="6482"/>
                  <a:pt x="8335" y="6343"/>
                </a:cubicBezTo>
                <a:lnTo>
                  <a:pt x="8785" y="5471"/>
                </a:lnTo>
                <a:cubicBezTo>
                  <a:pt x="8861" y="5328"/>
                  <a:pt x="8935" y="5183"/>
                  <a:pt x="9011" y="5039"/>
                </a:cubicBezTo>
                <a:lnTo>
                  <a:pt x="9234" y="4624"/>
                </a:lnTo>
                <a:lnTo>
                  <a:pt x="9686" y="3793"/>
                </a:lnTo>
                <a:lnTo>
                  <a:pt x="10135" y="2957"/>
                </a:lnTo>
                <a:cubicBezTo>
                  <a:pt x="10211" y="2819"/>
                  <a:pt x="10286" y="2679"/>
                  <a:pt x="10361" y="2541"/>
                </a:cubicBezTo>
                <a:lnTo>
                  <a:pt x="10585" y="2134"/>
                </a:lnTo>
                <a:lnTo>
                  <a:pt x="10811" y="1740"/>
                </a:lnTo>
                <a:cubicBezTo>
                  <a:pt x="10887" y="1615"/>
                  <a:pt x="10962" y="1489"/>
                  <a:pt x="11038" y="1364"/>
                </a:cubicBezTo>
                <a:cubicBezTo>
                  <a:pt x="11114" y="1244"/>
                  <a:pt x="11189" y="1123"/>
                  <a:pt x="11264" y="1002"/>
                </a:cubicBezTo>
                <a:lnTo>
                  <a:pt x="11489" y="657"/>
                </a:lnTo>
                <a:lnTo>
                  <a:pt x="11714" y="323"/>
                </a:lnTo>
                <a:cubicBezTo>
                  <a:pt x="11788" y="215"/>
                  <a:pt x="11864" y="107"/>
                  <a:pt x="11940" y="0"/>
                </a:cubicBezTo>
                <a:lnTo>
                  <a:pt x="12024" y="51"/>
                </a:lnTo>
                <a:cubicBezTo>
                  <a:pt x="11948" y="158"/>
                  <a:pt x="11873" y="266"/>
                  <a:pt x="11797" y="373"/>
                </a:cubicBezTo>
                <a:cubicBezTo>
                  <a:pt x="11723" y="484"/>
                  <a:pt x="11648" y="594"/>
                  <a:pt x="11574" y="705"/>
                </a:cubicBezTo>
                <a:lnTo>
                  <a:pt x="11347" y="1050"/>
                </a:lnTo>
                <a:lnTo>
                  <a:pt x="11122" y="1409"/>
                </a:lnTo>
                <a:lnTo>
                  <a:pt x="10900" y="1787"/>
                </a:lnTo>
                <a:cubicBezTo>
                  <a:pt x="10825" y="1917"/>
                  <a:pt x="10749" y="2047"/>
                  <a:pt x="10675" y="2178"/>
                </a:cubicBezTo>
                <a:cubicBezTo>
                  <a:pt x="10599" y="2313"/>
                  <a:pt x="10524" y="2449"/>
                  <a:pt x="10448" y="2584"/>
                </a:cubicBezTo>
                <a:lnTo>
                  <a:pt x="10224" y="2997"/>
                </a:lnTo>
                <a:lnTo>
                  <a:pt x="9775" y="3837"/>
                </a:lnTo>
                <a:lnTo>
                  <a:pt x="9322" y="4665"/>
                </a:lnTo>
                <a:lnTo>
                  <a:pt x="9098" y="5082"/>
                </a:lnTo>
                <a:cubicBezTo>
                  <a:pt x="9023" y="5226"/>
                  <a:pt x="8947" y="5368"/>
                  <a:pt x="8872" y="5512"/>
                </a:cubicBezTo>
                <a:lnTo>
                  <a:pt x="8423" y="6383"/>
                </a:lnTo>
                <a:cubicBezTo>
                  <a:pt x="8348" y="6525"/>
                  <a:pt x="8272" y="6666"/>
                  <a:pt x="8197" y="6808"/>
                </a:cubicBezTo>
                <a:cubicBezTo>
                  <a:pt x="8123" y="6942"/>
                  <a:pt x="8045" y="7076"/>
                  <a:pt x="7969" y="7211"/>
                </a:cubicBezTo>
                <a:cubicBezTo>
                  <a:pt x="7895" y="7337"/>
                  <a:pt x="7820" y="7462"/>
                  <a:pt x="7746" y="7588"/>
                </a:cubicBezTo>
                <a:cubicBezTo>
                  <a:pt x="7670" y="7702"/>
                  <a:pt x="7593" y="7814"/>
                  <a:pt x="7518" y="7928"/>
                </a:cubicBezTo>
                <a:lnTo>
                  <a:pt x="7293" y="8240"/>
                </a:lnTo>
                <a:lnTo>
                  <a:pt x="7066" y="8529"/>
                </a:lnTo>
                <a:cubicBezTo>
                  <a:pt x="6990" y="8618"/>
                  <a:pt x="6917" y="8707"/>
                  <a:pt x="6841" y="8795"/>
                </a:cubicBezTo>
                <a:lnTo>
                  <a:pt x="6615" y="9043"/>
                </a:lnTo>
                <a:lnTo>
                  <a:pt x="6386" y="9264"/>
                </a:lnTo>
                <a:lnTo>
                  <a:pt x="6157" y="9462"/>
                </a:lnTo>
                <a:lnTo>
                  <a:pt x="5927" y="9632"/>
                </a:lnTo>
                <a:lnTo>
                  <a:pt x="5700" y="9778"/>
                </a:lnTo>
                <a:cubicBezTo>
                  <a:pt x="5661" y="9797"/>
                  <a:pt x="5623" y="9817"/>
                  <a:pt x="5584" y="9836"/>
                </a:cubicBezTo>
                <a:lnTo>
                  <a:pt x="5468" y="9884"/>
                </a:lnTo>
                <a:lnTo>
                  <a:pt x="5234" y="9951"/>
                </a:lnTo>
                <a:lnTo>
                  <a:pt x="5005" y="9986"/>
                </a:lnTo>
                <a:lnTo>
                  <a:pt x="4775" y="9998"/>
                </a:lnTo>
                <a:lnTo>
                  <a:pt x="4550" y="9995"/>
                </a:lnTo>
                <a:lnTo>
                  <a:pt x="4324" y="9986"/>
                </a:lnTo>
                <a:lnTo>
                  <a:pt x="4102" y="9981"/>
                </a:lnTo>
                <a:lnTo>
                  <a:pt x="3877" y="9984"/>
                </a:lnTo>
                <a:lnTo>
                  <a:pt x="3424" y="10000"/>
                </a:lnTo>
                <a:lnTo>
                  <a:pt x="2973" y="9998"/>
                </a:lnTo>
                <a:lnTo>
                  <a:pt x="2523" y="9989"/>
                </a:lnTo>
                <a:lnTo>
                  <a:pt x="2073" y="9984"/>
                </a:lnTo>
                <a:cubicBezTo>
                  <a:pt x="2047" y="9984"/>
                  <a:pt x="19" y="9974"/>
                  <a:pt x="19" y="9949"/>
                </a:cubicBezTo>
                <a:cubicBezTo>
                  <a:pt x="21" y="9924"/>
                  <a:pt x="0" y="9880"/>
                  <a:pt x="26" y="9880"/>
                </a:cubicBezTo>
                <a:close/>
              </a:path>
            </a:pathLst>
          </a:custGeom>
          <a:solidFill>
            <a:schemeClr val="accent2">
              <a:lumMod val="60000"/>
              <a:lumOff val="40000"/>
            </a:schemeClr>
          </a:solidFill>
          <a:ln w="6">
            <a:solidFill>
              <a:schemeClr val="accent1"/>
            </a:solidFill>
            <a:bevel/>
            <a:headEnd/>
            <a:tailEnd/>
          </a:ln>
        </p:spPr>
        <p:txBody>
          <a:bodyPr/>
          <a:lstStyle/>
          <a:p>
            <a:endParaRPr lang="en-US"/>
          </a:p>
        </p:txBody>
      </p:sp>
      <p:sp>
        <p:nvSpPr>
          <p:cNvPr id="30745" name="Freeform 15"/>
          <p:cNvSpPr>
            <a:spLocks/>
          </p:cNvSpPr>
          <p:nvPr/>
        </p:nvSpPr>
        <p:spPr bwMode="auto">
          <a:xfrm>
            <a:off x="2366964" y="3032134"/>
            <a:ext cx="4211637" cy="2389188"/>
          </a:xfrm>
          <a:custGeom>
            <a:avLst/>
            <a:gdLst>
              <a:gd name="T0" fmla="*/ 0 w 13247"/>
              <a:gd name="T1" fmla="*/ 0 h 13989"/>
              <a:gd name="T2" fmla="*/ 13247 w 13247"/>
              <a:gd name="T3" fmla="*/ 13989 h 13989"/>
            </a:gdLst>
            <a:ahLst/>
            <a:cxnLst/>
            <a:rect l="T0" t="T1" r="T2" b="T3"/>
            <a:pathLst>
              <a:path w="13247" h="13989">
                <a:moveTo>
                  <a:pt x="11" y="13951"/>
                </a:moveTo>
                <a:lnTo>
                  <a:pt x="1327" y="9255"/>
                </a:lnTo>
                <a:cubicBezTo>
                  <a:pt x="1396" y="9041"/>
                  <a:pt x="1464" y="8828"/>
                  <a:pt x="1533" y="8614"/>
                </a:cubicBezTo>
                <a:lnTo>
                  <a:pt x="1946" y="7324"/>
                </a:lnTo>
                <a:lnTo>
                  <a:pt x="2152" y="6692"/>
                </a:lnTo>
                <a:cubicBezTo>
                  <a:pt x="2221" y="6489"/>
                  <a:pt x="2291" y="6287"/>
                  <a:pt x="2360" y="6084"/>
                </a:cubicBezTo>
                <a:lnTo>
                  <a:pt x="2567" y="5505"/>
                </a:lnTo>
                <a:lnTo>
                  <a:pt x="2773" y="4969"/>
                </a:lnTo>
                <a:lnTo>
                  <a:pt x="2981" y="4464"/>
                </a:lnTo>
                <a:cubicBezTo>
                  <a:pt x="3050" y="4304"/>
                  <a:pt x="3118" y="4144"/>
                  <a:pt x="3187" y="3984"/>
                </a:cubicBezTo>
                <a:lnTo>
                  <a:pt x="3394" y="3530"/>
                </a:lnTo>
                <a:lnTo>
                  <a:pt x="3602" y="3100"/>
                </a:lnTo>
                <a:lnTo>
                  <a:pt x="3808" y="2701"/>
                </a:lnTo>
                <a:lnTo>
                  <a:pt x="4017" y="2327"/>
                </a:lnTo>
                <a:lnTo>
                  <a:pt x="4225" y="1988"/>
                </a:lnTo>
                <a:lnTo>
                  <a:pt x="4433" y="1682"/>
                </a:lnTo>
                <a:lnTo>
                  <a:pt x="4641" y="1411"/>
                </a:lnTo>
                <a:cubicBezTo>
                  <a:pt x="4710" y="1335"/>
                  <a:pt x="4780" y="1260"/>
                  <a:pt x="4849" y="1184"/>
                </a:cubicBezTo>
                <a:lnTo>
                  <a:pt x="5059" y="994"/>
                </a:lnTo>
                <a:lnTo>
                  <a:pt x="5268" y="832"/>
                </a:lnTo>
                <a:lnTo>
                  <a:pt x="5478" y="692"/>
                </a:lnTo>
                <a:lnTo>
                  <a:pt x="5684" y="570"/>
                </a:lnTo>
                <a:lnTo>
                  <a:pt x="6099" y="358"/>
                </a:lnTo>
                <a:lnTo>
                  <a:pt x="6307" y="265"/>
                </a:lnTo>
                <a:lnTo>
                  <a:pt x="6517" y="196"/>
                </a:lnTo>
                <a:lnTo>
                  <a:pt x="6932" y="109"/>
                </a:lnTo>
                <a:lnTo>
                  <a:pt x="7348" y="62"/>
                </a:lnTo>
                <a:lnTo>
                  <a:pt x="7761" y="25"/>
                </a:lnTo>
                <a:lnTo>
                  <a:pt x="8175" y="0"/>
                </a:lnTo>
                <a:lnTo>
                  <a:pt x="8590" y="3"/>
                </a:lnTo>
                <a:lnTo>
                  <a:pt x="9002" y="16"/>
                </a:lnTo>
                <a:lnTo>
                  <a:pt x="9415" y="25"/>
                </a:lnTo>
                <a:lnTo>
                  <a:pt x="11064" y="25"/>
                </a:lnTo>
                <a:cubicBezTo>
                  <a:pt x="11090" y="25"/>
                  <a:pt x="12597" y="61"/>
                  <a:pt x="12922" y="100"/>
                </a:cubicBezTo>
                <a:cubicBezTo>
                  <a:pt x="13247" y="139"/>
                  <a:pt x="13038" y="258"/>
                  <a:pt x="13012" y="258"/>
                </a:cubicBezTo>
                <a:lnTo>
                  <a:pt x="9413" y="174"/>
                </a:lnTo>
                <a:lnTo>
                  <a:pt x="9001" y="165"/>
                </a:lnTo>
                <a:lnTo>
                  <a:pt x="8588" y="153"/>
                </a:lnTo>
                <a:lnTo>
                  <a:pt x="8177" y="150"/>
                </a:lnTo>
                <a:lnTo>
                  <a:pt x="7766" y="174"/>
                </a:lnTo>
                <a:lnTo>
                  <a:pt x="7354" y="209"/>
                </a:lnTo>
                <a:lnTo>
                  <a:pt x="6943" y="255"/>
                </a:lnTo>
                <a:lnTo>
                  <a:pt x="6534" y="343"/>
                </a:lnTo>
                <a:lnTo>
                  <a:pt x="6331" y="411"/>
                </a:lnTo>
                <a:lnTo>
                  <a:pt x="6127" y="498"/>
                </a:lnTo>
                <a:lnTo>
                  <a:pt x="5714" y="710"/>
                </a:lnTo>
                <a:lnTo>
                  <a:pt x="5510" y="832"/>
                </a:lnTo>
                <a:lnTo>
                  <a:pt x="5307" y="966"/>
                </a:lnTo>
                <a:lnTo>
                  <a:pt x="5103" y="1128"/>
                </a:lnTo>
                <a:lnTo>
                  <a:pt x="4900" y="1312"/>
                </a:lnTo>
                <a:lnTo>
                  <a:pt x="4696" y="1530"/>
                </a:lnTo>
                <a:lnTo>
                  <a:pt x="4491" y="1791"/>
                </a:lnTo>
                <a:lnTo>
                  <a:pt x="4287" y="2097"/>
                </a:lnTo>
                <a:lnTo>
                  <a:pt x="4082" y="2430"/>
                </a:lnTo>
                <a:lnTo>
                  <a:pt x="3878" y="2798"/>
                </a:lnTo>
                <a:lnTo>
                  <a:pt x="3671" y="3193"/>
                </a:lnTo>
                <a:lnTo>
                  <a:pt x="3467" y="3620"/>
                </a:lnTo>
                <a:lnTo>
                  <a:pt x="3261" y="4072"/>
                </a:lnTo>
                <a:lnTo>
                  <a:pt x="3054" y="4548"/>
                </a:lnTo>
                <a:lnTo>
                  <a:pt x="2850" y="5047"/>
                </a:lnTo>
                <a:lnTo>
                  <a:pt x="2643" y="5583"/>
                </a:lnTo>
                <a:cubicBezTo>
                  <a:pt x="2574" y="5774"/>
                  <a:pt x="2506" y="5965"/>
                  <a:pt x="2437" y="6156"/>
                </a:cubicBezTo>
                <a:lnTo>
                  <a:pt x="2233" y="6763"/>
                </a:lnTo>
                <a:lnTo>
                  <a:pt x="2026" y="7396"/>
                </a:lnTo>
                <a:cubicBezTo>
                  <a:pt x="1889" y="7826"/>
                  <a:pt x="1751" y="8255"/>
                  <a:pt x="1614" y="8685"/>
                </a:cubicBezTo>
                <a:cubicBezTo>
                  <a:pt x="1544" y="8899"/>
                  <a:pt x="1475" y="9113"/>
                  <a:pt x="1405" y="9327"/>
                </a:cubicBezTo>
                <a:lnTo>
                  <a:pt x="1199" y="9950"/>
                </a:lnTo>
                <a:cubicBezTo>
                  <a:pt x="1188" y="9988"/>
                  <a:pt x="76" y="13989"/>
                  <a:pt x="53" y="13967"/>
                </a:cubicBezTo>
                <a:cubicBezTo>
                  <a:pt x="31" y="13949"/>
                  <a:pt x="0" y="13988"/>
                  <a:pt x="11" y="13951"/>
                </a:cubicBezTo>
                <a:close/>
              </a:path>
            </a:pathLst>
          </a:custGeom>
          <a:solidFill>
            <a:schemeClr val="bg2">
              <a:lumMod val="50000"/>
            </a:schemeClr>
          </a:solidFill>
          <a:ln w="6">
            <a:solidFill>
              <a:schemeClr val="accent4"/>
            </a:solidFill>
            <a:bevel/>
            <a:headEnd/>
            <a:tailEnd/>
          </a:ln>
        </p:spPr>
        <p:txBody>
          <a:bodyPr/>
          <a:lstStyle/>
          <a:p>
            <a:endParaRPr lang="en-US"/>
          </a:p>
        </p:txBody>
      </p:sp>
      <p:sp>
        <p:nvSpPr>
          <p:cNvPr id="2" name="Rektangel 1"/>
          <p:cNvSpPr/>
          <p:nvPr/>
        </p:nvSpPr>
        <p:spPr>
          <a:xfrm>
            <a:off x="1524001" y="4554682"/>
            <a:ext cx="1194955" cy="230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Rectangle 47"/>
          <p:cNvSpPr/>
          <p:nvPr/>
        </p:nvSpPr>
        <p:spPr>
          <a:xfrm>
            <a:off x="1524000" y="4738606"/>
            <a:ext cx="1294696" cy="72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0760" name="TextBox 1"/>
          <p:cNvSpPr>
            <a:spLocks noChangeArrowheads="1"/>
          </p:cNvSpPr>
          <p:nvPr/>
        </p:nvSpPr>
        <p:spPr bwMode="auto">
          <a:xfrm>
            <a:off x="4923091" y="1757851"/>
            <a:ext cx="1177470" cy="421200"/>
          </a:xfrm>
          <a:prstGeom prst="roundRect">
            <a:avLst>
              <a:gd name="adj" fmla="val 16667"/>
            </a:avLst>
          </a:prstGeom>
          <a:solidFill>
            <a:schemeClr val="bg1"/>
          </a:solidFill>
          <a:ln w="19050" cmpd="sng">
            <a:solidFill>
              <a:schemeClr val="accent1"/>
            </a:solidFill>
            <a:miter lim="800000"/>
            <a:headEnd/>
            <a:tailEnd/>
          </a:ln>
        </p:spPr>
        <p:txBody>
          <a:bodyPr anchor="ctr"/>
          <a:lstStyle/>
          <a:p>
            <a:pPr algn="ctr">
              <a:lnSpc>
                <a:spcPct val="85000"/>
              </a:lnSpc>
            </a:pPr>
            <a:r>
              <a:rPr lang="en-GB" sz="1400" dirty="0" err="1">
                <a:solidFill>
                  <a:srgbClr val="4D4D4F"/>
                </a:solidFill>
              </a:rPr>
              <a:t>Glukos</a:t>
            </a:r>
            <a:r>
              <a:rPr lang="en-GB" sz="1400" dirty="0">
                <a:solidFill>
                  <a:srgbClr val="4D4D4F"/>
                </a:solidFill>
              </a:rPr>
              <a:t>- </a:t>
            </a:r>
            <a:r>
              <a:rPr lang="en-GB" sz="1400" dirty="0" err="1">
                <a:solidFill>
                  <a:srgbClr val="4D4D4F"/>
                </a:solidFill>
              </a:rPr>
              <a:t>utsöndring</a:t>
            </a:r>
            <a:endParaRPr lang="en-GB" sz="1400" dirty="0">
              <a:solidFill>
                <a:srgbClr val="4D4D4F"/>
              </a:solidFill>
            </a:endParaRPr>
          </a:p>
        </p:txBody>
      </p:sp>
      <p:sp>
        <p:nvSpPr>
          <p:cNvPr id="37898" name="Rectangle 31"/>
          <p:cNvSpPr>
            <a:spLocks noChangeArrowheads="1"/>
          </p:cNvSpPr>
          <p:nvPr/>
        </p:nvSpPr>
        <p:spPr bwMode="auto">
          <a:xfrm rot="-5400000">
            <a:off x="461440" y="3201002"/>
            <a:ext cx="3151470" cy="246221"/>
          </a:xfrm>
          <a:prstGeom prst="rect">
            <a:avLst/>
          </a:prstGeom>
          <a:noFill/>
          <a:ln w="9525">
            <a:noFill/>
            <a:miter lim="800000"/>
            <a:headEnd/>
            <a:tailEnd/>
          </a:ln>
        </p:spPr>
        <p:txBody>
          <a:bodyPr wrap="square" lIns="0" tIns="0" rIns="0" bIns="0">
            <a:spAutoFit/>
          </a:bodyPr>
          <a:lstStyle/>
          <a:p>
            <a:pPr algn="ctr"/>
            <a:r>
              <a:rPr lang="en-US" sz="1600" dirty="0" err="1">
                <a:solidFill>
                  <a:srgbClr val="4D4D4F"/>
                </a:solidFill>
              </a:rPr>
              <a:t>Glukosflöde</a:t>
            </a:r>
            <a:endParaRPr lang="en-US" sz="1600" dirty="0">
              <a:solidFill>
                <a:srgbClr val="4D4D4F"/>
              </a:solidFill>
            </a:endParaRPr>
          </a:p>
        </p:txBody>
      </p:sp>
      <p:sp>
        <p:nvSpPr>
          <p:cNvPr id="87" name="Rectangle 32"/>
          <p:cNvSpPr>
            <a:spLocks noChangeArrowheads="1"/>
          </p:cNvSpPr>
          <p:nvPr/>
        </p:nvSpPr>
        <p:spPr bwMode="auto">
          <a:xfrm>
            <a:off x="3352447" y="5126038"/>
            <a:ext cx="1895839" cy="246221"/>
          </a:xfrm>
          <a:prstGeom prst="rect">
            <a:avLst/>
          </a:prstGeom>
          <a:noFill/>
          <a:ln w="9525">
            <a:noFill/>
            <a:miter lim="800000"/>
            <a:headEnd/>
            <a:tailEnd/>
          </a:ln>
        </p:spPr>
        <p:txBody>
          <a:bodyPr wrap="none" lIns="0" tIns="0" rIns="0" bIns="0">
            <a:spAutoFit/>
          </a:bodyPr>
          <a:lstStyle/>
          <a:p>
            <a:pPr algn="ctr">
              <a:defRPr/>
            </a:pPr>
            <a:r>
              <a:rPr lang="en-US" sz="1600" dirty="0" err="1">
                <a:solidFill>
                  <a:srgbClr val="4D4D4F"/>
                </a:solidFill>
              </a:rPr>
              <a:t>Plasmaglukos</a:t>
            </a:r>
            <a:r>
              <a:rPr lang="en-US" sz="1600" dirty="0">
                <a:solidFill>
                  <a:srgbClr val="4D4D4F"/>
                </a:solidFill>
              </a:rPr>
              <a:t> (</a:t>
            </a:r>
            <a:r>
              <a:rPr lang="en-US" sz="1600" dirty="0" err="1">
                <a:solidFill>
                  <a:srgbClr val="4D4D4F"/>
                </a:solidFill>
              </a:rPr>
              <a:t>mmol</a:t>
            </a:r>
            <a:r>
              <a:rPr lang="en-US" sz="1600" dirty="0">
                <a:solidFill>
                  <a:srgbClr val="4D4D4F"/>
                </a:solidFill>
              </a:rPr>
              <a:t>/l)</a:t>
            </a:r>
          </a:p>
        </p:txBody>
      </p:sp>
      <p:sp>
        <p:nvSpPr>
          <p:cNvPr id="37900" name="Rectangle 2"/>
          <p:cNvSpPr>
            <a:spLocks noGrp="1"/>
          </p:cNvSpPr>
          <p:nvPr>
            <p:ph type="title"/>
          </p:nvPr>
        </p:nvSpPr>
        <p:spPr>
          <a:xfrm>
            <a:off x="260063" y="163794"/>
            <a:ext cx="11518076" cy="1281078"/>
          </a:xfrm>
        </p:spPr>
        <p:txBody>
          <a:bodyPr>
            <a:normAutofit/>
          </a:bodyPr>
          <a:lstStyle/>
          <a:p>
            <a:r>
              <a:rPr lang="de-DE" b="1" dirty="0" err="1">
                <a:solidFill>
                  <a:schemeClr val="tx2"/>
                </a:solidFill>
              </a:rPr>
              <a:t>Renalt</a:t>
            </a:r>
            <a:r>
              <a:rPr lang="de-DE" b="1" dirty="0">
                <a:solidFill>
                  <a:schemeClr val="tx2"/>
                </a:solidFill>
              </a:rPr>
              <a:t> </a:t>
            </a:r>
            <a:r>
              <a:rPr lang="de-DE" b="1" dirty="0" err="1">
                <a:solidFill>
                  <a:schemeClr val="tx2"/>
                </a:solidFill>
              </a:rPr>
              <a:t>återupptag</a:t>
            </a:r>
            <a:r>
              <a:rPr lang="de-DE" b="1" dirty="0">
                <a:solidFill>
                  <a:schemeClr val="tx2"/>
                </a:solidFill>
              </a:rPr>
              <a:t> och </a:t>
            </a:r>
            <a:r>
              <a:rPr lang="de-DE" b="1" dirty="0" err="1">
                <a:solidFill>
                  <a:schemeClr val="tx2"/>
                </a:solidFill>
              </a:rPr>
              <a:t>utsöndring</a:t>
            </a:r>
            <a:r>
              <a:rPr lang="de-DE" b="1" dirty="0">
                <a:solidFill>
                  <a:schemeClr val="tx2"/>
                </a:solidFill>
              </a:rPr>
              <a:t> </a:t>
            </a:r>
            <a:r>
              <a:rPr lang="de-DE" b="1" dirty="0" err="1">
                <a:solidFill>
                  <a:schemeClr val="tx2"/>
                </a:solidFill>
              </a:rPr>
              <a:t>av</a:t>
            </a:r>
            <a:r>
              <a:rPr lang="de-DE" b="1" dirty="0">
                <a:solidFill>
                  <a:schemeClr val="tx2"/>
                </a:solidFill>
              </a:rPr>
              <a:t> </a:t>
            </a:r>
            <a:r>
              <a:rPr lang="de-DE" b="1" dirty="0" err="1">
                <a:solidFill>
                  <a:schemeClr val="tx2"/>
                </a:solidFill>
              </a:rPr>
              <a:t>glukos</a:t>
            </a:r>
            <a:endParaRPr lang="de-DE" b="1" dirty="0">
              <a:solidFill>
                <a:schemeClr val="tx2"/>
              </a:solidFill>
            </a:endParaRPr>
          </a:p>
        </p:txBody>
      </p:sp>
      <p:grpSp>
        <p:nvGrpSpPr>
          <p:cNvPr id="3" name="Group 62"/>
          <p:cNvGrpSpPr>
            <a:grpSpLocks/>
          </p:cNvGrpSpPr>
          <p:nvPr/>
        </p:nvGrpSpPr>
        <p:grpSpPr bwMode="auto">
          <a:xfrm>
            <a:off x="2735264" y="1757251"/>
            <a:ext cx="1929272" cy="2963974"/>
            <a:chOff x="1804990" y="1994431"/>
            <a:chExt cx="1929604" cy="2963333"/>
          </a:xfrm>
        </p:grpSpPr>
        <p:cxnSp>
          <p:nvCxnSpPr>
            <p:cNvPr id="43" name="Straight Connector 42"/>
            <p:cNvCxnSpPr/>
            <p:nvPr/>
          </p:nvCxnSpPr>
          <p:spPr>
            <a:xfrm rot="5400000" flipH="1" flipV="1">
              <a:off x="1208486" y="2981486"/>
              <a:ext cx="2572782" cy="137977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919" name="TextBox 2"/>
            <p:cNvSpPr>
              <a:spLocks noChangeArrowheads="1"/>
            </p:cNvSpPr>
            <p:nvPr/>
          </p:nvSpPr>
          <p:spPr bwMode="auto">
            <a:xfrm>
              <a:off x="2741486" y="1994431"/>
              <a:ext cx="993108" cy="421905"/>
            </a:xfrm>
            <a:prstGeom prst="roundRect">
              <a:avLst>
                <a:gd name="adj" fmla="val 16667"/>
              </a:avLst>
            </a:prstGeom>
            <a:solidFill>
              <a:schemeClr val="bg1"/>
            </a:solidFill>
            <a:ln w="19050" cmpd="sng">
              <a:solidFill>
                <a:srgbClr val="F7901E"/>
              </a:solidFill>
              <a:miter lim="800000"/>
              <a:headEnd/>
              <a:tailEnd/>
            </a:ln>
          </p:spPr>
          <p:txBody>
            <a:bodyPr anchor="ctr"/>
            <a:lstStyle/>
            <a:p>
              <a:pPr algn="ctr">
                <a:lnSpc>
                  <a:spcPct val="90000"/>
                </a:lnSpc>
              </a:pPr>
              <a:r>
                <a:rPr lang="en-GB" sz="1400" dirty="0" err="1">
                  <a:solidFill>
                    <a:srgbClr val="4D4D4F"/>
                  </a:solidFill>
                </a:rPr>
                <a:t>Glukos</a:t>
              </a:r>
              <a:r>
                <a:rPr lang="en-GB" sz="1400" dirty="0">
                  <a:solidFill>
                    <a:srgbClr val="4D4D4F"/>
                  </a:solidFill>
                </a:rPr>
                <a:t>- </a:t>
              </a:r>
              <a:r>
                <a:rPr lang="en-GB" sz="1400" dirty="0" err="1">
                  <a:solidFill>
                    <a:srgbClr val="4D4D4F"/>
                  </a:solidFill>
                </a:rPr>
                <a:t>filtrering</a:t>
              </a:r>
              <a:endParaRPr lang="en-GB" sz="1400" dirty="0">
                <a:solidFill>
                  <a:srgbClr val="4D4D4F"/>
                </a:solidFill>
              </a:endParaRPr>
            </a:p>
          </p:txBody>
        </p:sp>
      </p:grpSp>
      <p:grpSp>
        <p:nvGrpSpPr>
          <p:cNvPr id="4" name="Group 92"/>
          <p:cNvGrpSpPr>
            <a:grpSpLocks/>
          </p:cNvGrpSpPr>
          <p:nvPr/>
        </p:nvGrpSpPr>
        <p:grpSpPr bwMode="auto">
          <a:xfrm>
            <a:off x="1835151" y="2328367"/>
            <a:ext cx="3851275" cy="708521"/>
            <a:chOff x="904189" y="2662349"/>
            <a:chExt cx="3851961" cy="708521"/>
          </a:xfrm>
        </p:grpSpPr>
        <p:cxnSp>
          <p:nvCxnSpPr>
            <p:cNvPr id="12" name="Straight Connector 11"/>
            <p:cNvCxnSpPr/>
            <p:nvPr/>
          </p:nvCxnSpPr>
          <p:spPr>
            <a:xfrm>
              <a:off x="1818752" y="3370870"/>
              <a:ext cx="2937398" cy="0"/>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7916" name="TextBox 14"/>
            <p:cNvSpPr>
              <a:spLocks noChangeArrowheads="1"/>
            </p:cNvSpPr>
            <p:nvPr/>
          </p:nvSpPr>
          <p:spPr bwMode="auto">
            <a:xfrm>
              <a:off x="904189" y="2662349"/>
              <a:ext cx="497389" cy="340519"/>
            </a:xfrm>
            <a:prstGeom prst="roundRect">
              <a:avLst>
                <a:gd name="adj" fmla="val 16667"/>
              </a:avLst>
            </a:prstGeom>
            <a:solidFill>
              <a:schemeClr val="bg1"/>
            </a:solidFill>
            <a:ln w="19050">
              <a:solidFill>
                <a:srgbClr val="666699"/>
              </a:solidFill>
              <a:miter lim="800000"/>
              <a:headEnd/>
              <a:tailEnd/>
            </a:ln>
          </p:spPr>
          <p:txBody>
            <a:bodyPr wrap="none">
              <a:spAutoFit/>
            </a:bodyPr>
            <a:lstStyle/>
            <a:p>
              <a:r>
                <a:rPr lang="en-GB" sz="1400" dirty="0" err="1">
                  <a:solidFill>
                    <a:srgbClr val="4D4D4F"/>
                  </a:solidFill>
                </a:rPr>
                <a:t>T</a:t>
              </a:r>
              <a:r>
                <a:rPr lang="en-GB" sz="1400" baseline="-25000" dirty="0" err="1">
                  <a:solidFill>
                    <a:srgbClr val="4D4D4F"/>
                  </a:solidFill>
                </a:rPr>
                <a:t>max</a:t>
              </a:r>
              <a:endParaRPr lang="en-GB" sz="1400" baseline="-25000" dirty="0">
                <a:solidFill>
                  <a:srgbClr val="4D4D4F"/>
                </a:solidFill>
              </a:endParaRPr>
            </a:p>
          </p:txBody>
        </p:sp>
        <p:cxnSp>
          <p:nvCxnSpPr>
            <p:cNvPr id="31" name="Straight Arrow Connector 30"/>
            <p:cNvCxnSpPr/>
            <p:nvPr/>
          </p:nvCxnSpPr>
          <p:spPr>
            <a:xfrm rot="16200000" flipH="1">
              <a:off x="1430571" y="3023973"/>
              <a:ext cx="358775" cy="325496"/>
            </a:xfrm>
            <a:prstGeom prst="straightConnector1">
              <a:avLst/>
            </a:prstGeom>
            <a:ln w="19050">
              <a:solidFill>
                <a:srgbClr val="666699"/>
              </a:solidFill>
              <a:tailEnd type="arrow"/>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54840" y="3952875"/>
            <a:ext cx="2857823" cy="7920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err="1">
                <a:solidFill>
                  <a:srgbClr val="4D4D4F"/>
                </a:solidFill>
                <a:latin typeface="Calibri"/>
                <a:cs typeface="Calibri"/>
              </a:rPr>
              <a:t>Det</a:t>
            </a:r>
            <a:r>
              <a:rPr lang="en-GB" sz="1400" dirty="0">
                <a:solidFill>
                  <a:srgbClr val="4D4D4F"/>
                </a:solidFill>
                <a:latin typeface="Calibri"/>
                <a:cs typeface="Calibri"/>
              </a:rPr>
              <a:t> </a:t>
            </a:r>
            <a:r>
              <a:rPr lang="en-GB" sz="1400" dirty="0" err="1">
                <a:solidFill>
                  <a:srgbClr val="4D4D4F"/>
                </a:solidFill>
                <a:latin typeface="Calibri"/>
                <a:cs typeface="Calibri"/>
              </a:rPr>
              <a:t>ökar</a:t>
            </a:r>
            <a:r>
              <a:rPr lang="en-GB" sz="1400" dirty="0">
                <a:solidFill>
                  <a:srgbClr val="4D4D4F"/>
                </a:solidFill>
                <a:latin typeface="Calibri"/>
                <a:cs typeface="Calibri"/>
              </a:rPr>
              <a:t> </a:t>
            </a:r>
            <a:r>
              <a:rPr lang="en-GB" sz="1400" dirty="0" err="1">
                <a:solidFill>
                  <a:srgbClr val="4D4D4F"/>
                </a:solidFill>
                <a:latin typeface="Calibri"/>
                <a:cs typeface="Calibri"/>
              </a:rPr>
              <a:t>utsöndringen</a:t>
            </a:r>
            <a:r>
              <a:rPr lang="en-GB" sz="1400" dirty="0">
                <a:solidFill>
                  <a:srgbClr val="4D4D4F"/>
                </a:solidFill>
                <a:latin typeface="Calibri"/>
                <a:cs typeface="Calibri"/>
              </a:rPr>
              <a:t> </a:t>
            </a:r>
            <a:r>
              <a:rPr lang="en-GB" sz="1400" dirty="0" err="1">
                <a:solidFill>
                  <a:srgbClr val="4D4D4F"/>
                </a:solidFill>
                <a:latin typeface="Calibri"/>
                <a:cs typeface="Calibri"/>
              </a:rPr>
              <a:t>av</a:t>
            </a:r>
            <a:r>
              <a:rPr lang="en-GB" sz="1400" dirty="0">
                <a:solidFill>
                  <a:srgbClr val="4D4D4F"/>
                </a:solidFill>
                <a:latin typeface="Calibri"/>
                <a:cs typeface="Calibri"/>
              </a:rPr>
              <a:t> </a:t>
            </a:r>
            <a:r>
              <a:rPr lang="en-GB" sz="1400" dirty="0" err="1">
                <a:solidFill>
                  <a:srgbClr val="4D4D4F"/>
                </a:solidFill>
                <a:latin typeface="Calibri"/>
                <a:cs typeface="Calibri"/>
              </a:rPr>
              <a:t>glukos</a:t>
            </a:r>
            <a:endParaRPr lang="en-GB" sz="1400" dirty="0">
              <a:solidFill>
                <a:srgbClr val="4D4D4F"/>
              </a:solidFill>
              <a:latin typeface="Calibri"/>
              <a:cs typeface="Calibri"/>
            </a:endParaRPr>
          </a:p>
        </p:txBody>
      </p:sp>
      <p:cxnSp>
        <p:nvCxnSpPr>
          <p:cNvPr id="5" name="Straight Connector 4"/>
          <p:cNvCxnSpPr/>
          <p:nvPr/>
        </p:nvCxnSpPr>
        <p:spPr>
          <a:xfrm>
            <a:off x="2721678" y="1587999"/>
            <a:ext cx="0" cy="32195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36334" y="4405494"/>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36334" y="4097646"/>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6334" y="3783702"/>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36334" y="3475854"/>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36334" y="3152766"/>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36334" y="2841870"/>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636334" y="2530974"/>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36334" y="2213982"/>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36334" y="1900038"/>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36334" y="1589142"/>
            <a:ext cx="853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36334" y="4725534"/>
            <a:ext cx="32400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252834"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74042"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01346"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25602"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352906"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874114" y="4728393"/>
            <a:ext cx="0" cy="7614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483" y="4828814"/>
            <a:ext cx="91372" cy="215444"/>
          </a:xfrm>
          <a:prstGeom prst="rect">
            <a:avLst/>
          </a:prstGeom>
          <a:noFill/>
        </p:spPr>
        <p:txBody>
          <a:bodyPr wrap="none" lIns="0" tIns="0" rIns="0" bIns="0" rtlCol="0">
            <a:spAutoFit/>
          </a:bodyPr>
          <a:lstStyle/>
          <a:p>
            <a:pPr algn="ctr"/>
            <a:r>
              <a:rPr lang="en-GB" sz="1400" dirty="0"/>
              <a:t>0</a:t>
            </a:r>
          </a:p>
        </p:txBody>
      </p:sp>
      <p:sp>
        <p:nvSpPr>
          <p:cNvPr id="71" name="TextBox 70"/>
          <p:cNvSpPr txBox="1"/>
          <p:nvPr/>
        </p:nvSpPr>
        <p:spPr>
          <a:xfrm>
            <a:off x="3210882" y="4828814"/>
            <a:ext cx="91372" cy="215444"/>
          </a:xfrm>
          <a:prstGeom prst="rect">
            <a:avLst/>
          </a:prstGeom>
          <a:noFill/>
        </p:spPr>
        <p:txBody>
          <a:bodyPr wrap="none" lIns="0" tIns="0" rIns="0" bIns="0" rtlCol="0">
            <a:spAutoFit/>
          </a:bodyPr>
          <a:lstStyle/>
          <a:p>
            <a:pPr algn="ctr"/>
            <a:r>
              <a:rPr lang="en-GB" sz="1400" dirty="0"/>
              <a:t>5</a:t>
            </a:r>
          </a:p>
        </p:txBody>
      </p:sp>
      <p:sp>
        <p:nvSpPr>
          <p:cNvPr id="72" name="TextBox 71"/>
          <p:cNvSpPr txBox="1"/>
          <p:nvPr/>
        </p:nvSpPr>
        <p:spPr>
          <a:xfrm>
            <a:off x="3686405" y="4828814"/>
            <a:ext cx="182742" cy="215444"/>
          </a:xfrm>
          <a:prstGeom prst="rect">
            <a:avLst/>
          </a:prstGeom>
          <a:noFill/>
        </p:spPr>
        <p:txBody>
          <a:bodyPr wrap="none" lIns="0" tIns="0" rIns="0" bIns="0" rtlCol="0">
            <a:spAutoFit/>
          </a:bodyPr>
          <a:lstStyle/>
          <a:p>
            <a:pPr algn="ctr"/>
            <a:r>
              <a:rPr lang="en-GB" sz="1400" dirty="0"/>
              <a:t>10</a:t>
            </a:r>
          </a:p>
        </p:txBody>
      </p:sp>
      <p:sp>
        <p:nvSpPr>
          <p:cNvPr id="73" name="TextBox 72"/>
          <p:cNvSpPr txBox="1"/>
          <p:nvPr/>
        </p:nvSpPr>
        <p:spPr>
          <a:xfrm>
            <a:off x="4210661" y="4828814"/>
            <a:ext cx="182742" cy="215444"/>
          </a:xfrm>
          <a:prstGeom prst="rect">
            <a:avLst/>
          </a:prstGeom>
          <a:noFill/>
        </p:spPr>
        <p:txBody>
          <a:bodyPr wrap="none" lIns="0" tIns="0" rIns="0" bIns="0" rtlCol="0">
            <a:spAutoFit/>
          </a:bodyPr>
          <a:lstStyle/>
          <a:p>
            <a:pPr algn="ctr"/>
            <a:r>
              <a:rPr lang="en-GB" sz="1400" dirty="0"/>
              <a:t>15</a:t>
            </a:r>
          </a:p>
        </p:txBody>
      </p:sp>
      <p:sp>
        <p:nvSpPr>
          <p:cNvPr id="74" name="TextBox 73"/>
          <p:cNvSpPr txBox="1"/>
          <p:nvPr/>
        </p:nvSpPr>
        <p:spPr>
          <a:xfrm>
            <a:off x="4731869" y="4828814"/>
            <a:ext cx="182742" cy="215444"/>
          </a:xfrm>
          <a:prstGeom prst="rect">
            <a:avLst/>
          </a:prstGeom>
          <a:noFill/>
        </p:spPr>
        <p:txBody>
          <a:bodyPr wrap="none" lIns="0" tIns="0" rIns="0" bIns="0" rtlCol="0">
            <a:spAutoFit/>
          </a:bodyPr>
          <a:lstStyle/>
          <a:p>
            <a:pPr algn="ctr"/>
            <a:r>
              <a:rPr lang="en-GB" sz="1400" dirty="0"/>
              <a:t>20</a:t>
            </a:r>
          </a:p>
        </p:txBody>
      </p:sp>
      <p:sp>
        <p:nvSpPr>
          <p:cNvPr id="75" name="TextBox 74"/>
          <p:cNvSpPr txBox="1"/>
          <p:nvPr/>
        </p:nvSpPr>
        <p:spPr>
          <a:xfrm>
            <a:off x="5262362" y="4828814"/>
            <a:ext cx="182742" cy="215444"/>
          </a:xfrm>
          <a:prstGeom prst="rect">
            <a:avLst/>
          </a:prstGeom>
          <a:noFill/>
        </p:spPr>
        <p:txBody>
          <a:bodyPr wrap="none" lIns="0" tIns="0" rIns="0" bIns="0" rtlCol="0">
            <a:spAutoFit/>
          </a:bodyPr>
          <a:lstStyle/>
          <a:p>
            <a:pPr algn="ctr"/>
            <a:r>
              <a:rPr lang="en-GB" sz="1400" dirty="0"/>
              <a:t>25</a:t>
            </a:r>
          </a:p>
        </p:txBody>
      </p:sp>
      <p:sp>
        <p:nvSpPr>
          <p:cNvPr id="76" name="TextBox 75"/>
          <p:cNvSpPr txBox="1"/>
          <p:nvPr/>
        </p:nvSpPr>
        <p:spPr>
          <a:xfrm>
            <a:off x="5783570" y="4828814"/>
            <a:ext cx="182742" cy="215444"/>
          </a:xfrm>
          <a:prstGeom prst="rect">
            <a:avLst/>
          </a:prstGeom>
          <a:noFill/>
        </p:spPr>
        <p:txBody>
          <a:bodyPr wrap="none" lIns="0" tIns="0" rIns="0" bIns="0" rtlCol="0">
            <a:spAutoFit/>
          </a:bodyPr>
          <a:lstStyle/>
          <a:p>
            <a:pPr algn="ctr"/>
            <a:r>
              <a:rPr lang="en-GB" sz="1400" dirty="0"/>
              <a:t>30</a:t>
            </a:r>
          </a:p>
        </p:txBody>
      </p:sp>
      <p:sp>
        <p:nvSpPr>
          <p:cNvPr id="30746" name="TextBox 2"/>
          <p:cNvSpPr>
            <a:spLocks noChangeArrowheads="1"/>
          </p:cNvSpPr>
          <p:nvPr/>
        </p:nvSpPr>
        <p:spPr bwMode="auto">
          <a:xfrm>
            <a:off x="5592962" y="2826751"/>
            <a:ext cx="1373802" cy="421200"/>
          </a:xfrm>
          <a:prstGeom prst="roundRect">
            <a:avLst>
              <a:gd name="adj" fmla="val 16667"/>
            </a:avLst>
          </a:prstGeom>
          <a:solidFill>
            <a:schemeClr val="bg1"/>
          </a:solidFill>
          <a:ln>
            <a:solidFill>
              <a:schemeClr val="accent4"/>
            </a:solidFill>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85000"/>
              </a:lnSpc>
            </a:pPr>
            <a:r>
              <a:rPr lang="en-GB" sz="1400" dirty="0" err="1">
                <a:solidFill>
                  <a:srgbClr val="4D4D4F"/>
                </a:solidFill>
                <a:latin typeface="Calibri"/>
                <a:cs typeface="Calibri"/>
              </a:rPr>
              <a:t>Glukos</a:t>
            </a:r>
            <a:r>
              <a:rPr lang="en-GB" sz="1400" dirty="0">
                <a:solidFill>
                  <a:srgbClr val="4D4D4F"/>
                </a:solidFill>
                <a:latin typeface="Calibri"/>
                <a:cs typeface="Calibri"/>
              </a:rPr>
              <a:t>- </a:t>
            </a:r>
            <a:br>
              <a:rPr lang="en-GB" sz="1400" dirty="0">
                <a:solidFill>
                  <a:srgbClr val="4D4D4F"/>
                </a:solidFill>
                <a:latin typeface="Calibri"/>
                <a:cs typeface="Calibri"/>
              </a:rPr>
            </a:br>
            <a:r>
              <a:rPr lang="en-GB" sz="1400" dirty="0">
                <a:solidFill>
                  <a:srgbClr val="4D4D4F"/>
                </a:solidFill>
                <a:latin typeface="Calibri"/>
                <a:cs typeface="Calibri"/>
              </a:rPr>
              <a:t>reabsorption</a:t>
            </a:r>
          </a:p>
        </p:txBody>
      </p:sp>
      <p:sp>
        <p:nvSpPr>
          <p:cNvPr id="30744" name="TextBox 2"/>
          <p:cNvSpPr>
            <a:spLocks noChangeArrowheads="1"/>
          </p:cNvSpPr>
          <p:nvPr/>
        </p:nvSpPr>
        <p:spPr bwMode="auto">
          <a:xfrm>
            <a:off x="5570737" y="3441688"/>
            <a:ext cx="1396027" cy="968703"/>
          </a:xfrm>
          <a:prstGeom prst="roundRect">
            <a:avLst>
              <a:gd name="adj" fmla="val 11111"/>
            </a:avLst>
          </a:prstGeom>
          <a:solidFill>
            <a:schemeClr val="bg1"/>
          </a:solidFill>
          <a:ln>
            <a:solidFill>
              <a:srgbClr val="999966"/>
            </a:solidFill>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85000"/>
              </a:lnSpc>
            </a:pPr>
            <a:r>
              <a:rPr lang="en-GB" sz="1400" dirty="0" err="1">
                <a:solidFill>
                  <a:srgbClr val="4D4D4F"/>
                </a:solidFill>
                <a:latin typeface="Calibri"/>
                <a:cs typeface="Calibri"/>
              </a:rPr>
              <a:t>Glukos</a:t>
            </a:r>
            <a:r>
              <a:rPr lang="en-GB" sz="1400" dirty="0">
                <a:solidFill>
                  <a:srgbClr val="4D4D4F"/>
                </a:solidFill>
                <a:latin typeface="Calibri"/>
                <a:cs typeface="Calibri"/>
              </a:rPr>
              <a:t>- </a:t>
            </a:r>
            <a:br>
              <a:rPr lang="en-GB" sz="1400" dirty="0">
                <a:solidFill>
                  <a:srgbClr val="4D4D4F"/>
                </a:solidFill>
                <a:latin typeface="Calibri"/>
                <a:cs typeface="Calibri"/>
              </a:rPr>
            </a:br>
            <a:r>
              <a:rPr lang="en-GB" sz="1400" dirty="0">
                <a:solidFill>
                  <a:srgbClr val="4D4D4F"/>
                </a:solidFill>
                <a:latin typeface="Calibri"/>
                <a:cs typeface="Calibri"/>
              </a:rPr>
              <a:t>reabsorption vid SGLT2- </a:t>
            </a:r>
            <a:r>
              <a:rPr lang="en-GB" sz="1400" dirty="0" err="1">
                <a:solidFill>
                  <a:srgbClr val="4D4D4F"/>
                </a:solidFill>
                <a:latin typeface="Calibri"/>
                <a:cs typeface="Calibri"/>
              </a:rPr>
              <a:t>hämning</a:t>
            </a:r>
            <a:endParaRPr lang="en-GB" sz="1400" dirty="0">
              <a:solidFill>
                <a:srgbClr val="4D4D4F"/>
              </a:solidFill>
              <a:latin typeface="Calibri"/>
              <a:cs typeface="Calibri"/>
            </a:endParaRPr>
          </a:p>
        </p:txBody>
      </p:sp>
      <p:sp>
        <p:nvSpPr>
          <p:cNvPr id="62" name="Text Placeholder 21"/>
          <p:cNvSpPr txBox="1">
            <a:spLocks/>
          </p:cNvSpPr>
          <p:nvPr/>
        </p:nvSpPr>
        <p:spPr bwMode="auto">
          <a:xfrm>
            <a:off x="1847663" y="6272446"/>
            <a:ext cx="8404609" cy="421761"/>
          </a:xfrm>
          <a:prstGeom prst="rect">
            <a:avLst/>
          </a:prstGeom>
          <a:noFill/>
          <a:ln w="9525">
            <a:noFill/>
            <a:miter lim="800000"/>
            <a:headEnd/>
            <a:tailEnd/>
          </a:ln>
        </p:spPr>
        <p:txBody>
          <a:bodyPr lIns="0" tIns="0" rIns="0" bIns="0" anchor="b"/>
          <a:lstStyle/>
          <a:p>
            <a:r>
              <a:rPr lang="en-GB" sz="800" dirty="0">
                <a:solidFill>
                  <a:srgbClr val="000000"/>
                </a:solidFill>
              </a:rPr>
              <a:t>Nair S, Wilding JPH. J </a:t>
            </a:r>
            <a:r>
              <a:rPr lang="en-GB" sz="800" dirty="0" err="1">
                <a:solidFill>
                  <a:srgbClr val="000000"/>
                </a:solidFill>
              </a:rPr>
              <a:t>Clin</a:t>
            </a:r>
            <a:r>
              <a:rPr lang="en-GB" sz="800" dirty="0">
                <a:solidFill>
                  <a:srgbClr val="000000"/>
                </a:solidFill>
              </a:rPr>
              <a:t> </a:t>
            </a:r>
            <a:r>
              <a:rPr lang="en-GB" sz="800" dirty="0" err="1">
                <a:solidFill>
                  <a:srgbClr val="000000"/>
                </a:solidFill>
              </a:rPr>
              <a:t>Endocrinol</a:t>
            </a:r>
            <a:r>
              <a:rPr lang="en-GB" sz="800" dirty="0">
                <a:solidFill>
                  <a:srgbClr val="000000"/>
                </a:solidFill>
              </a:rPr>
              <a:t> </a:t>
            </a:r>
            <a:r>
              <a:rPr lang="en-GB" sz="800" dirty="0" err="1">
                <a:solidFill>
                  <a:srgbClr val="000000"/>
                </a:solidFill>
              </a:rPr>
              <a:t>Metab</a:t>
            </a:r>
            <a:r>
              <a:rPr lang="en-GB" sz="800" dirty="0">
                <a:solidFill>
                  <a:srgbClr val="000000"/>
                </a:solidFill>
              </a:rPr>
              <a:t> 2010;95:34–42. </a:t>
            </a:r>
          </a:p>
        </p:txBody>
      </p:sp>
    </p:spTree>
    <p:extLst>
      <p:ext uri="{BB962C8B-B14F-4D97-AF65-F5344CB8AC3E}">
        <p14:creationId xmlns:p14="http://schemas.microsoft.com/office/powerpoint/2010/main" val="3434707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745"/>
                                        </p:tgtEl>
                                        <p:attrNameLst>
                                          <p:attrName>style.visibility</p:attrName>
                                        </p:attrNameLst>
                                      </p:cBhvr>
                                      <p:to>
                                        <p:strVal val="visible"/>
                                      </p:to>
                                    </p:set>
                                    <p:animEffect transition="in" filter="strips(upRight)">
                                      <p:cBhvr>
                                        <p:cTn id="12" dur="500"/>
                                        <p:tgtEl>
                                          <p:spTgt spid="30745"/>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30746"/>
                                        </p:tgtEl>
                                        <p:attrNameLst>
                                          <p:attrName>style.visibility</p:attrName>
                                        </p:attrNameLst>
                                      </p:cBhvr>
                                      <p:to>
                                        <p:strVal val="visible"/>
                                      </p:to>
                                    </p:set>
                                    <p:animEffect transition="in" filter="strips(upRight)">
                                      <p:cBhvr>
                                        <p:cTn id="15" dur="500"/>
                                        <p:tgtEl>
                                          <p:spTgt spid="3074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3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30759"/>
                                        </p:tgtEl>
                                        <p:attrNameLst>
                                          <p:attrName>style.visibility</p:attrName>
                                        </p:attrNameLst>
                                      </p:cBhvr>
                                      <p:to>
                                        <p:strVal val="visible"/>
                                      </p:to>
                                    </p:set>
                                    <p:animEffect transition="in" filter="strips(upRight)">
                                      <p:cBhvr>
                                        <p:cTn id="23" dur="500"/>
                                        <p:tgtEl>
                                          <p:spTgt spid="3075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30760"/>
                                        </p:tgtEl>
                                        <p:attrNameLst>
                                          <p:attrName>style.visibility</p:attrName>
                                        </p:attrNameLst>
                                      </p:cBhvr>
                                      <p:to>
                                        <p:strVal val="visible"/>
                                      </p:to>
                                    </p:set>
                                    <p:animEffect transition="in" filter="strips(upRight)">
                                      <p:cBhvr>
                                        <p:cTn id="26" dur="500"/>
                                        <p:tgtEl>
                                          <p:spTgt spid="30760"/>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1.94444E-6 1.11111E-6 L 0.01615 -0.04097 " pathEditMode="relative" rAng="0" ptsTypes="AA">
                                      <p:cBhvr>
                                        <p:cTn id="30" dur="2000" fill="hold"/>
                                        <p:tgtEl>
                                          <p:spTgt spid="30745"/>
                                        </p:tgtEl>
                                        <p:attrNameLst>
                                          <p:attrName>ppt_x</p:attrName>
                                          <p:attrName>ppt_y</p:attrName>
                                        </p:attrNameLst>
                                      </p:cBhvr>
                                      <p:rCtr x="8" y="-21"/>
                                    </p:animMotion>
                                  </p:childTnLst>
                                </p:cTn>
                              </p:par>
                              <p:par>
                                <p:cTn id="31" presetID="64" presetClass="path" presetSubtype="0" accel="50000" decel="50000" fill="hold" grpId="1" nodeType="withEffect">
                                  <p:stCondLst>
                                    <p:cond delay="0"/>
                                  </p:stCondLst>
                                  <p:childTnLst>
                                    <p:animMotion origin="layout" path="M 2.5E-6 4.07407E-6 L 2.5E-6 -0.02987 " pathEditMode="relative" rAng="0" ptsTypes="AA">
                                      <p:cBhvr>
                                        <p:cTn id="32" dur="2000" fill="hold"/>
                                        <p:tgtEl>
                                          <p:spTgt spid="30746"/>
                                        </p:tgtEl>
                                        <p:attrNameLst>
                                          <p:attrName>ppt_x</p:attrName>
                                          <p:attrName>ppt_y</p:attrName>
                                        </p:attrNameLst>
                                      </p:cBhvr>
                                      <p:rCtr x="0" y="-15"/>
                                    </p:animMotion>
                                  </p:childTnLst>
                                </p:cTn>
                              </p:par>
                              <p:par>
                                <p:cTn id="33" presetID="64" presetClass="path" presetSubtype="0" accel="50000" decel="50000" fill="hold" nodeType="withEffect">
                                  <p:stCondLst>
                                    <p:cond delay="0"/>
                                  </p:stCondLst>
                                  <p:childTnLst>
                                    <p:animMotion origin="layout" path="M 1.38889E-6 0.0007 L 1.38889E-6 -0.04004 " pathEditMode="relative" rAng="0" ptsTypes="AA">
                                      <p:cBhvr>
                                        <p:cTn id="34" dur="2000" fill="hold"/>
                                        <p:tgtEl>
                                          <p:spTgt spid="4"/>
                                        </p:tgtEl>
                                        <p:attrNameLst>
                                          <p:attrName>ppt_x</p:attrName>
                                          <p:attrName>ppt_y</p:attrName>
                                        </p:attrNameLst>
                                      </p:cBhvr>
                                      <p:rCtr x="0" y="-20"/>
                                    </p:animMotion>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63" presetClass="path" presetSubtype="0" accel="50000" decel="50000" fill="hold" grpId="1" nodeType="withEffect">
                                  <p:stCondLst>
                                    <p:cond delay="0"/>
                                  </p:stCondLst>
                                  <p:childTnLst>
                                    <p:animMotion origin="layout" path="M 4.16667E-6 -3.73438E-6 L 0.03454 -3.73438E-6 " pathEditMode="relative" rAng="0" ptsTypes="AA">
                                      <p:cBhvr>
                                        <p:cTn id="42" dur="2000" fill="hold"/>
                                        <p:tgtEl>
                                          <p:spTgt spid="30759"/>
                                        </p:tgtEl>
                                        <p:attrNameLst>
                                          <p:attrName>ppt_x</p:attrName>
                                          <p:attrName>ppt_y</p:attrName>
                                        </p:attrNameLst>
                                      </p:cBhvr>
                                      <p:rCtr x="1719" y="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0.01615 -0.04096 L -0.04757 0.10946 " pathEditMode="relative" rAng="0" ptsTypes="AA">
                                      <p:cBhvr>
                                        <p:cTn id="46" dur="2000" fill="hold"/>
                                        <p:tgtEl>
                                          <p:spTgt spid="30745"/>
                                        </p:tgtEl>
                                        <p:attrNameLst>
                                          <p:attrName>ppt_x</p:attrName>
                                          <p:attrName>ppt_y</p:attrName>
                                        </p:attrNameLst>
                                      </p:cBhvr>
                                      <p:rCtr x="-3194" y="7521"/>
                                    </p:animMotion>
                                  </p:childTnLst>
                                </p:cTn>
                              </p:par>
                              <p:par>
                                <p:cTn id="47" presetID="10" presetClass="exit" presetSubtype="0" fill="hold" grpId="2" nodeType="withEffect">
                                  <p:stCondLst>
                                    <p:cond delay="0"/>
                                  </p:stCondLst>
                                  <p:childTnLst>
                                    <p:animEffect transition="out" filter="fade">
                                      <p:cBhvr>
                                        <p:cTn id="48" dur="1100"/>
                                        <p:tgtEl>
                                          <p:spTgt spid="30746"/>
                                        </p:tgtEl>
                                      </p:cBhvr>
                                    </p:animEffect>
                                    <p:set>
                                      <p:cBhvr>
                                        <p:cTn id="49" dur="1" fill="hold">
                                          <p:stCondLst>
                                            <p:cond delay="1099"/>
                                          </p:stCondLst>
                                        </p:cTn>
                                        <p:tgtEl>
                                          <p:spTgt spid="30746"/>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30744"/>
                                        </p:tgtEl>
                                        <p:attrNameLst>
                                          <p:attrName>style.visibility</p:attrName>
                                        </p:attrNameLst>
                                      </p:cBhvr>
                                      <p:to>
                                        <p:strVal val="visible"/>
                                      </p:to>
                                    </p:set>
                                    <p:animEffect transition="in" filter="fade">
                                      <p:cBhvr>
                                        <p:cTn id="52" dur="900"/>
                                        <p:tgtEl>
                                          <p:spTgt spid="30744"/>
                                        </p:tgtEl>
                                      </p:cBhvr>
                                    </p:animEffect>
                                  </p:childTnLst>
                                </p:cTn>
                              </p:par>
                              <p:par>
                                <p:cTn id="53" presetID="42" presetClass="path" presetSubtype="0" accel="50000" decel="50000" fill="hold" nodeType="withEffect">
                                  <p:stCondLst>
                                    <p:cond delay="0"/>
                                  </p:stCondLst>
                                  <p:childTnLst>
                                    <p:animMotion origin="layout" path="M -2.77778E-6 -0.04004 L -2.77778E-6 0.10646 " pathEditMode="relative" rAng="0" ptsTypes="AA">
                                      <p:cBhvr>
                                        <p:cTn id="54" dur="2000" fill="hold"/>
                                        <p:tgtEl>
                                          <p:spTgt spid="4"/>
                                        </p:tgtEl>
                                        <p:attrNameLst>
                                          <p:attrName>ppt_x</p:attrName>
                                          <p:attrName>ppt_y</p:attrName>
                                        </p:attrNameLst>
                                      </p:cBhvr>
                                      <p:rCtr x="0" y="7313"/>
                                    </p:animMotion>
                                  </p:childTnLst>
                                </p:cTn>
                              </p:par>
                              <p:par>
                                <p:cTn id="55" presetID="1" presetClass="entr" presetSubtype="0" fill="hold" grpId="0" nodeType="withEffect">
                                  <p:stCondLst>
                                    <p:cond delay="60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63" presetClass="path" presetSubtype="0" accel="50000" decel="50000" fill="hold" grpId="2" nodeType="withEffect">
                                  <p:stCondLst>
                                    <p:cond delay="0"/>
                                  </p:stCondLst>
                                  <p:childTnLst>
                                    <p:animMotion origin="layout" path="M 0.03524 3.75434E-6 L -0.09358 3.75434E-6 " pathEditMode="relative" rAng="0" ptsTypes="AA">
                                      <p:cBhvr>
                                        <p:cTn id="62" dur="2000" fill="hold"/>
                                        <p:tgtEl>
                                          <p:spTgt spid="30759"/>
                                        </p:tgtEl>
                                        <p:attrNameLst>
                                          <p:attrName>ppt_x</p:attrName>
                                          <p:attrName>ppt_y</p:attrName>
                                        </p:attrNameLst>
                                      </p:cBhvr>
                                      <p:rCtr x="-644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45" grpId="0" animBg="1"/>
      <p:bldP spid="30759" grpId="0" animBg="1"/>
      <p:bldP spid="30759" grpId="1" animBg="1"/>
      <p:bldP spid="30759" grpId="2" animBg="1"/>
      <p:bldP spid="30745" grpId="0" animBg="1"/>
      <p:bldP spid="30745" grpId="1" animBg="1"/>
      <p:bldP spid="30745" grpId="2" animBg="1"/>
      <p:bldP spid="30760" grpId="0" animBg="1"/>
      <p:bldP spid="46" grpId="0" animBg="1"/>
      <p:bldP spid="30746" grpId="0" animBg="1"/>
      <p:bldP spid="30746" grpId="1" animBg="1"/>
      <p:bldP spid="30746" grpId="2" animBg="1"/>
      <p:bldP spid="307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908B51-C3D4-455D-AB8F-F4A9427C1022}"/>
              </a:ext>
            </a:extLst>
          </p:cNvPr>
          <p:cNvSpPr>
            <a:spLocks noGrp="1"/>
          </p:cNvSpPr>
          <p:nvPr>
            <p:ph type="title"/>
          </p:nvPr>
        </p:nvSpPr>
        <p:spPr/>
        <p:txBody>
          <a:bodyPr/>
          <a:lstStyle/>
          <a:p>
            <a:r>
              <a:rPr lang="sv-SE" b="1" dirty="0"/>
              <a:t>Effekt på glukos</a:t>
            </a:r>
          </a:p>
        </p:txBody>
      </p:sp>
      <p:sp>
        <p:nvSpPr>
          <p:cNvPr id="3" name="Platshållare för innehåll 2">
            <a:extLst>
              <a:ext uri="{FF2B5EF4-FFF2-40B4-BE49-F238E27FC236}">
                <a16:creationId xmlns:a16="http://schemas.microsoft.com/office/drawing/2014/main" id="{37AEEAFB-D12D-4C54-8140-DF77C90FC6BC}"/>
              </a:ext>
            </a:extLst>
          </p:cNvPr>
          <p:cNvSpPr>
            <a:spLocks noGrp="1"/>
          </p:cNvSpPr>
          <p:nvPr>
            <p:ph idx="1"/>
          </p:nvPr>
        </p:nvSpPr>
        <p:spPr/>
        <p:txBody>
          <a:bodyPr/>
          <a:lstStyle/>
          <a:p>
            <a:r>
              <a:rPr lang="sv-SE" dirty="0"/>
              <a:t>Minskar HbA1c med 7-10 </a:t>
            </a:r>
            <a:r>
              <a:rPr lang="sv-SE" dirty="0" err="1"/>
              <a:t>mmol</a:t>
            </a:r>
            <a:r>
              <a:rPr lang="sv-SE" dirty="0"/>
              <a:t>/mol</a:t>
            </a:r>
          </a:p>
          <a:p>
            <a:r>
              <a:rPr lang="sv-SE" dirty="0"/>
              <a:t>Effekten är oberoende av behandling med andra </a:t>
            </a:r>
            <a:r>
              <a:rPr lang="sv-SE" dirty="0" err="1"/>
              <a:t>antidiabetika</a:t>
            </a:r>
            <a:endParaRPr lang="sv-SE" dirty="0"/>
          </a:p>
          <a:p>
            <a:r>
              <a:rPr lang="sv-SE" dirty="0"/>
              <a:t>Verkningsmekanism är glukosberoende</a:t>
            </a:r>
          </a:p>
          <a:p>
            <a:r>
              <a:rPr lang="sv-SE" dirty="0"/>
              <a:t>Glukossänkande effekten är beroende av den </a:t>
            </a:r>
            <a:r>
              <a:rPr lang="sv-SE" dirty="0" err="1"/>
              <a:t>glomerulära</a:t>
            </a:r>
            <a:r>
              <a:rPr lang="sv-SE" dirty="0"/>
              <a:t> filtrationen - sjunker vid </a:t>
            </a:r>
            <a:r>
              <a:rPr lang="sv-SE" dirty="0" err="1"/>
              <a:t>eGFR</a:t>
            </a:r>
            <a:r>
              <a:rPr lang="sv-SE" dirty="0"/>
              <a:t>&lt;60 och nästan helt uteblir vid </a:t>
            </a:r>
            <a:r>
              <a:rPr lang="sv-SE" dirty="0" err="1"/>
              <a:t>eGFR</a:t>
            </a:r>
            <a:r>
              <a:rPr lang="sv-SE" dirty="0"/>
              <a:t>&lt;30 ml/min/1,73 m</a:t>
            </a:r>
          </a:p>
          <a:p>
            <a:r>
              <a:rPr lang="sv-SE" dirty="0"/>
              <a:t>Effekten hos individer med dålig glykemisk kontroll (HbA1c&gt;64) är likartad för olika doser</a:t>
            </a:r>
          </a:p>
        </p:txBody>
      </p:sp>
    </p:spTree>
    <p:extLst>
      <p:ext uri="{BB962C8B-B14F-4D97-AF65-F5344CB8AC3E}">
        <p14:creationId xmlns:p14="http://schemas.microsoft.com/office/powerpoint/2010/main" val="2197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C87AED-889B-454C-B2A4-3FE6BA53C977}"/>
              </a:ext>
            </a:extLst>
          </p:cNvPr>
          <p:cNvSpPr>
            <a:spLocks noGrp="1"/>
          </p:cNvSpPr>
          <p:nvPr>
            <p:ph type="title"/>
          </p:nvPr>
        </p:nvSpPr>
        <p:spPr/>
        <p:txBody>
          <a:bodyPr/>
          <a:lstStyle/>
          <a:p>
            <a:r>
              <a:rPr lang="sv-SE" b="1" dirty="0"/>
              <a:t>EMPA-REG 2015</a:t>
            </a:r>
          </a:p>
        </p:txBody>
      </p:sp>
      <p:pic>
        <p:nvPicPr>
          <p:cNvPr id="5" name="Platshållare för innehåll 4">
            <a:extLst>
              <a:ext uri="{FF2B5EF4-FFF2-40B4-BE49-F238E27FC236}">
                <a16:creationId xmlns:a16="http://schemas.microsoft.com/office/drawing/2014/main" id="{160A92AF-281E-4426-8934-1AD377661B59}"/>
              </a:ext>
            </a:extLst>
          </p:cNvPr>
          <p:cNvPicPr>
            <a:picLocks noGrp="1" noChangeAspect="1"/>
          </p:cNvPicPr>
          <p:nvPr>
            <p:ph idx="1"/>
          </p:nvPr>
        </p:nvPicPr>
        <p:blipFill>
          <a:blip r:embed="rId2"/>
          <a:stretch>
            <a:fillRect/>
          </a:stretch>
        </p:blipFill>
        <p:spPr>
          <a:xfrm>
            <a:off x="1878675" y="2160588"/>
            <a:ext cx="6194688" cy="3881437"/>
          </a:xfrm>
        </p:spPr>
      </p:pic>
    </p:spTree>
    <p:extLst>
      <p:ext uri="{BB962C8B-B14F-4D97-AF65-F5344CB8AC3E}">
        <p14:creationId xmlns:p14="http://schemas.microsoft.com/office/powerpoint/2010/main" val="281756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1FD466C-5AD4-4787-A552-976366639702}"/>
              </a:ext>
            </a:extLst>
          </p:cNvPr>
          <p:cNvPicPr>
            <a:picLocks noChangeAspect="1"/>
          </p:cNvPicPr>
          <p:nvPr/>
        </p:nvPicPr>
        <p:blipFill>
          <a:blip r:embed="rId2"/>
          <a:stretch>
            <a:fillRect/>
          </a:stretch>
        </p:blipFill>
        <p:spPr>
          <a:xfrm>
            <a:off x="242887" y="1276350"/>
            <a:ext cx="11706225" cy="4305300"/>
          </a:xfrm>
          <a:prstGeom prst="rect">
            <a:avLst/>
          </a:prstGeom>
        </p:spPr>
      </p:pic>
    </p:spTree>
    <p:extLst>
      <p:ext uri="{BB962C8B-B14F-4D97-AF65-F5344CB8AC3E}">
        <p14:creationId xmlns:p14="http://schemas.microsoft.com/office/powerpoint/2010/main" val="3548722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S_UNIQUEID" val="548"/>
</p:tagLst>
</file>

<file path=ppt/tags/tag11.xml><?xml version="1.0" encoding="utf-8"?>
<p:tagLst xmlns:a="http://schemas.openxmlformats.org/drawingml/2006/main" xmlns:r="http://schemas.openxmlformats.org/officeDocument/2006/relationships" xmlns:p="http://schemas.openxmlformats.org/presentationml/2006/main">
  <p:tag name="AS_UNIQUEID" val="549"/>
</p:tagLst>
</file>

<file path=ppt/tags/tag12.xml><?xml version="1.0" encoding="utf-8"?>
<p:tagLst xmlns:a="http://schemas.openxmlformats.org/drawingml/2006/main" xmlns:r="http://schemas.openxmlformats.org/officeDocument/2006/relationships" xmlns:p="http://schemas.openxmlformats.org/presentationml/2006/main">
  <p:tag name="AS_UNIQUEID" val="550"/>
</p:tagLst>
</file>

<file path=ppt/tags/tag13.xml><?xml version="1.0" encoding="utf-8"?>
<p:tagLst xmlns:a="http://schemas.openxmlformats.org/drawingml/2006/main" xmlns:r="http://schemas.openxmlformats.org/officeDocument/2006/relationships" xmlns:p="http://schemas.openxmlformats.org/presentationml/2006/main">
  <p:tag name="AS_UNIQUEID" val="551"/>
</p:tagLst>
</file>

<file path=ppt/tags/tag2.xml><?xml version="1.0" encoding="utf-8"?>
<p:tagLst xmlns:a="http://schemas.openxmlformats.org/drawingml/2006/main" xmlns:r="http://schemas.openxmlformats.org/officeDocument/2006/relationships" xmlns:p="http://schemas.openxmlformats.org/presentationml/2006/main">
  <p:tag name="TIMING" val="|0.8|23.2"/>
</p:tagLst>
</file>

<file path=ppt/tags/tag3.xml><?xml version="1.0" encoding="utf-8"?>
<p:tagLst xmlns:a="http://schemas.openxmlformats.org/drawingml/2006/main" xmlns:r="http://schemas.openxmlformats.org/officeDocument/2006/relationships" xmlns:p="http://schemas.openxmlformats.org/presentationml/2006/main">
  <p:tag name="TIMING" val="|1.2|6.6|1"/>
</p:tagLst>
</file>

<file path=ppt/tags/tag4.xml><?xml version="1.0" encoding="utf-8"?>
<p:tagLst xmlns:a="http://schemas.openxmlformats.org/drawingml/2006/main" xmlns:r="http://schemas.openxmlformats.org/officeDocument/2006/relationships" xmlns:p="http://schemas.openxmlformats.org/presentationml/2006/main">
  <p:tag name="AS_UNIQUEID" val="542"/>
</p:tagLst>
</file>

<file path=ppt/tags/tag5.xml><?xml version="1.0" encoding="utf-8"?>
<p:tagLst xmlns:a="http://schemas.openxmlformats.org/drawingml/2006/main" xmlns:r="http://schemas.openxmlformats.org/officeDocument/2006/relationships" xmlns:p="http://schemas.openxmlformats.org/presentationml/2006/main">
  <p:tag name="AS_UNIQUEID" val="543"/>
</p:tagLst>
</file>

<file path=ppt/tags/tag6.xml><?xml version="1.0" encoding="utf-8"?>
<p:tagLst xmlns:a="http://schemas.openxmlformats.org/drawingml/2006/main" xmlns:r="http://schemas.openxmlformats.org/officeDocument/2006/relationships" xmlns:p="http://schemas.openxmlformats.org/presentationml/2006/main">
  <p:tag name="AS_UNIQUEID" val="544"/>
</p:tagLst>
</file>

<file path=ppt/tags/tag7.xml><?xml version="1.0" encoding="utf-8"?>
<p:tagLst xmlns:a="http://schemas.openxmlformats.org/drawingml/2006/main" xmlns:r="http://schemas.openxmlformats.org/officeDocument/2006/relationships" xmlns:p="http://schemas.openxmlformats.org/presentationml/2006/main">
  <p:tag name="AS_UNIQUEID" val="545"/>
</p:tagLst>
</file>

<file path=ppt/tags/tag8.xml><?xml version="1.0" encoding="utf-8"?>
<p:tagLst xmlns:a="http://schemas.openxmlformats.org/drawingml/2006/main" xmlns:r="http://schemas.openxmlformats.org/officeDocument/2006/relationships" xmlns:p="http://schemas.openxmlformats.org/presentationml/2006/main">
  <p:tag name="AS_UNIQUEID" val="546"/>
</p:tagLst>
</file>

<file path=ppt/tags/tag9.xml><?xml version="1.0" encoding="utf-8"?>
<p:tagLst xmlns:a="http://schemas.openxmlformats.org/drawingml/2006/main" xmlns:r="http://schemas.openxmlformats.org/officeDocument/2006/relationships" xmlns:p="http://schemas.openxmlformats.org/presentationml/2006/main">
  <p:tag name="AS_UNIQUEID" val="547"/>
</p:tagLst>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1072</TotalTime>
  <Words>2983</Words>
  <Application>Microsoft Office PowerPoint</Application>
  <PresentationFormat>Bredbild</PresentationFormat>
  <Paragraphs>239</Paragraphs>
  <Slides>33</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33</vt:i4>
      </vt:variant>
    </vt:vector>
  </HeadingPairs>
  <TitlesOfParts>
    <vt:vector size="40" baseType="lpstr">
      <vt:lpstr>Arial</vt:lpstr>
      <vt:lpstr>Calibri</vt:lpstr>
      <vt:lpstr>Helvetica</vt:lpstr>
      <vt:lpstr>Times New Roman</vt:lpstr>
      <vt:lpstr>Trebuchet MS</vt:lpstr>
      <vt:lpstr>Wingdings 3</vt:lpstr>
      <vt:lpstr>Fasett</vt:lpstr>
      <vt:lpstr>SGLT-2 hämmare</vt:lpstr>
      <vt:lpstr>SGLT-2 hämmare</vt:lpstr>
      <vt:lpstr>Renalt återupptag av glukos hos friska individer</vt:lpstr>
      <vt:lpstr>Renalt återupptag av glukos hos patienter med hyperglykemi</vt:lpstr>
      <vt:lpstr>Utsöndring av glukos i urinen via SGLT2-hämning</vt:lpstr>
      <vt:lpstr>Renalt återupptag och utsöndring av glukos</vt:lpstr>
      <vt:lpstr>Effekt på glukos</vt:lpstr>
      <vt:lpstr>EMPA-REG 2015</vt:lpstr>
      <vt:lpstr>PowerPoint-presentation</vt:lpstr>
      <vt:lpstr>Föreslagna verkningsmekanismer för njur- och kardioprotektion</vt:lpstr>
      <vt:lpstr>PowerPoint-presentation</vt:lpstr>
      <vt:lpstr>PowerPoint-presentation</vt:lpstr>
      <vt:lpstr>PowerPoint-presentation</vt:lpstr>
      <vt:lpstr>Riskfaktorer</vt:lpstr>
      <vt:lpstr>NDR riskberäkning</vt:lpstr>
      <vt:lpstr>ASCVD Risk Estimator Plus</vt:lpstr>
      <vt:lpstr>Nationella riktlinjer för diabetesvård</vt:lpstr>
      <vt:lpstr>ESC guidelines 2021</vt:lpstr>
      <vt:lpstr>Risk för ASCVD för diabetiker</vt:lpstr>
      <vt:lpstr>PowerPoint-presentation</vt:lpstr>
      <vt:lpstr>PowerPoint-presentation</vt:lpstr>
      <vt:lpstr>SGLT-2 hämmare</vt:lpstr>
      <vt:lpstr>PowerPoint-presentation</vt:lpstr>
      <vt:lpstr>Ann 69 år</vt:lpstr>
      <vt:lpstr>Ann 69 år</vt:lpstr>
      <vt:lpstr>Ann 69 år</vt:lpstr>
      <vt:lpstr>Mål?</vt:lpstr>
      <vt:lpstr>Statinterapi – primär prevention – ADA/EASD</vt:lpstr>
      <vt:lpstr>Statinterapi – sekundär prevention ADA/EASD</vt:lpstr>
      <vt:lpstr>PowerPoint-presentation</vt:lpstr>
      <vt:lpstr>Nationella riktlinjer för diabetesvård 2018</vt:lpstr>
      <vt:lpstr>Figure 8 Flow chart of cardiovascular risk and risk factor treatment in patients with type 2 diabetes mellitus. ...</vt:lpstr>
      <vt:lpstr>ESC (European Society of Cardiology) rekommenderar     ( riktlinjer 2021 )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SGLT-2 hämmare</dc:title>
  <dc:creator>de Laval, Dorota</dc:creator>
  <cp:lastModifiedBy>Witt, Monica</cp:lastModifiedBy>
  <cp:revision>54</cp:revision>
  <dcterms:created xsi:type="dcterms:W3CDTF">2022-03-28T17:38:32Z</dcterms:created>
  <dcterms:modified xsi:type="dcterms:W3CDTF">2022-06-23T05:07:11Z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ac6341-7359-42b1-877b-46cac6ea067b_Enabled">
    <vt:lpwstr>true</vt:lpwstr>
  </property>
  <property fmtid="{D5CDD505-2E9C-101B-9397-08002B2CF9AE}" pid="3" name="MSIP_Label_fbac6341-7359-42b1-877b-46cac6ea067b_SetDate">
    <vt:lpwstr>2022-03-28T17:38:32Z</vt:lpwstr>
  </property>
  <property fmtid="{D5CDD505-2E9C-101B-9397-08002B2CF9AE}" pid="4" name="MSIP_Label_fbac6341-7359-42b1-877b-46cac6ea067b_Method">
    <vt:lpwstr>Standard</vt:lpwstr>
  </property>
  <property fmtid="{D5CDD505-2E9C-101B-9397-08002B2CF9AE}" pid="5" name="MSIP_Label_fbac6341-7359-42b1-877b-46cac6ea067b_Name">
    <vt:lpwstr>Internt</vt:lpwstr>
  </property>
  <property fmtid="{D5CDD505-2E9C-101B-9397-08002B2CF9AE}" pid="6" name="MSIP_Label_fbac6341-7359-42b1-877b-46cac6ea067b_SiteId">
    <vt:lpwstr>b864d79d-1d58-48a3-b396-10684dbf5445</vt:lpwstr>
  </property>
  <property fmtid="{D5CDD505-2E9C-101B-9397-08002B2CF9AE}" pid="7" name="MSIP_Label_fbac6341-7359-42b1-877b-46cac6ea067b_ActionId">
    <vt:lpwstr>48de3300-8df5-429b-8f94-9d5b0396b5ca</vt:lpwstr>
  </property>
  <property fmtid="{D5CDD505-2E9C-101B-9397-08002B2CF9AE}" pid="8" name="MSIP_Label_fbac6341-7359-42b1-877b-46cac6ea067b_ContentBits">
    <vt:lpwstr>0</vt:lpwstr>
  </property>
</Properties>
</file>