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E2"/>
    <a:srgbClr val="2D934F"/>
    <a:srgbClr val="000000"/>
    <a:srgbClr val="D4E6F4"/>
    <a:srgbClr val="BCE4F7"/>
    <a:srgbClr val="66B2E4"/>
    <a:srgbClr val="003F7D"/>
    <a:srgbClr val="007088"/>
    <a:srgbClr val="358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3612" y="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453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0B182-7C2D-4E25-AF2F-6833B2320DB5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D1176-9094-463D-9D21-A4D98CF5F0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734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058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834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374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91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436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217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068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09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142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958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370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84462-B08D-4F04-AA2E-1165BF1C4947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255DF-D133-4EAF-9395-8DA75BFFC0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515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objekt 22">
            <a:extLst>
              <a:ext uri="{FF2B5EF4-FFF2-40B4-BE49-F238E27FC236}">
                <a16:creationId xmlns:a16="http://schemas.microsoft.com/office/drawing/2014/main" id="{0EB7BB92-D800-4DD2-9A48-5FFF61C34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400" y="11928012"/>
            <a:ext cx="1407345" cy="279739"/>
          </a:xfrm>
          <a:prstGeom prst="rect">
            <a:avLst/>
          </a:prstGeom>
        </p:spPr>
      </p:pic>
      <p:sp>
        <p:nvSpPr>
          <p:cNvPr id="48" name="Rektangel 47">
            <a:extLst>
              <a:ext uri="{FF2B5EF4-FFF2-40B4-BE49-F238E27FC236}">
                <a16:creationId xmlns:a16="http://schemas.microsoft.com/office/drawing/2014/main" id="{07220F24-5E62-41B6-B5F6-49C2EB023E72}"/>
              </a:ext>
            </a:extLst>
          </p:cNvPr>
          <p:cNvSpPr/>
          <p:nvPr/>
        </p:nvSpPr>
        <p:spPr>
          <a:xfrm>
            <a:off x="122423" y="233035"/>
            <a:ext cx="8778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latin typeface="Corbel" panose="020B0503020204020204" pitchFamily="34" charset="0"/>
                <a:cs typeface="Arial" panose="020B0604020202020204" pitchFamily="34" charset="0"/>
              </a:rPr>
              <a:t>PROJEKTLOGIK </a:t>
            </a:r>
          </a:p>
          <a:p>
            <a:r>
              <a:rPr lang="sv-SE" sz="1600" dirty="0">
                <a:latin typeface="Corbel" panose="020B0503020204020204" pitchFamily="34" charset="0"/>
                <a:cs typeface="Arial" panose="020B0604020202020204" pitchFamily="34" charset="0"/>
              </a:rPr>
              <a:t>Projektnamn och organisation</a:t>
            </a:r>
            <a:r>
              <a:rPr lang="sv-SE" sz="1600" b="1" dirty="0">
                <a:latin typeface="Corbel" panose="020B0503020204020204" pitchFamily="34" charset="0"/>
                <a:cs typeface="Arial" panose="020B0604020202020204" pitchFamily="34" charset="0"/>
              </a:rPr>
              <a:t>: </a:t>
            </a:r>
            <a:endParaRPr lang="sv-SE" sz="2000" b="1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D4DED77D-9453-4E1E-9312-19B547130CF3}"/>
              </a:ext>
            </a:extLst>
          </p:cNvPr>
          <p:cNvSpPr/>
          <p:nvPr/>
        </p:nvSpPr>
        <p:spPr>
          <a:xfrm>
            <a:off x="0" y="4244932"/>
            <a:ext cx="9601200" cy="7473460"/>
          </a:xfrm>
          <a:prstGeom prst="rect">
            <a:avLst/>
          </a:prstGeom>
          <a:solidFill>
            <a:srgbClr val="00A6E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00415BFD-DD2C-4E51-9472-C365D30F3444}"/>
              </a:ext>
            </a:extLst>
          </p:cNvPr>
          <p:cNvSpPr/>
          <p:nvPr/>
        </p:nvSpPr>
        <p:spPr>
          <a:xfrm>
            <a:off x="0" y="870657"/>
            <a:ext cx="9601200" cy="3365565"/>
          </a:xfrm>
          <a:prstGeom prst="rect">
            <a:avLst/>
          </a:prstGeom>
          <a:solidFill>
            <a:srgbClr val="2D934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med rundade hörn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>
            <a:off x="1284380" y="1018152"/>
            <a:ext cx="7616705" cy="1655499"/>
          </a:xfrm>
          <a:prstGeom prst="roundRect">
            <a:avLst/>
          </a:prstGeom>
          <a:solidFill>
            <a:sysClr val="window" lastClr="FFFFFF"/>
          </a:solidFill>
          <a:ln w="38100">
            <a:solidFill>
              <a:srgbClr val="2D934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20090">
              <a:defRPr/>
            </a:pPr>
            <a:r>
              <a:rPr lang="sv-SE" sz="900" b="1" dirty="0">
                <a:latin typeface="Corbel" panose="020B0503020204020204" pitchFamily="34" charset="0"/>
              </a:rPr>
              <a:t>Övergripande utmaning (makronivå</a:t>
            </a:r>
            <a:r>
              <a:rPr lang="sv-SE" sz="900" dirty="0">
                <a:latin typeface="Corbel" panose="020B0503020204020204" pitchFamily="34" charset="0"/>
              </a:rPr>
              <a:t>):</a:t>
            </a: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r>
              <a:rPr lang="sv-SE" sz="900" b="1" dirty="0">
                <a:latin typeface="Corbel" panose="020B0503020204020204" pitchFamily="34" charset="0"/>
              </a:rPr>
              <a:t>Mål RUS: </a:t>
            </a:r>
          </a:p>
          <a:p>
            <a:br>
              <a:rPr lang="sv-SE" sz="900" dirty="0">
                <a:latin typeface="Corbel" panose="020B0503020204020204" pitchFamily="34" charset="0"/>
              </a:rPr>
            </a:br>
            <a:endParaRPr lang="sv-SE" sz="900" dirty="0">
              <a:latin typeface="Corbel" panose="020B0503020204020204" pitchFamily="34" charset="0"/>
            </a:endParaRPr>
          </a:p>
          <a:p>
            <a:r>
              <a:rPr lang="sv-SE" sz="900" b="1" dirty="0">
                <a:latin typeface="Corbel" panose="020B0503020204020204" pitchFamily="34" charset="0"/>
              </a:rPr>
              <a:t>Indikator(er) RUS: </a:t>
            </a:r>
          </a:p>
        </p:txBody>
      </p:sp>
      <p:sp>
        <p:nvSpPr>
          <p:cNvPr id="5" name="Rektangel med rundade hörn 6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SpPr/>
          <p:nvPr/>
        </p:nvSpPr>
        <p:spPr>
          <a:xfrm>
            <a:off x="1284380" y="3030965"/>
            <a:ext cx="7616705" cy="1037864"/>
          </a:xfrm>
          <a:prstGeom prst="roundRect">
            <a:avLst/>
          </a:prstGeom>
          <a:solidFill>
            <a:sysClr val="window" lastClr="FFFFFF"/>
          </a:solidFill>
          <a:ln w="38100">
            <a:solidFill>
              <a:srgbClr val="2D934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b="1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Mål/prioriterad inriktning i aktuell regional tematisk strategi: </a:t>
            </a:r>
          </a:p>
        </p:txBody>
      </p:sp>
      <p:sp>
        <p:nvSpPr>
          <p:cNvPr id="6" name="Rektangel med rundade hörn 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/>
          <p:nvPr/>
        </p:nvSpPr>
        <p:spPr>
          <a:xfrm>
            <a:off x="1284380" y="4420656"/>
            <a:ext cx="7616705" cy="1076005"/>
          </a:xfrm>
          <a:prstGeom prst="roundRect">
            <a:avLst/>
          </a:prstGeom>
          <a:solidFill>
            <a:sysClr val="window" lastClr="FFFFFF"/>
          </a:solidFill>
          <a:ln w="38100">
            <a:solidFill>
              <a:srgbClr val="00A6E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900" b="1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Projektets effektmål</a:t>
            </a:r>
            <a:r>
              <a:rPr lang="sv-SE" sz="900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:</a:t>
            </a:r>
            <a:br>
              <a:rPr lang="sv-SE" sz="900" dirty="0">
                <a:solidFill>
                  <a:sysClr val="windowText" lastClr="000000"/>
                </a:solidFill>
                <a:latin typeface="Corbel" panose="020B0503020204020204" pitchFamily="34" charset="0"/>
              </a:rPr>
            </a:br>
            <a:endParaRPr lang="sv-SE" sz="900" dirty="0">
              <a:solidFill>
                <a:sysClr val="windowText" lastClr="000000"/>
              </a:solidFill>
              <a:latin typeface="Corbel" panose="020B0503020204020204" pitchFamily="34" charset="0"/>
            </a:endParaRPr>
          </a:p>
          <a:p>
            <a:endParaRPr lang="sv-SE" sz="900" dirty="0">
              <a:solidFill>
                <a:sysClr val="windowText" lastClr="000000"/>
              </a:solidFill>
              <a:latin typeface="Corbel" panose="020B0503020204020204" pitchFamily="34" charset="0"/>
            </a:endParaRPr>
          </a:p>
        </p:txBody>
      </p:sp>
      <p:sp>
        <p:nvSpPr>
          <p:cNvPr id="7" name="Rektangel med rundade hörn 1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/>
          <p:nvPr/>
        </p:nvSpPr>
        <p:spPr>
          <a:xfrm>
            <a:off x="1284380" y="5838234"/>
            <a:ext cx="7616747" cy="2106781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38100">
            <a:solidFill>
              <a:srgbClr val="00A6E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00" b="1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Projektets resultatmål</a:t>
            </a:r>
            <a:r>
              <a:rPr lang="sv-SE" sz="800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: </a:t>
            </a:r>
          </a:p>
          <a:p>
            <a:endParaRPr lang="sv-SE" sz="800" dirty="0">
              <a:solidFill>
                <a:sysClr val="windowText" lastClr="000000"/>
              </a:solidFill>
              <a:latin typeface="Corbel" panose="020B0503020204020204" pitchFamily="34" charset="0"/>
            </a:endParaRPr>
          </a:p>
          <a:p>
            <a:endParaRPr lang="sv-SE" sz="800" b="1" dirty="0">
              <a:solidFill>
                <a:sysClr val="windowText" lastClr="000000"/>
              </a:solidFill>
              <a:latin typeface="Corbel" panose="020B0503020204020204" pitchFamily="34" charset="0"/>
            </a:endParaRPr>
          </a:p>
          <a:p>
            <a:r>
              <a:rPr lang="sv-SE" sz="800" b="1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Projektets indikatorer för att mäta resultatet</a:t>
            </a:r>
            <a:r>
              <a:rPr lang="sv-SE" sz="800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: </a:t>
            </a:r>
          </a:p>
          <a:p>
            <a:endParaRPr lang="sv-SE" sz="800" dirty="0">
              <a:solidFill>
                <a:sysClr val="windowText" lastClr="000000"/>
              </a:solidFill>
              <a:latin typeface="Corbel" panose="020B0503020204020204" pitchFamily="34" charset="0"/>
            </a:endParaRPr>
          </a:p>
          <a:p>
            <a:endParaRPr lang="sv-SE" sz="800" dirty="0">
              <a:solidFill>
                <a:sysClr val="windowText" lastClr="000000"/>
              </a:solidFill>
              <a:latin typeface="Corbel" panose="020B0503020204020204" pitchFamily="34" charset="0"/>
            </a:endParaRPr>
          </a:p>
          <a:p>
            <a:r>
              <a:rPr lang="sv-SE" sz="800" b="1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Projektets delmål</a:t>
            </a:r>
            <a:r>
              <a:rPr lang="sv-SE" sz="800" dirty="0">
                <a:solidFill>
                  <a:sysClr val="windowText" lastClr="000000"/>
                </a:solidFill>
                <a:latin typeface="Corbel" panose="020B0503020204020204" pitchFamily="34" charset="0"/>
              </a:rPr>
              <a:t>: </a:t>
            </a:r>
          </a:p>
          <a:p>
            <a:endParaRPr lang="sv-SE" sz="800" dirty="0">
              <a:solidFill>
                <a:sysClr val="windowText" lastClr="000000"/>
              </a:solidFill>
              <a:latin typeface="Corbel" panose="020B0503020204020204" pitchFamily="34" charset="0"/>
            </a:endParaRPr>
          </a:p>
          <a:p>
            <a:pPr algn="l"/>
            <a:endParaRPr lang="sv-SE" sz="866" dirty="0">
              <a:solidFill>
                <a:sysClr val="windowText" lastClr="000000"/>
              </a:solidFill>
            </a:endParaRPr>
          </a:p>
        </p:txBody>
      </p:sp>
      <p:sp>
        <p:nvSpPr>
          <p:cNvPr id="15" name="textruta 38">
            <a:extLst>
              <a:ext uri="{FF2B5EF4-FFF2-40B4-BE49-F238E27FC236}">
                <a16:creationId xmlns:a16="http://schemas.microsoft.com/office/drawing/2014/main" id="{00000000-0008-0000-0000-000027000000}"/>
              </a:ext>
            </a:extLst>
          </p:cNvPr>
          <p:cNvSpPr txBox="1"/>
          <p:nvPr/>
        </p:nvSpPr>
        <p:spPr>
          <a:xfrm>
            <a:off x="179586" y="8363217"/>
            <a:ext cx="991988" cy="3162701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00A6E2"/>
            </a:solidFill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i="1" dirty="0">
                <a:latin typeface="Corbel" panose="020B0503020204020204" pitchFamily="34" charset="0"/>
              </a:rPr>
              <a:t>Aktiviteter</a:t>
            </a:r>
          </a:p>
          <a:p>
            <a:r>
              <a:rPr lang="sv-SE" sz="900" i="1" dirty="0">
                <a:latin typeface="Corbel" panose="020B0503020204020204" pitchFamily="34" charset="0"/>
              </a:rPr>
              <a:t>HA = Huvud-aktiviteter  som vanligen anges i "Tids- och aktivitets-planen". </a:t>
            </a:r>
          </a:p>
          <a:p>
            <a:endParaRPr lang="sv-SE" sz="900" i="1" dirty="0">
              <a:latin typeface="Corbel" panose="020B0503020204020204" pitchFamily="34" charset="0"/>
            </a:endParaRPr>
          </a:p>
          <a:p>
            <a:r>
              <a:rPr lang="sv-SE" sz="900" i="1" dirty="0">
                <a:latin typeface="Corbel" panose="020B0503020204020204" pitchFamily="34" charset="0"/>
              </a:rPr>
              <a:t>Under listas de delaktiviteter vilka ingår i respektive huvudaktivitet</a:t>
            </a:r>
            <a:br>
              <a:rPr lang="sv-SE" sz="900" i="1" dirty="0">
                <a:latin typeface="Corbel" panose="020B0503020204020204" pitchFamily="34" charset="0"/>
              </a:rPr>
            </a:br>
            <a:br>
              <a:rPr lang="sv-SE" sz="900" i="1" dirty="0">
                <a:latin typeface="Corbel" panose="020B0503020204020204" pitchFamily="34" charset="0"/>
              </a:rPr>
            </a:br>
            <a:r>
              <a:rPr lang="sv-SE" sz="900" i="1" dirty="0">
                <a:latin typeface="Corbel" panose="020B0503020204020204" pitchFamily="34" charset="0"/>
              </a:rPr>
              <a:t>Det är rimligt med upp till sex HA för att projektet ska vara överskådligt. Radera de som inte behövs.</a:t>
            </a:r>
          </a:p>
        </p:txBody>
      </p:sp>
      <p:sp>
        <p:nvSpPr>
          <p:cNvPr id="16" name="Rektangel med rundade hörn 17">
            <a:extLst>
              <a:ext uri="{FF2B5EF4-FFF2-40B4-BE49-F238E27FC236}">
                <a16:creationId xmlns:a16="http://schemas.microsoft.com/office/drawing/2014/main" id="{62F5C5B0-1A3A-480C-A59C-9F83C755BA6C}"/>
              </a:ext>
            </a:extLst>
          </p:cNvPr>
          <p:cNvSpPr/>
          <p:nvPr/>
        </p:nvSpPr>
        <p:spPr>
          <a:xfrm>
            <a:off x="1284381" y="8346794"/>
            <a:ext cx="2448000" cy="1512000"/>
          </a:xfrm>
          <a:prstGeom prst="roundRect">
            <a:avLst/>
          </a:prstGeom>
          <a:solidFill>
            <a:sysClr val="window" lastClr="FFFFFF"/>
          </a:solidFill>
          <a:ln w="38100">
            <a:solidFill>
              <a:srgbClr val="00A6E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b="1" dirty="0">
                <a:latin typeface="Corbel" panose="020B0503020204020204" pitchFamily="34" charset="0"/>
              </a:rPr>
              <a:t>HA1. </a:t>
            </a:r>
          </a:p>
          <a:p>
            <a:endParaRPr lang="sv-SE" sz="900" b="1" dirty="0">
              <a:latin typeface="Corbel" panose="020B05030202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sv-SE" sz="900" dirty="0">
                <a:latin typeface="Corbel" panose="020B0503020204020204" pitchFamily="34" charset="0"/>
              </a:rPr>
              <a:t>.</a:t>
            </a: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</p:txBody>
      </p:sp>
      <p:sp>
        <p:nvSpPr>
          <p:cNvPr id="20" name="Rektangel med rundade hörn 17">
            <a:extLst>
              <a:ext uri="{FF2B5EF4-FFF2-40B4-BE49-F238E27FC236}">
                <a16:creationId xmlns:a16="http://schemas.microsoft.com/office/drawing/2014/main" id="{6433F212-AE0D-4BE1-BEE5-74A7CCBF551D}"/>
              </a:ext>
            </a:extLst>
          </p:cNvPr>
          <p:cNvSpPr/>
          <p:nvPr/>
        </p:nvSpPr>
        <p:spPr>
          <a:xfrm>
            <a:off x="3886440" y="8333123"/>
            <a:ext cx="2448000" cy="1512000"/>
          </a:xfrm>
          <a:prstGeom prst="roundRect">
            <a:avLst/>
          </a:prstGeom>
          <a:solidFill>
            <a:sysClr val="window" lastClr="FFFFFF"/>
          </a:solidFill>
          <a:ln w="38100">
            <a:solidFill>
              <a:srgbClr val="00A6E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b="1" dirty="0">
                <a:latin typeface="Corbel" panose="020B0503020204020204" pitchFamily="34" charset="0"/>
              </a:rPr>
              <a:t>HA 2. </a:t>
            </a:r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sv-SE" sz="900" dirty="0">
                <a:latin typeface="Corbel" panose="020B0503020204020204" pitchFamily="34" charset="0"/>
              </a:rPr>
              <a:t>.</a:t>
            </a: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</p:txBody>
      </p:sp>
      <p:sp>
        <p:nvSpPr>
          <p:cNvPr id="21" name="Rektangel med rundade hörn 17">
            <a:extLst>
              <a:ext uri="{FF2B5EF4-FFF2-40B4-BE49-F238E27FC236}">
                <a16:creationId xmlns:a16="http://schemas.microsoft.com/office/drawing/2014/main" id="{CDB5E972-1CFF-4F4A-A285-63DAF6E13773}"/>
              </a:ext>
            </a:extLst>
          </p:cNvPr>
          <p:cNvSpPr/>
          <p:nvPr/>
        </p:nvSpPr>
        <p:spPr>
          <a:xfrm>
            <a:off x="6491099" y="8333118"/>
            <a:ext cx="2448000" cy="1512000"/>
          </a:xfrm>
          <a:prstGeom prst="roundRect">
            <a:avLst/>
          </a:prstGeom>
          <a:solidFill>
            <a:sysClr val="window" lastClr="FFFFFF"/>
          </a:solidFill>
          <a:ln w="38100">
            <a:solidFill>
              <a:srgbClr val="00A6E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b="1" dirty="0">
                <a:latin typeface="Corbel" panose="020B0503020204020204" pitchFamily="34" charset="0"/>
              </a:rPr>
              <a:t>HA 3. </a:t>
            </a:r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sv-SE" sz="900" dirty="0">
                <a:latin typeface="Corbel" panose="020B0503020204020204" pitchFamily="34" charset="0"/>
              </a:rPr>
              <a:t>.</a:t>
            </a: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</p:txBody>
      </p:sp>
      <p:sp>
        <p:nvSpPr>
          <p:cNvPr id="44" name="textruta 38">
            <a:extLst>
              <a:ext uri="{FF2B5EF4-FFF2-40B4-BE49-F238E27FC236}">
                <a16:creationId xmlns:a16="http://schemas.microsoft.com/office/drawing/2014/main" id="{1C2BD7EE-BA03-4C1C-8257-CFF22446C35F}"/>
              </a:ext>
            </a:extLst>
          </p:cNvPr>
          <p:cNvSpPr txBox="1"/>
          <p:nvPr/>
        </p:nvSpPr>
        <p:spPr>
          <a:xfrm>
            <a:off x="165733" y="6069323"/>
            <a:ext cx="1005841" cy="1702990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00A6E2"/>
            </a:solidFill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u="sng" dirty="0">
                <a:latin typeface="Corbel" panose="020B0503020204020204" pitchFamily="34" charset="0"/>
              </a:rPr>
              <a:t>Ett</a:t>
            </a:r>
            <a:r>
              <a:rPr lang="sv-SE" sz="900" dirty="0">
                <a:latin typeface="Corbel" panose="020B0503020204020204" pitchFamily="34" charset="0"/>
              </a:rPr>
              <a:t> resultatmål som är </a:t>
            </a:r>
          </a:p>
          <a:p>
            <a:r>
              <a:rPr lang="sv-SE" sz="900" dirty="0">
                <a:latin typeface="Corbel" panose="020B0503020204020204" pitchFamily="34" charset="0"/>
              </a:rPr>
              <a:t>mätbart och uppfyllt </a:t>
            </a:r>
          </a:p>
          <a:p>
            <a:r>
              <a:rPr lang="sv-SE" sz="900" dirty="0">
                <a:latin typeface="Corbel" panose="020B0503020204020204" pitchFamily="34" charset="0"/>
              </a:rPr>
              <a:t>vid projektavslut.</a:t>
            </a:r>
          </a:p>
          <a:p>
            <a:endParaRPr lang="sv-SE" sz="900" dirty="0">
              <a:latin typeface="Corbel" panose="020B0503020204020204" pitchFamily="34" charset="0"/>
            </a:endParaRPr>
          </a:p>
          <a:p>
            <a:r>
              <a:rPr lang="sv-SE" sz="900" u="sng" dirty="0">
                <a:latin typeface="Corbel" panose="020B0503020204020204" pitchFamily="34" charset="0"/>
              </a:rPr>
              <a:t>2-6 </a:t>
            </a:r>
            <a:r>
              <a:rPr lang="sv-SE" sz="900" dirty="0" err="1">
                <a:latin typeface="Corbel" panose="020B0503020204020204" pitchFamily="34" charset="0"/>
              </a:rPr>
              <a:t>st</a:t>
            </a:r>
            <a:r>
              <a:rPr lang="sv-SE" sz="900" dirty="0">
                <a:latin typeface="Corbel" panose="020B0503020204020204" pitchFamily="34" charset="0"/>
              </a:rPr>
              <a:t> mätbara delmål som tillsammans gör att resultatmålet kan uppfyllas. </a:t>
            </a:r>
          </a:p>
        </p:txBody>
      </p:sp>
      <p:sp>
        <p:nvSpPr>
          <p:cNvPr id="45" name="textruta 38">
            <a:extLst>
              <a:ext uri="{FF2B5EF4-FFF2-40B4-BE49-F238E27FC236}">
                <a16:creationId xmlns:a16="http://schemas.microsoft.com/office/drawing/2014/main" id="{2FC77445-5EBD-4EBB-8A91-91EFFF44002E}"/>
              </a:ext>
            </a:extLst>
          </p:cNvPr>
          <p:cNvSpPr txBox="1"/>
          <p:nvPr/>
        </p:nvSpPr>
        <p:spPr>
          <a:xfrm>
            <a:off x="165734" y="4433960"/>
            <a:ext cx="1005840" cy="1095264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00A6E2"/>
            </a:solidFill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latin typeface="Corbel" panose="020B0503020204020204" pitchFamily="34" charset="0"/>
              </a:rPr>
              <a:t>Effektmål</a:t>
            </a:r>
          </a:p>
          <a:p>
            <a:r>
              <a:rPr lang="sv-SE" sz="900" dirty="0">
                <a:latin typeface="Corbel" panose="020B0503020204020204" pitchFamily="34" charset="0"/>
              </a:rPr>
              <a:t>5-10 års sikt </a:t>
            </a:r>
          </a:p>
          <a:p>
            <a:r>
              <a:rPr lang="sv-SE" sz="900" dirty="0">
                <a:latin typeface="Corbel" panose="020B0503020204020204" pitchFamily="34" charset="0"/>
              </a:rPr>
              <a:t>behöver ej vara mätbara. Effekt-målet ska ha en tydlig koppling till mål i RUS.</a:t>
            </a:r>
          </a:p>
        </p:txBody>
      </p:sp>
      <p:sp>
        <p:nvSpPr>
          <p:cNvPr id="47" name="textruta 38">
            <a:extLst>
              <a:ext uri="{FF2B5EF4-FFF2-40B4-BE49-F238E27FC236}">
                <a16:creationId xmlns:a16="http://schemas.microsoft.com/office/drawing/2014/main" id="{F521E265-C49D-4EB5-8CF2-B1953710EE73}"/>
              </a:ext>
            </a:extLst>
          </p:cNvPr>
          <p:cNvSpPr txBox="1"/>
          <p:nvPr/>
        </p:nvSpPr>
        <p:spPr>
          <a:xfrm>
            <a:off x="172659" y="2849477"/>
            <a:ext cx="1005841" cy="1348585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2D934F"/>
            </a:solidFill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latin typeface="Corbel" panose="020B0503020204020204" pitchFamily="34" charset="0"/>
              </a:rPr>
              <a:t>Mål eller prioriterad inriktning i </a:t>
            </a:r>
          </a:p>
          <a:p>
            <a:r>
              <a:rPr lang="sv-SE" sz="900" dirty="0">
                <a:latin typeface="Corbel" panose="020B0503020204020204" pitchFamily="34" charset="0"/>
              </a:rPr>
              <a:t>tematiska understrategier och planer till RUS som projektet ska bidra till.</a:t>
            </a:r>
          </a:p>
        </p:txBody>
      </p:sp>
      <p:sp>
        <p:nvSpPr>
          <p:cNvPr id="49" name="textruta 38">
            <a:extLst>
              <a:ext uri="{FF2B5EF4-FFF2-40B4-BE49-F238E27FC236}">
                <a16:creationId xmlns:a16="http://schemas.microsoft.com/office/drawing/2014/main" id="{85318C53-9B1A-4BE4-ABD1-3E0C76DC32D9}"/>
              </a:ext>
            </a:extLst>
          </p:cNvPr>
          <p:cNvSpPr txBox="1"/>
          <p:nvPr/>
        </p:nvSpPr>
        <p:spPr>
          <a:xfrm>
            <a:off x="179585" y="1059050"/>
            <a:ext cx="991990" cy="1496668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2D934F"/>
            </a:solidFill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latin typeface="Corbel" panose="020B0503020204020204" pitchFamily="34" charset="0"/>
              </a:rPr>
              <a:t>Utmaningar, väl förankrade i </a:t>
            </a:r>
          </a:p>
          <a:p>
            <a:r>
              <a:rPr lang="sv-SE" sz="900" dirty="0">
                <a:latin typeface="Corbel" panose="020B0503020204020204" pitchFamily="34" charset="0"/>
              </a:rPr>
              <a:t>RUS och tillhörande dokument.  </a:t>
            </a:r>
          </a:p>
          <a:p>
            <a:r>
              <a:rPr lang="sv-SE" sz="900" dirty="0">
                <a:latin typeface="Corbel" panose="020B0503020204020204" pitchFamily="34" charset="0"/>
              </a:rPr>
              <a:t>Mål och relevant indikator i</a:t>
            </a:r>
          </a:p>
          <a:p>
            <a:r>
              <a:rPr lang="sv-SE" sz="900" dirty="0">
                <a:latin typeface="Corbel" panose="020B0503020204020204" pitchFamily="34" charset="0"/>
              </a:rPr>
              <a:t>RUS som projektet ska bidra till.</a:t>
            </a:r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2221EE68-DB03-4C49-9896-06EAB0C93CC0}"/>
              </a:ext>
            </a:extLst>
          </p:cNvPr>
          <p:cNvCxnSpPr>
            <a:cxnSpLocks/>
            <a:stCxn id="16" idx="0"/>
            <a:endCxn id="7" idx="2"/>
          </p:cNvCxnSpPr>
          <p:nvPr/>
        </p:nvCxnSpPr>
        <p:spPr>
          <a:xfrm flipV="1">
            <a:off x="2508381" y="7945015"/>
            <a:ext cx="2584373" cy="401779"/>
          </a:xfrm>
          <a:prstGeom prst="straightConnector1">
            <a:avLst/>
          </a:prstGeom>
          <a:ln w="12700">
            <a:solidFill>
              <a:srgbClr val="0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5AC98914-BF0F-40CB-935F-55ED93A8E858}"/>
              </a:ext>
            </a:extLst>
          </p:cNvPr>
          <p:cNvCxnSpPr>
            <a:cxnSpLocks/>
            <a:stCxn id="20" idx="0"/>
            <a:endCxn id="7" idx="2"/>
          </p:cNvCxnSpPr>
          <p:nvPr/>
        </p:nvCxnSpPr>
        <p:spPr>
          <a:xfrm flipH="1" flipV="1">
            <a:off x="5092754" y="7945015"/>
            <a:ext cx="17686" cy="388108"/>
          </a:xfrm>
          <a:prstGeom prst="straightConnector1">
            <a:avLst/>
          </a:prstGeom>
          <a:ln w="12700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91629B9D-5AE4-4C79-90E0-5790D549DB9B}"/>
              </a:ext>
            </a:extLst>
          </p:cNvPr>
          <p:cNvCxnSpPr>
            <a:cxnSpLocks/>
            <a:stCxn id="21" idx="0"/>
            <a:endCxn id="7" idx="2"/>
          </p:cNvCxnSpPr>
          <p:nvPr/>
        </p:nvCxnSpPr>
        <p:spPr>
          <a:xfrm flipH="1" flipV="1">
            <a:off x="5092754" y="7945015"/>
            <a:ext cx="2622345" cy="388103"/>
          </a:xfrm>
          <a:prstGeom prst="straightConnector1">
            <a:avLst/>
          </a:prstGeom>
          <a:ln w="12700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C0FE1FD9-27A9-48AE-84F4-393AA675FFE6}"/>
              </a:ext>
            </a:extLst>
          </p:cNvPr>
          <p:cNvCxnSpPr>
            <a:cxnSpLocks/>
            <a:stCxn id="7" idx="0"/>
            <a:endCxn id="6" idx="2"/>
          </p:cNvCxnSpPr>
          <p:nvPr/>
        </p:nvCxnSpPr>
        <p:spPr>
          <a:xfrm flipH="1" flipV="1">
            <a:off x="5092733" y="5496661"/>
            <a:ext cx="21" cy="341573"/>
          </a:xfrm>
          <a:prstGeom prst="straightConnector1">
            <a:avLst/>
          </a:prstGeom>
          <a:ln w="12700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07721FB2-1EDE-4783-AD15-6F6E3903D122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V="1">
            <a:off x="5092733" y="4068829"/>
            <a:ext cx="0" cy="351827"/>
          </a:xfrm>
          <a:prstGeom prst="straightConnector1">
            <a:avLst/>
          </a:prstGeom>
          <a:ln w="12700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777F5AA9-40F7-4D46-80A8-216F7959D1FB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V="1">
            <a:off x="5092733" y="2673651"/>
            <a:ext cx="0" cy="357314"/>
          </a:xfrm>
          <a:prstGeom prst="straightConnector1">
            <a:avLst/>
          </a:prstGeom>
          <a:ln w="12700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>
            <a:extLst>
              <a:ext uri="{FF2B5EF4-FFF2-40B4-BE49-F238E27FC236}">
                <a16:creationId xmlns:a16="http://schemas.microsoft.com/office/drawing/2014/main" id="{E82992B3-E470-4C4C-8E5B-4DEF8311DD80}"/>
              </a:ext>
            </a:extLst>
          </p:cNvPr>
          <p:cNvSpPr/>
          <p:nvPr/>
        </p:nvSpPr>
        <p:spPr>
          <a:xfrm>
            <a:off x="8731930" y="4244931"/>
            <a:ext cx="1112514" cy="7473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sz="3200" dirty="0">
                <a:solidFill>
                  <a:schemeClr val="tx1"/>
                </a:solidFill>
                <a:latin typeface="Corbel" panose="020B0503020204020204" pitchFamily="34" charset="0"/>
              </a:rPr>
              <a:t>PROJEKT</a:t>
            </a:r>
            <a:endParaRPr lang="sv-SE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6DFA53D4-3A1E-4291-B8EC-7E64EC6571C4}"/>
              </a:ext>
            </a:extLst>
          </p:cNvPr>
          <p:cNvSpPr/>
          <p:nvPr/>
        </p:nvSpPr>
        <p:spPr>
          <a:xfrm>
            <a:off x="8736218" y="982130"/>
            <a:ext cx="1112514" cy="353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v-SE" sz="3200" dirty="0">
                <a:solidFill>
                  <a:schemeClr val="tx1"/>
                </a:solidFill>
                <a:latin typeface="Corbel" panose="020B0503020204020204" pitchFamily="34" charset="0"/>
              </a:rPr>
              <a:t>STRATEGI</a:t>
            </a:r>
            <a:endParaRPr lang="sv-SE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69" name="Rektangel med rundade hörn 17">
            <a:extLst>
              <a:ext uri="{FF2B5EF4-FFF2-40B4-BE49-F238E27FC236}">
                <a16:creationId xmlns:a16="http://schemas.microsoft.com/office/drawing/2014/main" id="{D3D4C9B6-7409-4794-967B-2D8A4A0F4D8A}"/>
              </a:ext>
            </a:extLst>
          </p:cNvPr>
          <p:cNvSpPr/>
          <p:nvPr/>
        </p:nvSpPr>
        <p:spPr>
          <a:xfrm>
            <a:off x="1284381" y="10006143"/>
            <a:ext cx="2448000" cy="1512000"/>
          </a:xfrm>
          <a:prstGeom prst="roundRect">
            <a:avLst/>
          </a:prstGeom>
          <a:solidFill>
            <a:sysClr val="window" lastClr="FFFFFF"/>
          </a:solidFill>
          <a:ln w="38100">
            <a:solidFill>
              <a:srgbClr val="00A6E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b="1" dirty="0">
                <a:latin typeface="Corbel" panose="020B0503020204020204" pitchFamily="34" charset="0"/>
              </a:rPr>
              <a:t>HA 4.</a:t>
            </a:r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sv-SE" sz="900" dirty="0">
                <a:latin typeface="Corbel" panose="020B0503020204020204" pitchFamily="34" charset="0"/>
              </a:rPr>
              <a:t>.</a:t>
            </a:r>
            <a:r>
              <a:rPr lang="sv-SE" sz="900" b="1" dirty="0">
                <a:latin typeface="Corbel" panose="020B0503020204020204" pitchFamily="34" charset="0"/>
              </a:rPr>
              <a:t> </a:t>
            </a:r>
            <a:br>
              <a:rPr lang="sv-SE" sz="900" b="1" dirty="0">
                <a:latin typeface="Corbel" panose="020B0503020204020204" pitchFamily="34" charset="0"/>
              </a:rPr>
            </a:br>
            <a:br>
              <a:rPr lang="sv-SE" sz="900" b="1" dirty="0">
                <a:latin typeface="Corbel" panose="020B0503020204020204" pitchFamily="34" charset="0"/>
              </a:rPr>
            </a:br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</p:txBody>
      </p:sp>
      <p:sp>
        <p:nvSpPr>
          <p:cNvPr id="71" name="Rektangel med rundade hörn 17">
            <a:extLst>
              <a:ext uri="{FF2B5EF4-FFF2-40B4-BE49-F238E27FC236}">
                <a16:creationId xmlns:a16="http://schemas.microsoft.com/office/drawing/2014/main" id="{521FBBDD-5D39-4B72-B7C9-AED31FBEE6C1}"/>
              </a:ext>
            </a:extLst>
          </p:cNvPr>
          <p:cNvSpPr/>
          <p:nvPr/>
        </p:nvSpPr>
        <p:spPr>
          <a:xfrm>
            <a:off x="3887548" y="10003391"/>
            <a:ext cx="2448000" cy="1512000"/>
          </a:xfrm>
          <a:prstGeom prst="roundRect">
            <a:avLst/>
          </a:prstGeom>
          <a:solidFill>
            <a:sysClr val="window" lastClr="FFFFFF"/>
          </a:solidFill>
          <a:ln w="38100">
            <a:solidFill>
              <a:srgbClr val="00A6E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b="1" dirty="0">
                <a:latin typeface="Corbel" panose="020B0503020204020204" pitchFamily="34" charset="0"/>
              </a:rPr>
              <a:t>HA 5. </a:t>
            </a:r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sv-SE" sz="900" dirty="0">
                <a:latin typeface="Corbel" panose="020B0503020204020204" pitchFamily="34" charset="0"/>
              </a:rPr>
              <a:t>.</a:t>
            </a: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</p:txBody>
      </p:sp>
      <p:sp>
        <p:nvSpPr>
          <p:cNvPr id="72" name="Rektangel med rundade hörn 17">
            <a:extLst>
              <a:ext uri="{FF2B5EF4-FFF2-40B4-BE49-F238E27FC236}">
                <a16:creationId xmlns:a16="http://schemas.microsoft.com/office/drawing/2014/main" id="{06FE246C-CD8E-4D15-8FE0-897931725B84}"/>
              </a:ext>
            </a:extLst>
          </p:cNvPr>
          <p:cNvSpPr/>
          <p:nvPr/>
        </p:nvSpPr>
        <p:spPr>
          <a:xfrm>
            <a:off x="6489608" y="10006143"/>
            <a:ext cx="2448000" cy="1512000"/>
          </a:xfrm>
          <a:prstGeom prst="roundRect">
            <a:avLst/>
          </a:prstGeom>
          <a:solidFill>
            <a:sysClr val="window" lastClr="FFFFFF"/>
          </a:solidFill>
          <a:ln w="38100">
            <a:solidFill>
              <a:srgbClr val="00A6E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b="1" dirty="0">
                <a:latin typeface="Corbel" panose="020B0503020204020204" pitchFamily="34" charset="0"/>
              </a:rPr>
              <a:t>HA 6. </a:t>
            </a:r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sv-SE" sz="900" dirty="0">
                <a:latin typeface="Corbel" panose="020B0503020204020204" pitchFamily="34" charset="0"/>
              </a:rPr>
              <a:t>.</a:t>
            </a: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  <a:p>
            <a:endParaRPr lang="sv-SE" sz="9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52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Bleking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58E2E"/>
      </a:accent1>
      <a:accent2>
        <a:srgbClr val="F39800"/>
      </a:accent2>
      <a:accent3>
        <a:srgbClr val="97BF0D"/>
      </a:accent3>
      <a:accent4>
        <a:srgbClr val="0098D1"/>
      </a:accent4>
      <a:accent5>
        <a:srgbClr val="007088"/>
      </a:accent5>
      <a:accent6>
        <a:srgbClr val="DA001A"/>
      </a:accent6>
      <a:hlink>
        <a:srgbClr val="0000FF"/>
      </a:hlink>
      <a:folHlink>
        <a:srgbClr val="800080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1730</TotalTime>
  <Words>167</Words>
  <Application>Microsoft Office PowerPoint</Application>
  <PresentationFormat>A3 (297 x 420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Malin Faraasen</dc:creator>
  <cp:lastModifiedBy>Nilsson, Christer</cp:lastModifiedBy>
  <cp:revision>42</cp:revision>
  <cp:lastPrinted>2018-11-23T10:48:47Z</cp:lastPrinted>
  <dcterms:created xsi:type="dcterms:W3CDTF">2018-11-22T16:55:31Z</dcterms:created>
  <dcterms:modified xsi:type="dcterms:W3CDTF">2020-01-17T05:26:10Z</dcterms:modified>
</cp:coreProperties>
</file>