
<file path=[Content_Types].xml><?xml version="1.0" encoding="utf-8"?>
<Types xmlns="http://schemas.openxmlformats.org/package/2006/content-types">
  <Default Extension="bin" ContentType="application/vnd.openxmlformats-officedocument.oleObject"/>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9.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0.xml" ContentType="application/vnd.openxmlformats-officedocument.presentationml.notesSlide+xml"/>
  <Override PartName="/ppt/charts/chartEx1.xml" ContentType="application/vnd.ms-office.chartex+xml"/>
  <Override PartName="/ppt/charts/style6.xml" ContentType="application/vnd.ms-office.chartstyle+xml"/>
  <Override PartName="/ppt/charts/colors6.xml" ContentType="application/vnd.ms-office.chartcolorstyl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6.xml" ContentType="application/vnd.openxmlformats-officedocument.drawingml.chart+xml"/>
  <Override PartName="/ppt/charts/style7.xml" ContentType="application/vnd.ms-office.chartstyle+xml"/>
  <Override PartName="/ppt/charts/colors7.xml" ContentType="application/vnd.ms-office.chartcolorstyle+xml"/>
  <Override PartName="/ppt/charts/chart7.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4.xml" ContentType="application/vnd.openxmlformats-officedocument.presentationml.notesSlide+xml"/>
  <Override PartName="/ppt/charts/chart8.xml" ContentType="application/vnd.openxmlformats-officedocument.drawingml.chart+xml"/>
  <Override PartName="/ppt/charts/style9.xml" ContentType="application/vnd.ms-office.chartstyle+xml"/>
  <Override PartName="/ppt/charts/colors9.xml" ContentType="application/vnd.ms-office.chartcolorstyle+xml"/>
  <Override PartName="/ppt/charts/chart9.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10.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1.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rts/chart12.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3.xml" ContentType="application/vnd.openxmlformats-officedocument.drawingml.chart+xml"/>
  <Override PartName="/ppt/charts/style14.xml" ContentType="application/vnd.ms-office.chartstyle+xml"/>
  <Override PartName="/ppt/charts/colors14.xml" ContentType="application/vnd.ms-office.chartcolorstyl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Ex2.xml" ContentType="application/vnd.ms-office.chartex+xml"/>
  <Override PartName="/ppt/charts/style15.xml" ContentType="application/vnd.ms-office.chartstyle+xml"/>
  <Override PartName="/ppt/charts/colors15.xml" ContentType="application/vnd.ms-office.chartcolorstyle+xml"/>
  <Override PartName="/ppt/notesSlides/notesSlide21.xml" ContentType="application/vnd.openxmlformats-officedocument.presentationml.notesSlide+xml"/>
  <Override PartName="/ppt/charts/chartEx3.xml" ContentType="application/vnd.ms-office.chartex+xml"/>
  <Override PartName="/ppt/charts/style16.xml" ContentType="application/vnd.ms-office.chartstyle+xml"/>
  <Override PartName="/ppt/charts/colors16.xml" ContentType="application/vnd.ms-office.chartcolorstyl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0" r:id="rId1"/>
  </p:sldMasterIdLst>
  <p:notesMasterIdLst>
    <p:notesMasterId r:id="rId26"/>
  </p:notesMasterIdLst>
  <p:sldIdLst>
    <p:sldId id="299" r:id="rId2"/>
    <p:sldId id="291" r:id="rId3"/>
    <p:sldId id="285" r:id="rId4"/>
    <p:sldId id="321" r:id="rId5"/>
    <p:sldId id="306" r:id="rId6"/>
    <p:sldId id="309" r:id="rId7"/>
    <p:sldId id="308" r:id="rId8"/>
    <p:sldId id="311" r:id="rId9"/>
    <p:sldId id="312" r:id="rId10"/>
    <p:sldId id="316" r:id="rId11"/>
    <p:sldId id="313" r:id="rId12"/>
    <p:sldId id="324" r:id="rId13"/>
    <p:sldId id="314" r:id="rId14"/>
    <p:sldId id="315" r:id="rId15"/>
    <p:sldId id="318" r:id="rId16"/>
    <p:sldId id="319" r:id="rId17"/>
    <p:sldId id="317" r:id="rId18"/>
    <p:sldId id="320" r:id="rId19"/>
    <p:sldId id="297" r:id="rId20"/>
    <p:sldId id="322" r:id="rId21"/>
    <p:sldId id="303" r:id="rId22"/>
    <p:sldId id="298" r:id="rId23"/>
    <p:sldId id="300" r:id="rId24"/>
    <p:sldId id="323" r:id="rId25"/>
  </p:sldIdLst>
  <p:sldSz cx="9144000" cy="5143500" type="screen16x9"/>
  <p:notesSz cx="6858000" cy="9144000"/>
  <p:defaultText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D7C"/>
    <a:srgbClr val="29B8CC"/>
    <a:srgbClr val="98C21D"/>
    <a:srgbClr val="2D934F"/>
    <a:srgbClr val="6E368C"/>
    <a:srgbClr val="D7007F"/>
    <a:srgbClr val="00A6E2"/>
    <a:srgbClr val="65B2E4"/>
    <a:srgbClr val="5B9BD5"/>
    <a:srgbClr val="02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1D993E-9DB1-4C6E-AD50-010E2049761C}" v="15" dt="2021-04-30T10:19:11.03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8" autoAdjust="0"/>
    <p:restoredTop sz="78261" autoAdjust="0"/>
  </p:normalViewPr>
  <p:slideViewPr>
    <p:cSldViewPr snapToGrid="0" snapToObjects="1">
      <p:cViewPr varScale="1">
        <p:scale>
          <a:sx n="83" d="100"/>
          <a:sy n="83" d="100"/>
        </p:scale>
        <p:origin x="84" y="348"/>
      </p:cViewPr>
      <p:guideLst>
        <p:guide orient="horz" pos="162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 Id="rId35" Type="http://schemas.openxmlformats.org/officeDocument/2006/relationships/customXml" Target="../customXml/item3.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pelman, Inga-Lisa" userId="a48ee354-1745-40a3-86c2-de2c96a1f741" providerId="ADAL" clId="{121D993E-9DB1-4C6E-AD50-010E2049761C}"/>
    <pc:docChg chg="custSel modSld">
      <pc:chgData name="Apelman, Inga-Lisa" userId="a48ee354-1745-40a3-86c2-de2c96a1f741" providerId="ADAL" clId="{121D993E-9DB1-4C6E-AD50-010E2049761C}" dt="2021-04-30T10:19:46.671" v="53" actId="1076"/>
      <pc:docMkLst>
        <pc:docMk/>
      </pc:docMkLst>
      <pc:sldChg chg="addSp delSp modSp mod">
        <pc:chgData name="Apelman, Inga-Lisa" userId="a48ee354-1745-40a3-86c2-de2c96a1f741" providerId="ADAL" clId="{121D993E-9DB1-4C6E-AD50-010E2049761C}" dt="2021-04-30T10:19:46.671" v="53" actId="1076"/>
        <pc:sldMkLst>
          <pc:docMk/>
          <pc:sldMk cId="1199944004" sldId="324"/>
        </pc:sldMkLst>
        <pc:spChg chg="mod">
          <ac:chgData name="Apelman, Inga-Lisa" userId="a48ee354-1745-40a3-86c2-de2c96a1f741" providerId="ADAL" clId="{121D993E-9DB1-4C6E-AD50-010E2049761C}" dt="2021-04-30T10:19:29.399" v="49" actId="1076"/>
          <ac:spMkLst>
            <pc:docMk/>
            <pc:sldMk cId="1199944004" sldId="324"/>
            <ac:spMk id="12" creationId="{1210EB30-B9DD-44EE-9872-54ECF8CD2A91}"/>
          </ac:spMkLst>
        </pc:spChg>
        <pc:graphicFrameChg chg="add del mod">
          <ac:chgData name="Apelman, Inga-Lisa" userId="a48ee354-1745-40a3-86c2-de2c96a1f741" providerId="ADAL" clId="{121D993E-9DB1-4C6E-AD50-010E2049761C}" dt="2021-04-30T10:17:36.512" v="20" actId="478"/>
          <ac:graphicFrameMkLst>
            <pc:docMk/>
            <pc:sldMk cId="1199944004" sldId="324"/>
            <ac:graphicFrameMk id="5" creationId="{EBE5233C-DDF9-4C78-9FCD-A9FBCC3F811B}"/>
          </ac:graphicFrameMkLst>
        </pc:graphicFrameChg>
        <pc:graphicFrameChg chg="add del mod">
          <ac:chgData name="Apelman, Inga-Lisa" userId="a48ee354-1745-40a3-86c2-de2c96a1f741" providerId="ADAL" clId="{121D993E-9DB1-4C6E-AD50-010E2049761C}" dt="2021-04-30T10:17:31.915" v="19" actId="478"/>
          <ac:graphicFrameMkLst>
            <pc:docMk/>
            <pc:sldMk cId="1199944004" sldId="324"/>
            <ac:graphicFrameMk id="6" creationId="{40AA7281-B090-4C3C-B10B-1334802C22F5}"/>
          </ac:graphicFrameMkLst>
        </pc:graphicFrameChg>
        <pc:graphicFrameChg chg="add del mod">
          <ac:chgData name="Apelman, Inga-Lisa" userId="a48ee354-1745-40a3-86c2-de2c96a1f741" providerId="ADAL" clId="{121D993E-9DB1-4C6E-AD50-010E2049761C}" dt="2021-04-30T10:18:40.740" v="28"/>
          <ac:graphicFrameMkLst>
            <pc:docMk/>
            <pc:sldMk cId="1199944004" sldId="324"/>
            <ac:graphicFrameMk id="9" creationId="{B8A09511-3DA5-41B7-BD01-234E0756DFE1}"/>
          </ac:graphicFrameMkLst>
        </pc:graphicFrameChg>
        <pc:picChg chg="add mod">
          <ac:chgData name="Apelman, Inga-Lisa" userId="a48ee354-1745-40a3-86c2-de2c96a1f741" providerId="ADAL" clId="{121D993E-9DB1-4C6E-AD50-010E2049761C}" dt="2021-04-30T10:19:39.886" v="51" actId="1076"/>
          <ac:picMkLst>
            <pc:docMk/>
            <pc:sldMk cId="1199944004" sldId="324"/>
            <ac:picMk id="3" creationId="{8DD241BE-04EB-4815-BEA5-C76CB93B97DC}"/>
          </ac:picMkLst>
        </pc:picChg>
        <pc:picChg chg="add mod">
          <ac:chgData name="Apelman, Inga-Lisa" userId="a48ee354-1745-40a3-86c2-de2c96a1f741" providerId="ADAL" clId="{121D993E-9DB1-4C6E-AD50-010E2049761C}" dt="2021-04-30T10:19:41.913" v="52" actId="1076"/>
          <ac:picMkLst>
            <pc:docMk/>
            <pc:sldMk cId="1199944004" sldId="324"/>
            <ac:picMk id="7" creationId="{8FEAB598-E918-40EE-ACC8-BE46F1C6D371}"/>
          </ac:picMkLst>
        </pc:picChg>
        <pc:picChg chg="add mod">
          <ac:chgData name="Apelman, Inga-Lisa" userId="a48ee354-1745-40a3-86c2-de2c96a1f741" providerId="ADAL" clId="{121D993E-9DB1-4C6E-AD50-010E2049761C}" dt="2021-04-30T10:19:36.692" v="50" actId="1076"/>
          <ac:picMkLst>
            <pc:docMk/>
            <pc:sldMk cId="1199944004" sldId="324"/>
            <ac:picMk id="8" creationId="{2B1137B2-4C22-4FB3-BAEB-20ABC8BC4798}"/>
          </ac:picMkLst>
        </pc:picChg>
        <pc:picChg chg="add mod">
          <ac:chgData name="Apelman, Inga-Lisa" userId="a48ee354-1745-40a3-86c2-de2c96a1f741" providerId="ADAL" clId="{121D993E-9DB1-4C6E-AD50-010E2049761C}" dt="2021-04-30T10:19:46.671" v="53" actId="1076"/>
          <ac:picMkLst>
            <pc:docMk/>
            <pc:sldMk cId="1199944004" sldId="324"/>
            <ac:picMk id="10" creationId="{29DAB251-1F45-4B27-8F35-D6551803165E}"/>
          </ac:picMkLst>
        </pc:pic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Bok1"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filecl01fsh\users$\he2003\F&#246;rb&#228;ttringsarbetet\Olika%20diagramtyper.xlsx" TargetMode="External"/><Relationship Id="rId2" Type="http://schemas.microsoft.com/office/2011/relationships/chartColorStyle" Target="colors11.xml"/><Relationship Id="rId1" Type="http://schemas.microsoft.com/office/2011/relationships/chartStyle" Target="style11.xml"/></Relationships>
</file>

<file path=ppt/charts/_rels/chart11.xml.rels><?xml version="1.0" encoding="UTF-8" standalone="yes"?>
<Relationships xmlns="http://schemas.openxmlformats.org/package/2006/relationships"><Relationship Id="rId3" Type="http://schemas.openxmlformats.org/officeDocument/2006/relationships/oleObject" Target="file:///\\filecl01fsh\users$\he2003\F&#246;rb&#228;ttringsarbetet\Olika%20diagramtyper.xlsx" TargetMode="External"/><Relationship Id="rId2" Type="http://schemas.microsoft.com/office/2011/relationships/chartColorStyle" Target="colors12.xml"/><Relationship Id="rId1" Type="http://schemas.microsoft.com/office/2011/relationships/chartStyle" Target="style12.xml"/></Relationships>
</file>

<file path=ppt/charts/_rels/chart12.xml.rels><?xml version="1.0" encoding="UTF-8" standalone="yes"?>
<Relationships xmlns="http://schemas.openxmlformats.org/package/2006/relationships"><Relationship Id="rId3" Type="http://schemas.openxmlformats.org/officeDocument/2006/relationships/oleObject" Target="file:///\\filecl01fsh\users$\he2003\F&#246;rb&#228;ttringsarbetet\Olika%20diagramtyper.xlsx" TargetMode="External"/><Relationship Id="rId2" Type="http://schemas.microsoft.com/office/2011/relationships/chartColorStyle" Target="colors13.xml"/><Relationship Id="rId1" Type="http://schemas.microsoft.com/office/2011/relationships/chartStyle" Target="style13.xml"/></Relationships>
</file>

<file path=ppt/charts/_rels/chart13.xml.rels><?xml version="1.0" encoding="UTF-8" standalone="yes"?>
<Relationships xmlns="http://schemas.openxmlformats.org/package/2006/relationships"><Relationship Id="rId3" Type="http://schemas.openxmlformats.org/officeDocument/2006/relationships/oleObject" Target="file:///\\filecl01fsh\users$\he2003\F&#246;rb&#228;ttringsarbetet\Olika%20diagramtyper.xlsx" TargetMode="External"/><Relationship Id="rId2" Type="http://schemas.microsoft.com/office/2011/relationships/chartColorStyle" Target="colors14.xml"/><Relationship Id="rId1" Type="http://schemas.microsoft.com/office/2011/relationships/chartStyle" Target="style14.xml"/></Relationships>
</file>

<file path=ppt/charts/_rels/chart2.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filecl01fsh\users$\he2003\Olika%20diagramtyper.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filecl01fsh\users$\he2003\Olika%20diagramtyper.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filecl01fsh\users$\he2003\Olika%20diagramtyper.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filecl01fsh\users$\he2003\Olika%20diagramtyper.xlsx" TargetMode="External"/><Relationship Id="rId2" Type="http://schemas.microsoft.com/office/2011/relationships/chartColorStyle" Target="colors7.xml"/><Relationship Id="rId1" Type="http://schemas.microsoft.com/office/2011/relationships/chartStyle" Target="style7.xml"/></Relationships>
</file>

<file path=ppt/charts/_rels/chart7.xml.rels><?xml version="1.0" encoding="UTF-8" standalone="yes"?>
<Relationships xmlns="http://schemas.openxmlformats.org/package/2006/relationships"><Relationship Id="rId3" Type="http://schemas.openxmlformats.org/officeDocument/2006/relationships/oleObject" Target="file:///\\filecl01fsh\users$\he2003\Olika%20diagramtyper.xlsx" TargetMode="External"/><Relationship Id="rId2" Type="http://schemas.microsoft.com/office/2011/relationships/chartColorStyle" Target="colors8.xml"/><Relationship Id="rId1" Type="http://schemas.microsoft.com/office/2011/relationships/chartStyle" Target="style8.xml"/></Relationships>
</file>

<file path=ppt/charts/_rels/chart8.xml.rels><?xml version="1.0" encoding="UTF-8" standalone="yes"?>
<Relationships xmlns="http://schemas.openxmlformats.org/package/2006/relationships"><Relationship Id="rId3" Type="http://schemas.openxmlformats.org/officeDocument/2006/relationships/oleObject" Target="file:///\\filecl01fsh\users$\he2003\Olika%20diagramtyper.xlsx" TargetMode="External"/><Relationship Id="rId2" Type="http://schemas.microsoft.com/office/2011/relationships/chartColorStyle" Target="colors9.xml"/><Relationship Id="rId1" Type="http://schemas.microsoft.com/office/2011/relationships/chartStyle" Target="style9.xml"/></Relationships>
</file>

<file path=ppt/charts/_rels/chart9.xml.rels><?xml version="1.0" encoding="UTF-8" standalone="yes"?>
<Relationships xmlns="http://schemas.openxmlformats.org/package/2006/relationships"><Relationship Id="rId3" Type="http://schemas.openxmlformats.org/officeDocument/2006/relationships/oleObject" Target="file:///\\filecl01fsh\users$\he2003\Olika%20diagramtyper.xlsx" TargetMode="External"/><Relationship Id="rId2" Type="http://schemas.microsoft.com/office/2011/relationships/chartColorStyle" Target="colors10.xml"/><Relationship Id="rId1" Type="http://schemas.microsoft.com/office/2011/relationships/chartStyle" Target="style10.xml"/></Relationships>
</file>

<file path=ppt/charts/_rels/chartEx1.xml.rels><?xml version="1.0" encoding="UTF-8" standalone="yes"?>
<Relationships xmlns="http://schemas.openxmlformats.org/package/2006/relationships"><Relationship Id="rId3" Type="http://schemas.microsoft.com/office/2011/relationships/chartColorStyle" Target="colors6.xml"/><Relationship Id="rId2" Type="http://schemas.microsoft.com/office/2011/relationships/chartStyle" Target="style6.xml"/><Relationship Id="rId1" Type="http://schemas.openxmlformats.org/officeDocument/2006/relationships/oleObject" Target="file:///\\filecl01fsh\users$\he2003\F&#246;rb&#228;ttringsarbetet\Olika%20diagramtyper.xlsx" TargetMode="External"/></Relationships>
</file>

<file path=ppt/charts/_rels/chartEx2.xml.rels><?xml version="1.0" encoding="UTF-8" standalone="yes"?>
<Relationships xmlns="http://schemas.openxmlformats.org/package/2006/relationships"><Relationship Id="rId3" Type="http://schemas.microsoft.com/office/2011/relationships/chartColorStyle" Target="colors15.xml"/><Relationship Id="rId2" Type="http://schemas.microsoft.com/office/2011/relationships/chartStyle" Target="style15.xml"/><Relationship Id="rId1" Type="http://schemas.openxmlformats.org/officeDocument/2006/relationships/oleObject" Target="file:///\\filecl01fsh\users$\he2003\F&#246;rb&#228;ttringsarbetet\Olika%20diagramtyper.xlsx" TargetMode="External"/></Relationships>
</file>

<file path=ppt/charts/_rels/chartEx3.xml.rels><?xml version="1.0" encoding="UTF-8" standalone="yes"?>
<Relationships xmlns="http://schemas.openxmlformats.org/package/2006/relationships"><Relationship Id="rId3" Type="http://schemas.microsoft.com/office/2011/relationships/chartColorStyle" Target="colors16.xml"/><Relationship Id="rId2" Type="http://schemas.microsoft.com/office/2011/relationships/chartStyle" Target="style16.xml"/><Relationship Id="rId1" Type="http://schemas.openxmlformats.org/officeDocument/2006/relationships/oleObject" Target="file:///\\filecl01fsh\users$\he2003\F&#246;rb&#228;ttringsarbetet\Olika%20diagramtyper.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600" b="1" i="0" u="none" strike="noStrike" kern="1200" baseline="0">
              <a:solidFill>
                <a:schemeClr val="tx2"/>
              </a:solidFill>
              <a:latin typeface="+mn-lt"/>
              <a:ea typeface="+mn-ea"/>
              <a:cs typeface="+mn-cs"/>
            </a:defRPr>
          </a:pPr>
          <a:endParaRPr lang="sv-SE"/>
        </a:p>
      </c:txPr>
    </c:title>
    <c:autoTitleDeleted val="0"/>
    <c:plotArea>
      <c:layout/>
      <c:barChart>
        <c:barDir val="col"/>
        <c:grouping val="clustered"/>
        <c:varyColors val="0"/>
        <c:ser>
          <c:idx val="0"/>
          <c:order val="0"/>
          <c:tx>
            <c:strRef>
              <c:f>Blad1!$C$5</c:f>
              <c:strCache>
                <c:ptCount val="1"/>
                <c:pt idx="0">
                  <c:v>Konferensdeltagare</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invertIfNegative val="0"/>
          <c:cat>
            <c:numRef>
              <c:f>Blad1!$B$6:$B$11</c:f>
              <c:numCache>
                <c:formatCode>General</c:formatCode>
                <c:ptCount val="6"/>
                <c:pt idx="0">
                  <c:v>2015</c:v>
                </c:pt>
                <c:pt idx="1">
                  <c:v>2016</c:v>
                </c:pt>
                <c:pt idx="2">
                  <c:v>2017</c:v>
                </c:pt>
                <c:pt idx="3">
                  <c:v>2018</c:v>
                </c:pt>
                <c:pt idx="4">
                  <c:v>2019</c:v>
                </c:pt>
                <c:pt idx="5">
                  <c:v>2020</c:v>
                </c:pt>
              </c:numCache>
            </c:numRef>
          </c:cat>
          <c:val>
            <c:numRef>
              <c:f>Blad1!$C$6:$C$11</c:f>
              <c:numCache>
                <c:formatCode>General</c:formatCode>
                <c:ptCount val="6"/>
                <c:pt idx="0">
                  <c:v>500</c:v>
                </c:pt>
                <c:pt idx="1">
                  <c:v>800</c:v>
                </c:pt>
                <c:pt idx="2">
                  <c:v>1000</c:v>
                </c:pt>
                <c:pt idx="3">
                  <c:v>900</c:v>
                </c:pt>
                <c:pt idx="4">
                  <c:v>1000</c:v>
                </c:pt>
                <c:pt idx="5">
                  <c:v>800</c:v>
                </c:pt>
              </c:numCache>
            </c:numRef>
          </c:val>
          <c:extLst>
            <c:ext xmlns:c16="http://schemas.microsoft.com/office/drawing/2014/chart" uri="{C3380CC4-5D6E-409C-BE32-E72D297353CC}">
              <c16:uniqueId val="{00000000-E9B8-47A9-900C-3FF79FE93669}"/>
            </c:ext>
          </c:extLst>
        </c:ser>
        <c:dLbls>
          <c:showLegendKey val="0"/>
          <c:showVal val="0"/>
          <c:showCatName val="0"/>
          <c:showSerName val="0"/>
          <c:showPercent val="0"/>
          <c:showBubbleSize val="0"/>
        </c:dLbls>
        <c:gapWidth val="100"/>
        <c:overlap val="-24"/>
        <c:axId val="1823640944"/>
        <c:axId val="1956455296"/>
      </c:barChart>
      <c:catAx>
        <c:axId val="1823640944"/>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sv-SE"/>
          </a:p>
        </c:txPr>
        <c:crossAx val="1956455296"/>
        <c:crosses val="autoZero"/>
        <c:auto val="1"/>
        <c:lblAlgn val="ctr"/>
        <c:lblOffset val="100"/>
        <c:noMultiLvlLbl val="0"/>
      </c:catAx>
      <c:valAx>
        <c:axId val="1956455296"/>
        <c:scaling>
          <c:orientation val="minMax"/>
        </c:scaling>
        <c:delete val="0"/>
        <c:axPos val="l"/>
        <c:majorGridlines>
          <c:spPr>
            <a:ln w="9525" cap="flat" cmpd="sng" algn="ctr">
              <a:solidFill>
                <a:schemeClr val="tx2">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2"/>
                </a:solidFill>
                <a:latin typeface="+mn-lt"/>
                <a:ea typeface="+mn-ea"/>
                <a:cs typeface="+mn-cs"/>
              </a:defRPr>
            </a:pPr>
            <a:endParaRPr lang="sv-SE"/>
          </a:p>
        </c:txPr>
        <c:crossAx val="18236409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a:t>Andel patientgrupper</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manualLayout>
          <c:layoutTarget val="inner"/>
          <c:xMode val="edge"/>
          <c:yMode val="edge"/>
          <c:x val="0.22287223745402324"/>
          <c:y val="0.12224409448818897"/>
          <c:w val="0.54201050769168435"/>
          <c:h val="0.87775590551181104"/>
        </c:manualLayout>
      </c:layout>
      <c:pieChart>
        <c:varyColors val="1"/>
        <c:ser>
          <c:idx val="0"/>
          <c:order val="0"/>
          <c:tx>
            <c:strRef>
              <c:f>Blad1!$K$80</c:f>
              <c:strCache>
                <c:ptCount val="1"/>
                <c:pt idx="0">
                  <c:v>andel</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86A2-4A98-A8CB-B193C599EF67}"/>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86A2-4A98-A8CB-B193C599EF67}"/>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86A2-4A98-A8CB-B193C599EF67}"/>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86A2-4A98-A8CB-B193C599EF67}"/>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86A2-4A98-A8CB-B193C599EF67}"/>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86A2-4A98-A8CB-B193C599EF67}"/>
              </c:ext>
            </c:extLst>
          </c:dPt>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bg2"/>
                    </a:solidFill>
                    <a:latin typeface="+mn-lt"/>
                    <a:ea typeface="+mn-ea"/>
                    <a:cs typeface="+mn-cs"/>
                  </a:defRPr>
                </a:pPr>
                <a:endParaRPr lang="sv-SE"/>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Blad1!$J$81:$J$86</c:f>
              <c:strCache>
                <c:ptCount val="6"/>
                <c:pt idx="0">
                  <c:v>0-18</c:v>
                </c:pt>
                <c:pt idx="1">
                  <c:v>19-30</c:v>
                </c:pt>
                <c:pt idx="2">
                  <c:v>31-50</c:v>
                </c:pt>
                <c:pt idx="3">
                  <c:v>51-65</c:v>
                </c:pt>
                <c:pt idx="4">
                  <c:v>65-80</c:v>
                </c:pt>
                <c:pt idx="5">
                  <c:v>80+</c:v>
                </c:pt>
              </c:strCache>
            </c:strRef>
          </c:cat>
          <c:val>
            <c:numRef>
              <c:f>Blad1!$K$81:$K$86</c:f>
              <c:numCache>
                <c:formatCode>General</c:formatCode>
                <c:ptCount val="6"/>
                <c:pt idx="0">
                  <c:v>5000</c:v>
                </c:pt>
                <c:pt idx="1">
                  <c:v>2500</c:v>
                </c:pt>
                <c:pt idx="2">
                  <c:v>2500</c:v>
                </c:pt>
                <c:pt idx="3">
                  <c:v>8000</c:v>
                </c:pt>
                <c:pt idx="4">
                  <c:v>12000</c:v>
                </c:pt>
                <c:pt idx="5">
                  <c:v>4000</c:v>
                </c:pt>
              </c:numCache>
            </c:numRef>
          </c:val>
          <c:extLst>
            <c:ext xmlns:c16="http://schemas.microsoft.com/office/drawing/2014/chart" uri="{C3380CC4-5D6E-409C-BE32-E72D297353CC}">
              <c16:uniqueId val="{0000000C-86A2-4A98-A8CB-B193C599EF67}"/>
            </c:ext>
          </c:extLst>
        </c:ser>
        <c:dLbls>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82796851294102813"/>
          <c:y val="0.24731299212598426"/>
          <c:w val="0.10627962885428344"/>
          <c:h val="0.56597550306211719"/>
        </c:manualLayout>
      </c:layout>
      <c:overlay val="0"/>
      <c:spPr>
        <a:noFill/>
        <a:ln>
          <a:noFill/>
        </a:ln>
        <a:effectLst/>
      </c:spPr>
      <c:txPr>
        <a:bodyPr rot="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spc="0" normalizeH="0" baseline="0">
                <a:solidFill>
                  <a:schemeClr val="dk1">
                    <a:lumMod val="50000"/>
                    <a:lumOff val="50000"/>
                  </a:schemeClr>
                </a:solidFill>
                <a:latin typeface="+mj-lt"/>
                <a:ea typeface="+mj-ea"/>
                <a:cs typeface="+mj-cs"/>
              </a:defRPr>
            </a:pPr>
            <a:r>
              <a:rPr lang="en-US"/>
              <a:t>Andel patientgrupper</a:t>
            </a:r>
          </a:p>
        </c:rich>
      </c:tx>
      <c:overlay val="0"/>
      <c:spPr>
        <a:noFill/>
        <a:ln>
          <a:noFill/>
        </a:ln>
        <a:effectLst/>
      </c:spPr>
      <c:txPr>
        <a:bodyPr rot="0" spcFirstLastPara="1" vertOverflow="ellipsis" vert="horz" wrap="square" anchor="ctr" anchorCtr="1"/>
        <a:lstStyle/>
        <a:p>
          <a:pPr>
            <a:defRPr sz="2128" b="1" i="0" u="none" strike="noStrike" kern="1200" spc="0" normalizeH="0" baseline="0">
              <a:solidFill>
                <a:schemeClr val="dk1">
                  <a:lumMod val="50000"/>
                  <a:lumOff val="50000"/>
                </a:schemeClr>
              </a:solidFill>
              <a:latin typeface="+mj-lt"/>
              <a:ea typeface="+mj-ea"/>
              <a:cs typeface="+mj-cs"/>
            </a:defRPr>
          </a:pPr>
          <a:endParaRPr lang="sv-SE"/>
        </a:p>
      </c:txPr>
    </c:title>
    <c:autoTitleDeleted val="0"/>
    <c:plotArea>
      <c:layout>
        <c:manualLayout>
          <c:layoutTarget val="inner"/>
          <c:xMode val="edge"/>
          <c:yMode val="edge"/>
          <c:x val="0.21248746557990209"/>
          <c:y val="0.18036745406824148"/>
          <c:w val="0.5463260445426692"/>
          <c:h val="0.77333624963546221"/>
        </c:manualLayout>
      </c:layout>
      <c:doughnutChart>
        <c:varyColors val="1"/>
        <c:ser>
          <c:idx val="0"/>
          <c:order val="0"/>
          <c:tx>
            <c:strRef>
              <c:f>Blad1!$K$80</c:f>
              <c:strCache>
                <c:ptCount val="1"/>
                <c:pt idx="0">
                  <c:v>andel</c:v>
                </c:pt>
              </c:strCache>
            </c:strRef>
          </c:tx>
          <c:dPt>
            <c:idx val="0"/>
            <c:bubble3D val="0"/>
            <c:spPr>
              <a:gradFill>
                <a:gsLst>
                  <a:gs pos="100000">
                    <a:schemeClr val="accent1">
                      <a:lumMod val="60000"/>
                      <a:lumOff val="40000"/>
                    </a:schemeClr>
                  </a:gs>
                  <a:gs pos="0">
                    <a:schemeClr val="accent1"/>
                  </a:gs>
                </a:gsLst>
                <a:lin ang="5400000" scaled="0"/>
              </a:gradFill>
              <a:ln w="19050">
                <a:solidFill>
                  <a:schemeClr val="lt1"/>
                </a:solidFill>
              </a:ln>
              <a:effectLst/>
            </c:spPr>
            <c:extLst>
              <c:ext xmlns:c16="http://schemas.microsoft.com/office/drawing/2014/chart" uri="{C3380CC4-5D6E-409C-BE32-E72D297353CC}">
                <c16:uniqueId val="{00000001-0568-42DD-9440-A9C5F37690AE}"/>
              </c:ext>
            </c:extLst>
          </c:dPt>
          <c:dPt>
            <c:idx val="1"/>
            <c:bubble3D val="0"/>
            <c:spPr>
              <a:gradFill>
                <a:gsLst>
                  <a:gs pos="100000">
                    <a:schemeClr val="accent2">
                      <a:lumMod val="60000"/>
                      <a:lumOff val="40000"/>
                    </a:schemeClr>
                  </a:gs>
                  <a:gs pos="0">
                    <a:schemeClr val="accent2"/>
                  </a:gs>
                </a:gsLst>
                <a:lin ang="5400000" scaled="0"/>
              </a:gradFill>
              <a:ln w="19050">
                <a:solidFill>
                  <a:schemeClr val="lt1"/>
                </a:solidFill>
              </a:ln>
              <a:effectLst/>
            </c:spPr>
            <c:extLst>
              <c:ext xmlns:c16="http://schemas.microsoft.com/office/drawing/2014/chart" uri="{C3380CC4-5D6E-409C-BE32-E72D297353CC}">
                <c16:uniqueId val="{00000003-0568-42DD-9440-A9C5F37690AE}"/>
              </c:ext>
            </c:extLst>
          </c:dPt>
          <c:dPt>
            <c:idx val="2"/>
            <c:bubble3D val="0"/>
            <c:spPr>
              <a:gradFill>
                <a:gsLst>
                  <a:gs pos="100000">
                    <a:schemeClr val="accent3">
                      <a:lumMod val="60000"/>
                      <a:lumOff val="40000"/>
                    </a:schemeClr>
                  </a:gs>
                  <a:gs pos="0">
                    <a:schemeClr val="accent3"/>
                  </a:gs>
                </a:gsLst>
                <a:lin ang="5400000" scaled="0"/>
              </a:gradFill>
              <a:ln w="19050">
                <a:solidFill>
                  <a:schemeClr val="lt1"/>
                </a:solidFill>
              </a:ln>
              <a:effectLst/>
            </c:spPr>
            <c:extLst>
              <c:ext xmlns:c16="http://schemas.microsoft.com/office/drawing/2014/chart" uri="{C3380CC4-5D6E-409C-BE32-E72D297353CC}">
                <c16:uniqueId val="{00000005-0568-42DD-9440-A9C5F37690AE}"/>
              </c:ext>
            </c:extLst>
          </c:dPt>
          <c:dPt>
            <c:idx val="3"/>
            <c:bubble3D val="0"/>
            <c:spPr>
              <a:gradFill>
                <a:gsLst>
                  <a:gs pos="100000">
                    <a:schemeClr val="accent4">
                      <a:lumMod val="60000"/>
                      <a:lumOff val="40000"/>
                    </a:schemeClr>
                  </a:gs>
                  <a:gs pos="0">
                    <a:schemeClr val="accent4"/>
                  </a:gs>
                </a:gsLst>
                <a:lin ang="5400000" scaled="0"/>
              </a:gradFill>
              <a:ln w="19050">
                <a:solidFill>
                  <a:schemeClr val="lt1"/>
                </a:solidFill>
              </a:ln>
              <a:effectLst/>
            </c:spPr>
            <c:extLst>
              <c:ext xmlns:c16="http://schemas.microsoft.com/office/drawing/2014/chart" uri="{C3380CC4-5D6E-409C-BE32-E72D297353CC}">
                <c16:uniqueId val="{00000007-0568-42DD-9440-A9C5F37690AE}"/>
              </c:ext>
            </c:extLst>
          </c:dPt>
          <c:dPt>
            <c:idx val="4"/>
            <c:bubble3D val="0"/>
            <c:spPr>
              <a:gradFill>
                <a:gsLst>
                  <a:gs pos="100000">
                    <a:schemeClr val="accent5">
                      <a:lumMod val="60000"/>
                      <a:lumOff val="40000"/>
                    </a:schemeClr>
                  </a:gs>
                  <a:gs pos="0">
                    <a:schemeClr val="accent5"/>
                  </a:gs>
                </a:gsLst>
                <a:lin ang="5400000" scaled="0"/>
              </a:gradFill>
              <a:ln w="19050">
                <a:solidFill>
                  <a:schemeClr val="lt1"/>
                </a:solidFill>
              </a:ln>
              <a:effectLst/>
            </c:spPr>
            <c:extLst>
              <c:ext xmlns:c16="http://schemas.microsoft.com/office/drawing/2014/chart" uri="{C3380CC4-5D6E-409C-BE32-E72D297353CC}">
                <c16:uniqueId val="{00000009-0568-42DD-9440-A9C5F37690AE}"/>
              </c:ext>
            </c:extLst>
          </c:dPt>
          <c:dPt>
            <c:idx val="5"/>
            <c:bubble3D val="0"/>
            <c:spPr>
              <a:gradFill>
                <a:gsLst>
                  <a:gs pos="100000">
                    <a:schemeClr val="accent6">
                      <a:lumMod val="60000"/>
                      <a:lumOff val="40000"/>
                    </a:schemeClr>
                  </a:gs>
                  <a:gs pos="0">
                    <a:schemeClr val="accent6"/>
                  </a:gs>
                </a:gsLst>
                <a:lin ang="5400000" scaled="0"/>
              </a:gradFill>
              <a:ln w="19050">
                <a:solidFill>
                  <a:schemeClr val="lt1"/>
                </a:solidFill>
              </a:ln>
              <a:effectLst/>
            </c:spPr>
            <c:extLst>
              <c:ext xmlns:c16="http://schemas.microsoft.com/office/drawing/2014/chart" uri="{C3380CC4-5D6E-409C-BE32-E72D297353CC}">
                <c16:uniqueId val="{0000000B-0568-42DD-9440-A9C5F37690AE}"/>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sv-SE"/>
              </a:p>
            </c:txPr>
            <c:showLegendKey val="0"/>
            <c:showVal val="0"/>
            <c:showCatName val="0"/>
            <c:showSerName val="0"/>
            <c:showPercent val="1"/>
            <c:showBubbleSize val="0"/>
            <c:showLeaderLines val="1"/>
            <c:leaderLines>
              <c:spPr>
                <a:ln w="9525" cap="flat" cmpd="sng" algn="ctr">
                  <a:solidFill>
                    <a:schemeClr val="dk1">
                      <a:lumMod val="35000"/>
                      <a:lumOff val="65000"/>
                    </a:schemeClr>
                  </a:solidFill>
                  <a:round/>
                </a:ln>
                <a:effectLst/>
              </c:spPr>
            </c:leaderLines>
            <c:extLst>
              <c:ext xmlns:c15="http://schemas.microsoft.com/office/drawing/2012/chart" uri="{CE6537A1-D6FC-4f65-9D91-7224C49458BB}"/>
            </c:extLst>
          </c:dLbls>
          <c:cat>
            <c:strRef>
              <c:f>Blad1!$J$81:$J$86</c:f>
              <c:strCache>
                <c:ptCount val="6"/>
                <c:pt idx="0">
                  <c:v>0-18</c:v>
                </c:pt>
                <c:pt idx="1">
                  <c:v>19-30</c:v>
                </c:pt>
                <c:pt idx="2">
                  <c:v>31-50</c:v>
                </c:pt>
                <c:pt idx="3">
                  <c:v>51-65</c:v>
                </c:pt>
                <c:pt idx="4">
                  <c:v>65-80</c:v>
                </c:pt>
                <c:pt idx="5">
                  <c:v>80+</c:v>
                </c:pt>
              </c:strCache>
            </c:strRef>
          </c:cat>
          <c:val>
            <c:numRef>
              <c:f>Blad1!$K$81:$K$86</c:f>
              <c:numCache>
                <c:formatCode>General</c:formatCode>
                <c:ptCount val="6"/>
                <c:pt idx="0">
                  <c:v>5000</c:v>
                </c:pt>
                <c:pt idx="1">
                  <c:v>2500</c:v>
                </c:pt>
                <c:pt idx="2">
                  <c:v>2500</c:v>
                </c:pt>
                <c:pt idx="3">
                  <c:v>8000</c:v>
                </c:pt>
                <c:pt idx="4">
                  <c:v>12000</c:v>
                </c:pt>
                <c:pt idx="5">
                  <c:v>4000</c:v>
                </c:pt>
              </c:numCache>
            </c:numRef>
          </c:val>
          <c:extLst>
            <c:ext xmlns:c16="http://schemas.microsoft.com/office/drawing/2014/chart" uri="{C3380CC4-5D6E-409C-BE32-E72D297353CC}">
              <c16:uniqueId val="{0000000C-0568-42DD-9440-A9C5F37690AE}"/>
            </c:ext>
          </c:extLst>
        </c:ser>
        <c:dLbls>
          <c:showLegendKey val="0"/>
          <c:showVal val="0"/>
          <c:showCatName val="0"/>
          <c:showSerName val="0"/>
          <c:showPercent val="1"/>
          <c:showBubbleSize val="0"/>
          <c:showLeaderLines val="1"/>
        </c:dLbls>
        <c:firstSliceAng val="0"/>
        <c:holeSize val="70"/>
      </c:doughnutChart>
      <c:spPr>
        <a:noFill/>
        <a:ln>
          <a:noFill/>
        </a:ln>
        <a:effectLst/>
      </c:spPr>
    </c:plotArea>
    <c:legend>
      <c:legendPos val="r"/>
      <c:layout>
        <c:manualLayout>
          <c:xMode val="edge"/>
          <c:yMode val="edge"/>
          <c:x val="0.85880594867547122"/>
          <c:y val="0.16394575678040244"/>
          <c:w val="0.12368091244832533"/>
          <c:h val="0.75532589676290451"/>
        </c:manualLayout>
      </c:layout>
      <c:overlay val="0"/>
      <c:spPr>
        <a:solidFill>
          <a:schemeClr val="lt1">
            <a:alpha val="50000"/>
          </a:schemeClr>
        </a:solidFill>
        <a:ln>
          <a:noFill/>
        </a:ln>
        <a:effectLst/>
      </c:spPr>
      <c:txPr>
        <a:bodyPr rot="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sv-SE"/>
        </a:p>
      </c:txPr>
    </c:legend>
    <c:plotVisOnly val="1"/>
    <c:dispBlanksAs val="gap"/>
    <c:showDLblsOverMax val="0"/>
  </c:chart>
  <c:spPr>
    <a:pattFill prst="dkDnDiag">
      <a:fgClr>
        <a:schemeClr val="lt1"/>
      </a:fgClr>
      <a:bgClr>
        <a:schemeClr val="dk1">
          <a:lumMod val="10000"/>
          <a:lumOff val="90000"/>
        </a:schemeClr>
      </a:bgClr>
    </a:pattFill>
    <a:ln w="9525" cap="flat" cmpd="sng" algn="ctr">
      <a:solidFill>
        <a:schemeClr val="dk1">
          <a:lumMod val="15000"/>
          <a:lumOff val="85000"/>
        </a:schemeClr>
      </a:solidFill>
      <a:round/>
    </a:ln>
    <a:effectLst/>
  </c:spPr>
  <c:txPr>
    <a:bodyPr/>
    <a:lstStyle/>
    <a:p>
      <a:pPr>
        <a:defRPr/>
      </a:pPr>
      <a:endParaRPr lang="sv-SE"/>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r>
              <a:rPr lang="en-US"/>
              <a:t>Vikt och längd (män)</a:t>
            </a:r>
          </a:p>
        </c:rich>
      </c:tx>
      <c:overlay val="0"/>
      <c:spPr>
        <a:noFill/>
        <a:ln>
          <a:noFill/>
        </a:ln>
        <a:effectLst/>
      </c:spPr>
      <c:txPr>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endParaRPr lang="sv-SE"/>
        </a:p>
      </c:txPr>
    </c:title>
    <c:autoTitleDeleted val="0"/>
    <c:plotArea>
      <c:layout/>
      <c:scatterChart>
        <c:scatterStyle val="lineMarker"/>
        <c:varyColors val="0"/>
        <c:ser>
          <c:idx val="0"/>
          <c:order val="0"/>
          <c:tx>
            <c:strRef>
              <c:f>Blad1!$C$103</c:f>
              <c:strCache>
                <c:ptCount val="1"/>
                <c:pt idx="0">
                  <c:v>Vikt</c:v>
                </c:pt>
              </c:strCache>
            </c:strRef>
          </c:tx>
          <c:spPr>
            <a:ln w="25400" cap="rnd">
              <a:noFill/>
              <a:round/>
            </a:ln>
            <a:effectLst/>
          </c:spPr>
          <c:marker>
            <c:symbol val="circle"/>
            <c:size val="5"/>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w="9525">
                <a:solidFill>
                  <a:schemeClr val="accent1"/>
                </a:solidFill>
                <a:round/>
              </a:ln>
              <a:effectLst/>
            </c:spPr>
          </c:marker>
          <c:xVal>
            <c:numRef>
              <c:f>Blad1!$B$104:$B$133</c:f>
              <c:numCache>
                <c:formatCode>General</c:formatCode>
                <c:ptCount val="30"/>
                <c:pt idx="0">
                  <c:v>176</c:v>
                </c:pt>
                <c:pt idx="1">
                  <c:v>188</c:v>
                </c:pt>
                <c:pt idx="2">
                  <c:v>185</c:v>
                </c:pt>
                <c:pt idx="3">
                  <c:v>169</c:v>
                </c:pt>
                <c:pt idx="4">
                  <c:v>182</c:v>
                </c:pt>
                <c:pt idx="5">
                  <c:v>187</c:v>
                </c:pt>
                <c:pt idx="6">
                  <c:v>183</c:v>
                </c:pt>
                <c:pt idx="7">
                  <c:v>192</c:v>
                </c:pt>
                <c:pt idx="8">
                  <c:v>177</c:v>
                </c:pt>
                <c:pt idx="9">
                  <c:v>174</c:v>
                </c:pt>
                <c:pt idx="10">
                  <c:v>179</c:v>
                </c:pt>
                <c:pt idx="11">
                  <c:v>199</c:v>
                </c:pt>
                <c:pt idx="12">
                  <c:v>188</c:v>
                </c:pt>
                <c:pt idx="13">
                  <c:v>186</c:v>
                </c:pt>
                <c:pt idx="14">
                  <c:v>187</c:v>
                </c:pt>
                <c:pt idx="15">
                  <c:v>182</c:v>
                </c:pt>
                <c:pt idx="16">
                  <c:v>187</c:v>
                </c:pt>
                <c:pt idx="17">
                  <c:v>168</c:v>
                </c:pt>
                <c:pt idx="18">
                  <c:v>173</c:v>
                </c:pt>
                <c:pt idx="19">
                  <c:v>177</c:v>
                </c:pt>
                <c:pt idx="20">
                  <c:v>165</c:v>
                </c:pt>
                <c:pt idx="21">
                  <c:v>192</c:v>
                </c:pt>
                <c:pt idx="22">
                  <c:v>186</c:v>
                </c:pt>
                <c:pt idx="23">
                  <c:v>173</c:v>
                </c:pt>
                <c:pt idx="24">
                  <c:v>182</c:v>
                </c:pt>
                <c:pt idx="25">
                  <c:v>197</c:v>
                </c:pt>
                <c:pt idx="26">
                  <c:v>166</c:v>
                </c:pt>
                <c:pt idx="27">
                  <c:v>169</c:v>
                </c:pt>
                <c:pt idx="28">
                  <c:v>178</c:v>
                </c:pt>
                <c:pt idx="29">
                  <c:v>165</c:v>
                </c:pt>
              </c:numCache>
            </c:numRef>
          </c:xVal>
          <c:yVal>
            <c:numRef>
              <c:f>Blad1!$C$104:$C$133</c:f>
              <c:numCache>
                <c:formatCode>General</c:formatCode>
                <c:ptCount val="30"/>
                <c:pt idx="0">
                  <c:v>85</c:v>
                </c:pt>
                <c:pt idx="1">
                  <c:v>90</c:v>
                </c:pt>
                <c:pt idx="2">
                  <c:v>88</c:v>
                </c:pt>
                <c:pt idx="3">
                  <c:v>79</c:v>
                </c:pt>
                <c:pt idx="4">
                  <c:v>85</c:v>
                </c:pt>
                <c:pt idx="5">
                  <c:v>85</c:v>
                </c:pt>
                <c:pt idx="6">
                  <c:v>79</c:v>
                </c:pt>
                <c:pt idx="7">
                  <c:v>130</c:v>
                </c:pt>
                <c:pt idx="8">
                  <c:v>79</c:v>
                </c:pt>
                <c:pt idx="9">
                  <c:v>80</c:v>
                </c:pt>
                <c:pt idx="10">
                  <c:v>80</c:v>
                </c:pt>
                <c:pt idx="11">
                  <c:v>120</c:v>
                </c:pt>
                <c:pt idx="12">
                  <c:v>95</c:v>
                </c:pt>
                <c:pt idx="13">
                  <c:v>90</c:v>
                </c:pt>
                <c:pt idx="14">
                  <c:v>95</c:v>
                </c:pt>
                <c:pt idx="15">
                  <c:v>96</c:v>
                </c:pt>
                <c:pt idx="16">
                  <c:v>98</c:v>
                </c:pt>
                <c:pt idx="17">
                  <c:v>70</c:v>
                </c:pt>
                <c:pt idx="18">
                  <c:v>69</c:v>
                </c:pt>
                <c:pt idx="19">
                  <c:v>76</c:v>
                </c:pt>
                <c:pt idx="20">
                  <c:v>65</c:v>
                </c:pt>
                <c:pt idx="21">
                  <c:v>85</c:v>
                </c:pt>
                <c:pt idx="22">
                  <c:v>88</c:v>
                </c:pt>
                <c:pt idx="23">
                  <c:v>73</c:v>
                </c:pt>
                <c:pt idx="24">
                  <c:v>76</c:v>
                </c:pt>
                <c:pt idx="25">
                  <c:v>120</c:v>
                </c:pt>
                <c:pt idx="26">
                  <c:v>100</c:v>
                </c:pt>
                <c:pt idx="27">
                  <c:v>85</c:v>
                </c:pt>
                <c:pt idx="28">
                  <c:v>90</c:v>
                </c:pt>
                <c:pt idx="29">
                  <c:v>75</c:v>
                </c:pt>
              </c:numCache>
            </c:numRef>
          </c:yVal>
          <c:smooth val="0"/>
          <c:extLst>
            <c:ext xmlns:c16="http://schemas.microsoft.com/office/drawing/2014/chart" uri="{C3380CC4-5D6E-409C-BE32-E72D297353CC}">
              <c16:uniqueId val="{00000000-58EB-43A0-9E2A-FE581CAACE1B}"/>
            </c:ext>
          </c:extLst>
        </c:ser>
        <c:dLbls>
          <c:showLegendKey val="0"/>
          <c:showVal val="0"/>
          <c:showCatName val="0"/>
          <c:showSerName val="0"/>
          <c:showPercent val="0"/>
          <c:showBubbleSize val="0"/>
        </c:dLbls>
        <c:axId val="1098438319"/>
        <c:axId val="761782703"/>
      </c:scatterChart>
      <c:valAx>
        <c:axId val="1098438319"/>
        <c:scaling>
          <c:orientation val="minMax"/>
          <c:min val="150"/>
        </c:scaling>
        <c:delete val="0"/>
        <c:axPos val="b"/>
        <c:majorGridlines>
          <c:spPr>
            <a:ln w="9525" cap="flat" cmpd="sng" algn="ctr">
              <a:solidFill>
                <a:schemeClr val="tx2">
                  <a:lumMod val="15000"/>
                  <a:lumOff val="85000"/>
                </a:schemeClr>
              </a:solidFill>
              <a:round/>
            </a:ln>
            <a:effectLst/>
          </c:spPr>
        </c:majorGridlines>
        <c:title>
          <c:tx>
            <c:rich>
              <a:bodyPr rot="0" spcFirstLastPara="1" vertOverflow="ellipsis" vert="horz" wrap="square" anchor="ctr" anchorCtr="1"/>
              <a:lstStyle/>
              <a:p>
                <a:pPr>
                  <a:defRPr sz="1197" b="1" i="0" u="none" strike="noStrike" kern="1200" baseline="0">
                    <a:solidFill>
                      <a:schemeClr val="tx2"/>
                    </a:solidFill>
                    <a:latin typeface="+mn-lt"/>
                    <a:ea typeface="+mn-ea"/>
                    <a:cs typeface="+mn-cs"/>
                  </a:defRPr>
                </a:pPr>
                <a:r>
                  <a:rPr lang="sv-SE"/>
                  <a:t>i cm</a:t>
                </a:r>
              </a:p>
            </c:rich>
          </c:tx>
          <c:overlay val="0"/>
          <c:spPr>
            <a:noFill/>
            <a:ln>
              <a:noFill/>
            </a:ln>
            <a:effectLst/>
          </c:spPr>
          <c:txPr>
            <a:bodyPr rot="0" spcFirstLastPara="1" vertOverflow="ellipsis" vert="horz" wrap="square" anchor="ctr" anchorCtr="1"/>
            <a:lstStyle/>
            <a:p>
              <a:pPr>
                <a:defRPr sz="1197" b="1" i="0" u="none" strike="noStrike" kern="1200" baseline="0">
                  <a:solidFill>
                    <a:schemeClr val="tx2"/>
                  </a:solidFill>
                  <a:latin typeface="+mn-lt"/>
                  <a:ea typeface="+mn-ea"/>
                  <a:cs typeface="+mn-cs"/>
                </a:defRPr>
              </a:pPr>
              <a:endParaRPr lang="sv-SE"/>
            </a:p>
          </c:txPr>
        </c:title>
        <c:numFmt formatCode="General" sourceLinked="1"/>
        <c:majorTickMark val="none"/>
        <c:minorTickMark val="none"/>
        <c:tickLblPos val="nextTo"/>
        <c:spPr>
          <a:noFill/>
          <a:ln>
            <a:solidFill>
              <a:schemeClr val="tx2">
                <a:lumMod val="40000"/>
                <a:lumOff val="60000"/>
              </a:schemeClr>
            </a:solid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sv-SE"/>
          </a:p>
        </c:txPr>
        <c:crossAx val="761782703"/>
        <c:crosses val="autoZero"/>
        <c:crossBetween val="midCat"/>
      </c:valAx>
      <c:valAx>
        <c:axId val="761782703"/>
        <c:scaling>
          <c:orientation val="minMax"/>
          <c:min val="50"/>
        </c:scaling>
        <c:delete val="0"/>
        <c:axPos val="l"/>
        <c:majorGridlines>
          <c:spPr>
            <a:ln w="9525" cap="flat" cmpd="sng" algn="ctr">
              <a:solidFill>
                <a:schemeClr val="tx2">
                  <a:lumMod val="15000"/>
                  <a:lumOff val="85000"/>
                </a:schemeClr>
              </a:solidFill>
              <a:round/>
            </a:ln>
            <a:effectLst/>
          </c:spPr>
        </c:majorGridlines>
        <c:title>
          <c:tx>
            <c:rich>
              <a:bodyPr rot="-5400000" spcFirstLastPara="1" vertOverflow="ellipsis" vert="horz" wrap="square" anchor="ctr" anchorCtr="1"/>
              <a:lstStyle/>
              <a:p>
                <a:pPr>
                  <a:defRPr sz="1197" b="1" i="0" u="none" strike="noStrike" kern="1200" baseline="0">
                    <a:solidFill>
                      <a:schemeClr val="tx2"/>
                    </a:solidFill>
                    <a:latin typeface="+mn-lt"/>
                    <a:ea typeface="+mn-ea"/>
                    <a:cs typeface="+mn-cs"/>
                  </a:defRPr>
                </a:pPr>
                <a:r>
                  <a:rPr lang="sv-SE"/>
                  <a:t>i kg</a:t>
                </a:r>
              </a:p>
            </c:rich>
          </c:tx>
          <c:overlay val="0"/>
          <c:spPr>
            <a:noFill/>
            <a:ln>
              <a:noFill/>
            </a:ln>
            <a:effectLst/>
          </c:spPr>
          <c:txPr>
            <a:bodyPr rot="-5400000" spcFirstLastPara="1" vertOverflow="ellipsis" vert="horz" wrap="square" anchor="ctr" anchorCtr="1"/>
            <a:lstStyle/>
            <a:p>
              <a:pPr>
                <a:defRPr sz="1197" b="1" i="0" u="none" strike="noStrike" kern="1200" baseline="0">
                  <a:solidFill>
                    <a:schemeClr val="tx2"/>
                  </a:solidFill>
                  <a:latin typeface="+mn-lt"/>
                  <a:ea typeface="+mn-ea"/>
                  <a:cs typeface="+mn-cs"/>
                </a:defRPr>
              </a:pPr>
              <a:endParaRPr lang="sv-SE"/>
            </a:p>
          </c:txPr>
        </c:title>
        <c:numFmt formatCode="General" sourceLinked="1"/>
        <c:majorTickMark val="none"/>
        <c:minorTickMark val="none"/>
        <c:tickLblPos val="nextTo"/>
        <c:spPr>
          <a:noFill/>
          <a:ln>
            <a:solidFill>
              <a:schemeClr val="tx2">
                <a:lumMod val="40000"/>
                <a:lumOff val="60000"/>
              </a:schemeClr>
            </a:solidFill>
          </a:ln>
          <a:effectLst/>
        </c:spPr>
        <c:txPr>
          <a:bodyPr rot="-6000000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sv-SE"/>
          </a:p>
        </c:txPr>
        <c:crossAx val="1098438319"/>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v-SE"/>
              <a:t>Socker- och fettkonsumtion per dag</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bubbleChart>
        <c:varyColors val="0"/>
        <c:ser>
          <c:idx val="0"/>
          <c:order val="0"/>
          <c:tx>
            <c:strRef>
              <c:f>Blad1!$N$102</c:f>
              <c:strCache>
                <c:ptCount val="1"/>
                <c:pt idx="0">
                  <c:v>USA</c:v>
                </c:pt>
              </c:strCache>
            </c:strRef>
          </c:tx>
          <c:spPr>
            <a:solidFill>
              <a:schemeClr val="accent1">
                <a:alpha val="75000"/>
              </a:schemeClr>
            </a:solidFill>
            <a:ln w="25400">
              <a:noFill/>
            </a:ln>
            <a:effectLst/>
          </c:spPr>
          <c:invertIfNegative val="0"/>
          <c:xVal>
            <c:numRef>
              <c:f>Blad1!$O$102</c:f>
              <c:numCache>
                <c:formatCode>General</c:formatCode>
                <c:ptCount val="1"/>
                <c:pt idx="0">
                  <c:v>120</c:v>
                </c:pt>
              </c:numCache>
            </c:numRef>
          </c:xVal>
          <c:yVal>
            <c:numRef>
              <c:f>Blad1!$P$102</c:f>
              <c:numCache>
                <c:formatCode>General</c:formatCode>
                <c:ptCount val="1"/>
                <c:pt idx="0">
                  <c:v>65</c:v>
                </c:pt>
              </c:numCache>
            </c:numRef>
          </c:yVal>
          <c:bubbleSize>
            <c:numRef>
              <c:f>Blad1!$Q$102</c:f>
              <c:numCache>
                <c:formatCode>General</c:formatCode>
                <c:ptCount val="1"/>
                <c:pt idx="0">
                  <c:v>328</c:v>
                </c:pt>
              </c:numCache>
            </c:numRef>
          </c:bubbleSize>
          <c:bubble3D val="1"/>
          <c:extLst>
            <c:ext xmlns:c16="http://schemas.microsoft.com/office/drawing/2014/chart" uri="{C3380CC4-5D6E-409C-BE32-E72D297353CC}">
              <c16:uniqueId val="{00000000-815A-4A6A-B16D-F6791C832056}"/>
            </c:ext>
          </c:extLst>
        </c:ser>
        <c:ser>
          <c:idx val="1"/>
          <c:order val="1"/>
          <c:tx>
            <c:strRef>
              <c:f>Blad1!$N$103</c:f>
              <c:strCache>
                <c:ptCount val="1"/>
                <c:pt idx="0">
                  <c:v>Grossbritanien</c:v>
                </c:pt>
              </c:strCache>
            </c:strRef>
          </c:tx>
          <c:spPr>
            <a:solidFill>
              <a:schemeClr val="accent2">
                <a:alpha val="75000"/>
              </a:schemeClr>
            </a:solidFill>
            <a:ln w="25400">
              <a:noFill/>
            </a:ln>
            <a:effectLst/>
          </c:spPr>
          <c:invertIfNegative val="0"/>
          <c:xVal>
            <c:numRef>
              <c:f>Blad1!$O$103</c:f>
              <c:numCache>
                <c:formatCode>General</c:formatCode>
                <c:ptCount val="1"/>
                <c:pt idx="0">
                  <c:v>65</c:v>
                </c:pt>
              </c:numCache>
            </c:numRef>
          </c:xVal>
          <c:yVal>
            <c:numRef>
              <c:f>Blad1!$P$103</c:f>
              <c:numCache>
                <c:formatCode>General</c:formatCode>
                <c:ptCount val="1"/>
                <c:pt idx="0">
                  <c:v>80</c:v>
                </c:pt>
              </c:numCache>
            </c:numRef>
          </c:yVal>
          <c:bubbleSize>
            <c:numRef>
              <c:f>Blad1!$Q$103</c:f>
              <c:numCache>
                <c:formatCode>General</c:formatCode>
                <c:ptCount val="1"/>
                <c:pt idx="0">
                  <c:v>67</c:v>
                </c:pt>
              </c:numCache>
            </c:numRef>
          </c:bubbleSize>
          <c:bubble3D val="1"/>
          <c:extLst>
            <c:ext xmlns:c16="http://schemas.microsoft.com/office/drawing/2014/chart" uri="{C3380CC4-5D6E-409C-BE32-E72D297353CC}">
              <c16:uniqueId val="{00000001-815A-4A6A-B16D-F6791C832056}"/>
            </c:ext>
          </c:extLst>
        </c:ser>
        <c:ser>
          <c:idx val="2"/>
          <c:order val="2"/>
          <c:tx>
            <c:strRef>
              <c:f>Blad1!$N$104</c:f>
              <c:strCache>
                <c:ptCount val="1"/>
                <c:pt idx="0">
                  <c:v>Kuba</c:v>
                </c:pt>
              </c:strCache>
            </c:strRef>
          </c:tx>
          <c:spPr>
            <a:solidFill>
              <a:schemeClr val="accent3">
                <a:alpha val="75000"/>
              </a:schemeClr>
            </a:solidFill>
            <a:ln w="25400">
              <a:noFill/>
            </a:ln>
            <a:effectLst/>
          </c:spPr>
          <c:invertIfNegative val="0"/>
          <c:xVal>
            <c:numRef>
              <c:f>Blad1!$O$104</c:f>
              <c:numCache>
                <c:formatCode>General</c:formatCode>
                <c:ptCount val="1"/>
                <c:pt idx="0">
                  <c:v>71.8</c:v>
                </c:pt>
              </c:numCache>
            </c:numRef>
          </c:xVal>
          <c:yVal>
            <c:numRef>
              <c:f>Blad1!$P$104</c:f>
              <c:numCache>
                <c:formatCode>General</c:formatCode>
                <c:ptCount val="1"/>
                <c:pt idx="0">
                  <c:v>68</c:v>
                </c:pt>
              </c:numCache>
            </c:numRef>
          </c:yVal>
          <c:bubbleSize>
            <c:numRef>
              <c:f>Blad1!$Q$104</c:f>
              <c:numCache>
                <c:formatCode>General</c:formatCode>
                <c:ptCount val="1"/>
                <c:pt idx="0">
                  <c:v>12</c:v>
                </c:pt>
              </c:numCache>
            </c:numRef>
          </c:bubbleSize>
          <c:bubble3D val="1"/>
          <c:extLst>
            <c:ext xmlns:c16="http://schemas.microsoft.com/office/drawing/2014/chart" uri="{C3380CC4-5D6E-409C-BE32-E72D297353CC}">
              <c16:uniqueId val="{00000002-815A-4A6A-B16D-F6791C832056}"/>
            </c:ext>
          </c:extLst>
        </c:ser>
        <c:ser>
          <c:idx val="4"/>
          <c:order val="3"/>
          <c:tx>
            <c:strRef>
              <c:f>Blad1!$N$105</c:f>
              <c:strCache>
                <c:ptCount val="1"/>
                <c:pt idx="0">
                  <c:v>Guatemala</c:v>
                </c:pt>
              </c:strCache>
            </c:strRef>
          </c:tx>
          <c:spPr>
            <a:solidFill>
              <a:schemeClr val="accent5">
                <a:alpha val="75000"/>
              </a:schemeClr>
            </a:solidFill>
            <a:ln w="25400">
              <a:noFill/>
            </a:ln>
            <a:effectLst/>
          </c:spPr>
          <c:invertIfNegative val="0"/>
          <c:xVal>
            <c:numRef>
              <c:f>Blad1!$O$105</c:f>
              <c:numCache>
                <c:formatCode>General</c:formatCode>
                <c:ptCount val="1"/>
                <c:pt idx="0">
                  <c:v>58.2</c:v>
                </c:pt>
              </c:numCache>
            </c:numRef>
          </c:xVal>
          <c:yVal>
            <c:numRef>
              <c:f>Blad1!$P$105</c:f>
              <c:numCache>
                <c:formatCode>General</c:formatCode>
                <c:ptCount val="1"/>
                <c:pt idx="0">
                  <c:v>64</c:v>
                </c:pt>
              </c:numCache>
            </c:numRef>
          </c:yVal>
          <c:bubbleSize>
            <c:numRef>
              <c:f>Blad1!$Q$105</c:f>
              <c:numCache>
                <c:formatCode>General</c:formatCode>
                <c:ptCount val="1"/>
                <c:pt idx="0">
                  <c:v>17</c:v>
                </c:pt>
              </c:numCache>
            </c:numRef>
          </c:bubbleSize>
          <c:bubble3D val="1"/>
          <c:extLst>
            <c:ext xmlns:c16="http://schemas.microsoft.com/office/drawing/2014/chart" uri="{C3380CC4-5D6E-409C-BE32-E72D297353CC}">
              <c16:uniqueId val="{00000003-815A-4A6A-B16D-F6791C832056}"/>
            </c:ext>
          </c:extLst>
        </c:ser>
        <c:ser>
          <c:idx val="5"/>
          <c:order val="4"/>
          <c:tx>
            <c:strRef>
              <c:f>Blad1!$N$106</c:f>
              <c:strCache>
                <c:ptCount val="1"/>
                <c:pt idx="0">
                  <c:v>Brasilien</c:v>
                </c:pt>
              </c:strCache>
            </c:strRef>
          </c:tx>
          <c:spPr>
            <a:solidFill>
              <a:schemeClr val="accent6">
                <a:alpha val="75000"/>
              </a:schemeClr>
            </a:solidFill>
            <a:ln w="25400">
              <a:noFill/>
            </a:ln>
            <a:effectLst/>
          </c:spPr>
          <c:invertIfNegative val="0"/>
          <c:xVal>
            <c:numRef>
              <c:f>Blad1!$O$106</c:f>
              <c:numCache>
                <c:formatCode>General</c:formatCode>
                <c:ptCount val="1"/>
                <c:pt idx="0">
                  <c:v>57.9</c:v>
                </c:pt>
              </c:numCache>
            </c:numRef>
          </c:xVal>
          <c:yVal>
            <c:numRef>
              <c:f>Blad1!$P$106</c:f>
              <c:numCache>
                <c:formatCode>General</c:formatCode>
                <c:ptCount val="1"/>
                <c:pt idx="0">
                  <c:v>82</c:v>
                </c:pt>
              </c:numCache>
            </c:numRef>
          </c:yVal>
          <c:bubbleSize>
            <c:numRef>
              <c:f>Blad1!$Q$106</c:f>
              <c:numCache>
                <c:formatCode>General</c:formatCode>
                <c:ptCount val="1"/>
                <c:pt idx="0">
                  <c:v>211</c:v>
                </c:pt>
              </c:numCache>
            </c:numRef>
          </c:bubbleSize>
          <c:bubble3D val="1"/>
          <c:extLst>
            <c:ext xmlns:c16="http://schemas.microsoft.com/office/drawing/2014/chart" uri="{C3380CC4-5D6E-409C-BE32-E72D297353CC}">
              <c16:uniqueId val="{00000004-815A-4A6A-B16D-F6791C832056}"/>
            </c:ext>
          </c:extLst>
        </c:ser>
        <c:ser>
          <c:idx val="6"/>
          <c:order val="5"/>
          <c:tx>
            <c:strRef>
              <c:f>Blad1!$N$107</c:f>
              <c:strCache>
                <c:ptCount val="1"/>
                <c:pt idx="0">
                  <c:v>Thailand</c:v>
                </c:pt>
              </c:strCache>
            </c:strRef>
          </c:tx>
          <c:spPr>
            <a:solidFill>
              <a:schemeClr val="accent1">
                <a:lumMod val="60000"/>
                <a:alpha val="75000"/>
              </a:schemeClr>
            </a:solidFill>
            <a:ln w="25400">
              <a:noFill/>
            </a:ln>
            <a:effectLst/>
          </c:spPr>
          <c:invertIfNegative val="0"/>
          <c:xVal>
            <c:numRef>
              <c:f>Blad1!$O$107</c:f>
              <c:numCache>
                <c:formatCode>General</c:formatCode>
                <c:ptCount val="1"/>
                <c:pt idx="0">
                  <c:v>51.2</c:v>
                </c:pt>
              </c:numCache>
            </c:numRef>
          </c:xVal>
          <c:yVal>
            <c:numRef>
              <c:f>Blad1!$P$107</c:f>
              <c:numCache>
                <c:formatCode>General</c:formatCode>
                <c:ptCount val="1"/>
                <c:pt idx="0">
                  <c:v>55</c:v>
                </c:pt>
              </c:numCache>
            </c:numRef>
          </c:yVal>
          <c:bubbleSize>
            <c:numRef>
              <c:f>Blad1!$Q$107</c:f>
              <c:numCache>
                <c:formatCode>General</c:formatCode>
                <c:ptCount val="1"/>
                <c:pt idx="0">
                  <c:v>70</c:v>
                </c:pt>
              </c:numCache>
            </c:numRef>
          </c:bubbleSize>
          <c:bubble3D val="1"/>
          <c:extLst>
            <c:ext xmlns:c16="http://schemas.microsoft.com/office/drawing/2014/chart" uri="{C3380CC4-5D6E-409C-BE32-E72D297353CC}">
              <c16:uniqueId val="{00000005-815A-4A6A-B16D-F6791C832056}"/>
            </c:ext>
          </c:extLst>
        </c:ser>
        <c:ser>
          <c:idx val="7"/>
          <c:order val="6"/>
          <c:tx>
            <c:strRef>
              <c:f>Blad1!$N$108</c:f>
              <c:strCache>
                <c:ptCount val="1"/>
                <c:pt idx="0">
                  <c:v>El Salvador</c:v>
                </c:pt>
              </c:strCache>
            </c:strRef>
          </c:tx>
          <c:spPr>
            <a:solidFill>
              <a:schemeClr val="accent2">
                <a:lumMod val="60000"/>
                <a:alpha val="75000"/>
              </a:schemeClr>
            </a:solidFill>
            <a:ln w="25400">
              <a:noFill/>
            </a:ln>
            <a:effectLst/>
          </c:spPr>
          <c:invertIfNegative val="0"/>
          <c:xVal>
            <c:numRef>
              <c:f>Blad1!$O$108</c:f>
              <c:numCache>
                <c:formatCode>General</c:formatCode>
                <c:ptCount val="1"/>
                <c:pt idx="0">
                  <c:v>49.4</c:v>
                </c:pt>
              </c:numCache>
            </c:numRef>
          </c:xVal>
          <c:yVal>
            <c:numRef>
              <c:f>Blad1!$P$108</c:f>
              <c:numCache>
                <c:formatCode>General</c:formatCode>
                <c:ptCount val="1"/>
                <c:pt idx="0">
                  <c:v>74</c:v>
                </c:pt>
              </c:numCache>
            </c:numRef>
          </c:yVal>
          <c:bubbleSize>
            <c:numRef>
              <c:f>Blad1!$Q$108</c:f>
              <c:numCache>
                <c:formatCode>General</c:formatCode>
                <c:ptCount val="1"/>
                <c:pt idx="0">
                  <c:v>7</c:v>
                </c:pt>
              </c:numCache>
            </c:numRef>
          </c:bubbleSize>
          <c:bubble3D val="1"/>
          <c:extLst>
            <c:ext xmlns:c16="http://schemas.microsoft.com/office/drawing/2014/chart" uri="{C3380CC4-5D6E-409C-BE32-E72D297353CC}">
              <c16:uniqueId val="{00000006-815A-4A6A-B16D-F6791C832056}"/>
            </c:ext>
          </c:extLst>
        </c:ser>
        <c:ser>
          <c:idx val="8"/>
          <c:order val="7"/>
          <c:tx>
            <c:strRef>
              <c:f>Blad1!$N$109</c:f>
              <c:strCache>
                <c:ptCount val="1"/>
                <c:pt idx="0">
                  <c:v>Schweiz</c:v>
                </c:pt>
              </c:strCache>
            </c:strRef>
          </c:tx>
          <c:spPr>
            <a:solidFill>
              <a:schemeClr val="accent3">
                <a:lumMod val="60000"/>
                <a:alpha val="75000"/>
              </a:schemeClr>
            </a:solidFill>
            <a:ln w="25400">
              <a:noFill/>
            </a:ln>
            <a:effectLst/>
          </c:spPr>
          <c:invertIfNegative val="0"/>
          <c:xVal>
            <c:numRef>
              <c:f>Blad1!$O$109</c:f>
              <c:numCache>
                <c:formatCode>General</c:formatCode>
                <c:ptCount val="1"/>
                <c:pt idx="0">
                  <c:v>49.2</c:v>
                </c:pt>
              </c:numCache>
            </c:numRef>
          </c:xVal>
          <c:yVal>
            <c:numRef>
              <c:f>Blad1!$P$109</c:f>
              <c:numCache>
                <c:formatCode>General</c:formatCode>
                <c:ptCount val="1"/>
                <c:pt idx="0">
                  <c:v>62</c:v>
                </c:pt>
              </c:numCache>
            </c:numRef>
          </c:yVal>
          <c:bubbleSize>
            <c:numRef>
              <c:f>Blad1!$Q$109</c:f>
              <c:numCache>
                <c:formatCode>General</c:formatCode>
                <c:ptCount val="1"/>
                <c:pt idx="0">
                  <c:v>8.5</c:v>
                </c:pt>
              </c:numCache>
            </c:numRef>
          </c:bubbleSize>
          <c:bubble3D val="1"/>
          <c:extLst>
            <c:ext xmlns:c16="http://schemas.microsoft.com/office/drawing/2014/chart" uri="{C3380CC4-5D6E-409C-BE32-E72D297353CC}">
              <c16:uniqueId val="{00000007-815A-4A6A-B16D-F6791C832056}"/>
            </c:ext>
          </c:extLst>
        </c:ser>
        <c:ser>
          <c:idx val="3"/>
          <c:order val="8"/>
          <c:tx>
            <c:strRef>
              <c:f>Blad1!$N$110</c:f>
              <c:strCache>
                <c:ptCount val="1"/>
                <c:pt idx="0">
                  <c:v>Russland</c:v>
                </c:pt>
              </c:strCache>
            </c:strRef>
          </c:tx>
          <c:spPr>
            <a:solidFill>
              <a:schemeClr val="accent4">
                <a:alpha val="75000"/>
              </a:schemeClr>
            </a:solidFill>
            <a:ln w="25400">
              <a:noFill/>
            </a:ln>
            <a:effectLst/>
          </c:spPr>
          <c:invertIfNegative val="0"/>
          <c:xVal>
            <c:numRef>
              <c:f>Blad1!$O$110</c:f>
              <c:numCache>
                <c:formatCode>General</c:formatCode>
                <c:ptCount val="1"/>
                <c:pt idx="0">
                  <c:v>54.6</c:v>
                </c:pt>
              </c:numCache>
            </c:numRef>
          </c:xVal>
          <c:yVal>
            <c:numRef>
              <c:f>Blad1!$P$110</c:f>
              <c:numCache>
                <c:formatCode>General</c:formatCode>
                <c:ptCount val="1"/>
                <c:pt idx="0">
                  <c:v>70</c:v>
                </c:pt>
              </c:numCache>
            </c:numRef>
          </c:yVal>
          <c:bubbleSize>
            <c:numRef>
              <c:f>Blad1!$Q$110</c:f>
              <c:numCache>
                <c:formatCode>General</c:formatCode>
                <c:ptCount val="1"/>
                <c:pt idx="0">
                  <c:v>145</c:v>
                </c:pt>
              </c:numCache>
            </c:numRef>
          </c:bubbleSize>
          <c:bubble3D val="1"/>
          <c:extLst>
            <c:ext xmlns:c16="http://schemas.microsoft.com/office/drawing/2014/chart" uri="{C3380CC4-5D6E-409C-BE32-E72D297353CC}">
              <c16:uniqueId val="{00000008-815A-4A6A-B16D-F6791C832056}"/>
            </c:ext>
          </c:extLst>
        </c:ser>
        <c:ser>
          <c:idx val="9"/>
          <c:order val="9"/>
          <c:tx>
            <c:strRef>
              <c:f>Blad1!$N$111</c:f>
              <c:strCache>
                <c:ptCount val="1"/>
                <c:pt idx="0">
                  <c:v>Argentinien</c:v>
                </c:pt>
              </c:strCache>
            </c:strRef>
          </c:tx>
          <c:spPr>
            <a:solidFill>
              <a:schemeClr val="accent4">
                <a:lumMod val="60000"/>
                <a:alpha val="75000"/>
              </a:schemeClr>
            </a:solidFill>
            <a:ln w="25400">
              <a:noFill/>
            </a:ln>
            <a:effectLst/>
          </c:spPr>
          <c:invertIfNegative val="0"/>
          <c:xVal>
            <c:numRef>
              <c:f>Blad1!$O$111</c:f>
              <c:numCache>
                <c:formatCode>General</c:formatCode>
                <c:ptCount val="1"/>
                <c:pt idx="0">
                  <c:v>42.1</c:v>
                </c:pt>
              </c:numCache>
            </c:numRef>
          </c:xVal>
          <c:yVal>
            <c:numRef>
              <c:f>Blad1!$P$111</c:f>
              <c:numCache>
                <c:formatCode>General</c:formatCode>
                <c:ptCount val="1"/>
                <c:pt idx="0">
                  <c:v>72</c:v>
                </c:pt>
              </c:numCache>
            </c:numRef>
          </c:yVal>
          <c:bubbleSize>
            <c:numRef>
              <c:f>Blad1!$Q$111</c:f>
              <c:numCache>
                <c:formatCode>General</c:formatCode>
                <c:ptCount val="1"/>
                <c:pt idx="0">
                  <c:v>45</c:v>
                </c:pt>
              </c:numCache>
            </c:numRef>
          </c:bubbleSize>
          <c:bubble3D val="1"/>
          <c:extLst>
            <c:ext xmlns:c16="http://schemas.microsoft.com/office/drawing/2014/chart" uri="{C3380CC4-5D6E-409C-BE32-E72D297353CC}">
              <c16:uniqueId val="{00000009-815A-4A6A-B16D-F6791C832056}"/>
            </c:ext>
          </c:extLst>
        </c:ser>
        <c:ser>
          <c:idx val="10"/>
          <c:order val="10"/>
          <c:tx>
            <c:strRef>
              <c:f>Blad1!$N$112</c:f>
              <c:strCache>
                <c:ptCount val="1"/>
                <c:pt idx="0">
                  <c:v>Südafrika</c:v>
                </c:pt>
              </c:strCache>
            </c:strRef>
          </c:tx>
          <c:spPr>
            <a:solidFill>
              <a:schemeClr val="accent5">
                <a:lumMod val="60000"/>
                <a:alpha val="75000"/>
              </a:schemeClr>
            </a:solidFill>
            <a:ln w="25400">
              <a:noFill/>
            </a:ln>
            <a:effectLst/>
          </c:spPr>
          <c:invertIfNegative val="0"/>
          <c:xVal>
            <c:numRef>
              <c:f>Blad1!$O$112</c:f>
              <c:numCache>
                <c:formatCode>General</c:formatCode>
                <c:ptCount val="1"/>
                <c:pt idx="0">
                  <c:v>39.9</c:v>
                </c:pt>
              </c:numCache>
            </c:numRef>
          </c:xVal>
          <c:yVal>
            <c:numRef>
              <c:f>Blad1!$P$112</c:f>
              <c:numCache>
                <c:formatCode>General</c:formatCode>
                <c:ptCount val="1"/>
                <c:pt idx="0">
                  <c:v>56</c:v>
                </c:pt>
              </c:numCache>
            </c:numRef>
          </c:yVal>
          <c:bubbleSize>
            <c:numRef>
              <c:f>Blad1!$Q$112</c:f>
              <c:numCache>
                <c:formatCode>General</c:formatCode>
                <c:ptCount val="1"/>
                <c:pt idx="0">
                  <c:v>59</c:v>
                </c:pt>
              </c:numCache>
            </c:numRef>
          </c:bubbleSize>
          <c:bubble3D val="1"/>
          <c:extLst>
            <c:ext xmlns:c16="http://schemas.microsoft.com/office/drawing/2014/chart" uri="{C3380CC4-5D6E-409C-BE32-E72D297353CC}">
              <c16:uniqueId val="{0000000A-815A-4A6A-B16D-F6791C832056}"/>
            </c:ext>
          </c:extLst>
        </c:ser>
        <c:ser>
          <c:idx val="11"/>
          <c:order val="11"/>
          <c:tx>
            <c:strRef>
              <c:f>Blad1!$N$113</c:f>
              <c:strCache>
                <c:ptCount val="1"/>
                <c:pt idx="0">
                  <c:v>Mexiko</c:v>
                </c:pt>
              </c:strCache>
            </c:strRef>
          </c:tx>
          <c:spPr>
            <a:solidFill>
              <a:schemeClr val="accent6">
                <a:lumMod val="60000"/>
                <a:alpha val="75000"/>
              </a:schemeClr>
            </a:solidFill>
            <a:ln w="25400">
              <a:noFill/>
            </a:ln>
            <a:effectLst/>
          </c:spPr>
          <c:invertIfNegative val="0"/>
          <c:xVal>
            <c:numRef>
              <c:f>Blad1!$O$113</c:f>
              <c:numCache>
                <c:formatCode>General</c:formatCode>
                <c:ptCount val="1"/>
                <c:pt idx="0">
                  <c:v>39.700000000000003</c:v>
                </c:pt>
              </c:numCache>
            </c:numRef>
          </c:xVal>
          <c:yVal>
            <c:numRef>
              <c:f>Blad1!$P$113</c:f>
              <c:numCache>
                <c:formatCode>General</c:formatCode>
                <c:ptCount val="1"/>
                <c:pt idx="0">
                  <c:v>66</c:v>
                </c:pt>
              </c:numCache>
            </c:numRef>
          </c:yVal>
          <c:bubbleSize>
            <c:numRef>
              <c:f>Blad1!$Q$113</c:f>
              <c:numCache>
                <c:formatCode>General</c:formatCode>
                <c:ptCount val="1"/>
                <c:pt idx="0">
                  <c:v>128</c:v>
                </c:pt>
              </c:numCache>
            </c:numRef>
          </c:bubbleSize>
          <c:bubble3D val="1"/>
          <c:extLst>
            <c:ext xmlns:c16="http://schemas.microsoft.com/office/drawing/2014/chart" uri="{C3380CC4-5D6E-409C-BE32-E72D297353CC}">
              <c16:uniqueId val="{0000000B-815A-4A6A-B16D-F6791C832056}"/>
            </c:ext>
          </c:extLst>
        </c:ser>
        <c:dLbls>
          <c:showLegendKey val="0"/>
          <c:showVal val="0"/>
          <c:showCatName val="0"/>
          <c:showSerName val="0"/>
          <c:showPercent val="0"/>
          <c:showBubbleSize val="0"/>
        </c:dLbls>
        <c:bubbleScale val="100"/>
        <c:showNegBubbles val="0"/>
        <c:axId val="1077466607"/>
        <c:axId val="922405279"/>
      </c:bubbleChart>
      <c:valAx>
        <c:axId val="1077466607"/>
        <c:scaling>
          <c:orientation val="minMax"/>
          <c:max val="130"/>
          <c:min val="30"/>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r>
                  <a:rPr lang="sv-SE" b="1"/>
                  <a:t>Socker</a:t>
                </a:r>
              </a:p>
            </c:rich>
          </c:tx>
          <c:overlay val="0"/>
          <c:spPr>
            <a:noFill/>
            <a:ln>
              <a:noFill/>
            </a:ln>
            <a:effectLst/>
          </c:spPr>
          <c:txPr>
            <a:bodyPr rot="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922405279"/>
        <c:crosses val="autoZero"/>
        <c:crossBetween val="midCat"/>
      </c:valAx>
      <c:valAx>
        <c:axId val="922405279"/>
        <c:scaling>
          <c:orientation val="minMax"/>
          <c:min val="5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r>
                  <a:rPr lang="sv-SE" b="1"/>
                  <a:t>Fet</a:t>
                </a:r>
              </a:p>
            </c:rich>
          </c:tx>
          <c:overlay val="0"/>
          <c:spPr>
            <a:noFill/>
            <a:ln>
              <a:noFill/>
            </a:ln>
            <a:effectLst/>
          </c:spPr>
          <c:txPr>
            <a:bodyPr rot="-54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1077466607"/>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sv-SE" b="1" dirty="0"/>
              <a:t>Frukt i korgen</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manualLayout>
          <c:layoutTarget val="inner"/>
          <c:xMode val="edge"/>
          <c:yMode val="edge"/>
          <c:x val="5.9516830469184052E-2"/>
          <c:y val="0.17171296296296296"/>
          <c:w val="0.90702818169626609"/>
          <c:h val="0.73469050743657038"/>
        </c:manualLayout>
      </c:layout>
      <c:barChart>
        <c:barDir val="col"/>
        <c:grouping val="clustered"/>
        <c:varyColors val="0"/>
        <c:ser>
          <c:idx val="0"/>
          <c:order val="0"/>
          <c:tx>
            <c:strRef>
              <c:f>'[Olika diagramtyper.xlsx]Blad1'!$L$5</c:f>
              <c:strCache>
                <c:ptCount val="1"/>
                <c:pt idx="0">
                  <c:v>Apelsin</c:v>
                </c:pt>
              </c:strCache>
            </c:strRef>
          </c:tx>
          <c:spPr>
            <a:solidFill>
              <a:schemeClr val="accent1"/>
            </a:solidFill>
            <a:ln>
              <a:noFill/>
            </a:ln>
            <a:effectLst/>
          </c:spPr>
          <c:invertIfNegative val="0"/>
          <c:cat>
            <c:strRef>
              <c:f>'[Olika diagramtyper.xlsx]Blad1'!$K$6:$K$9</c:f>
              <c:strCache>
                <c:ptCount val="4"/>
                <c:pt idx="0">
                  <c:v>Januari</c:v>
                </c:pt>
                <c:pt idx="1">
                  <c:v>Februari</c:v>
                </c:pt>
                <c:pt idx="2">
                  <c:v>Mars</c:v>
                </c:pt>
                <c:pt idx="3">
                  <c:v>April</c:v>
                </c:pt>
              </c:strCache>
            </c:strRef>
          </c:cat>
          <c:val>
            <c:numRef>
              <c:f>'[Olika diagramtyper.xlsx]Blad1'!$L$6:$L$9</c:f>
              <c:numCache>
                <c:formatCode>General</c:formatCode>
                <c:ptCount val="4"/>
                <c:pt idx="0">
                  <c:v>5</c:v>
                </c:pt>
                <c:pt idx="1">
                  <c:v>3</c:v>
                </c:pt>
                <c:pt idx="2">
                  <c:v>5</c:v>
                </c:pt>
                <c:pt idx="3">
                  <c:v>4</c:v>
                </c:pt>
              </c:numCache>
            </c:numRef>
          </c:val>
          <c:extLst>
            <c:ext xmlns:c16="http://schemas.microsoft.com/office/drawing/2014/chart" uri="{C3380CC4-5D6E-409C-BE32-E72D297353CC}">
              <c16:uniqueId val="{00000000-A48B-4F21-8493-FDB8E9322ADD}"/>
            </c:ext>
          </c:extLst>
        </c:ser>
        <c:ser>
          <c:idx val="1"/>
          <c:order val="1"/>
          <c:tx>
            <c:strRef>
              <c:f>'[Olika diagramtyper.xlsx]Blad1'!$M$5</c:f>
              <c:strCache>
                <c:ptCount val="1"/>
                <c:pt idx="0">
                  <c:v>Banan</c:v>
                </c:pt>
              </c:strCache>
            </c:strRef>
          </c:tx>
          <c:spPr>
            <a:solidFill>
              <a:schemeClr val="accent2"/>
            </a:solidFill>
            <a:ln>
              <a:noFill/>
            </a:ln>
            <a:effectLst/>
          </c:spPr>
          <c:invertIfNegative val="0"/>
          <c:cat>
            <c:strRef>
              <c:f>'[Olika diagramtyper.xlsx]Blad1'!$K$6:$K$9</c:f>
              <c:strCache>
                <c:ptCount val="4"/>
                <c:pt idx="0">
                  <c:v>Januari</c:v>
                </c:pt>
                <c:pt idx="1">
                  <c:v>Februari</c:v>
                </c:pt>
                <c:pt idx="2">
                  <c:v>Mars</c:v>
                </c:pt>
                <c:pt idx="3">
                  <c:v>April</c:v>
                </c:pt>
              </c:strCache>
            </c:strRef>
          </c:cat>
          <c:val>
            <c:numRef>
              <c:f>'[Olika diagramtyper.xlsx]Blad1'!$M$6:$M$9</c:f>
              <c:numCache>
                <c:formatCode>General</c:formatCode>
                <c:ptCount val="4"/>
                <c:pt idx="0">
                  <c:v>6</c:v>
                </c:pt>
                <c:pt idx="1">
                  <c:v>5</c:v>
                </c:pt>
                <c:pt idx="2">
                  <c:v>4</c:v>
                </c:pt>
                <c:pt idx="3">
                  <c:v>3</c:v>
                </c:pt>
              </c:numCache>
            </c:numRef>
          </c:val>
          <c:extLst>
            <c:ext xmlns:c16="http://schemas.microsoft.com/office/drawing/2014/chart" uri="{C3380CC4-5D6E-409C-BE32-E72D297353CC}">
              <c16:uniqueId val="{00000001-A48B-4F21-8493-FDB8E9322ADD}"/>
            </c:ext>
          </c:extLst>
        </c:ser>
        <c:ser>
          <c:idx val="2"/>
          <c:order val="2"/>
          <c:tx>
            <c:strRef>
              <c:f>'[Olika diagramtyper.xlsx]Blad1'!$N$5</c:f>
              <c:strCache>
                <c:ptCount val="1"/>
                <c:pt idx="0">
                  <c:v>Clementin</c:v>
                </c:pt>
              </c:strCache>
            </c:strRef>
          </c:tx>
          <c:spPr>
            <a:solidFill>
              <a:schemeClr val="accent3"/>
            </a:solidFill>
            <a:ln>
              <a:noFill/>
            </a:ln>
            <a:effectLst/>
          </c:spPr>
          <c:invertIfNegative val="0"/>
          <c:cat>
            <c:strRef>
              <c:f>'[Olika diagramtyper.xlsx]Blad1'!$K$6:$K$9</c:f>
              <c:strCache>
                <c:ptCount val="4"/>
                <c:pt idx="0">
                  <c:v>Januari</c:v>
                </c:pt>
                <c:pt idx="1">
                  <c:v>Februari</c:v>
                </c:pt>
                <c:pt idx="2">
                  <c:v>Mars</c:v>
                </c:pt>
                <c:pt idx="3">
                  <c:v>April</c:v>
                </c:pt>
              </c:strCache>
            </c:strRef>
          </c:cat>
          <c:val>
            <c:numRef>
              <c:f>'[Olika diagramtyper.xlsx]Blad1'!$N$6:$N$9</c:f>
              <c:numCache>
                <c:formatCode>General</c:formatCode>
                <c:ptCount val="4"/>
                <c:pt idx="0">
                  <c:v>4</c:v>
                </c:pt>
                <c:pt idx="1">
                  <c:v>4</c:v>
                </c:pt>
                <c:pt idx="2">
                  <c:v>4</c:v>
                </c:pt>
                <c:pt idx="3">
                  <c:v>4</c:v>
                </c:pt>
              </c:numCache>
            </c:numRef>
          </c:val>
          <c:extLst>
            <c:ext xmlns:c16="http://schemas.microsoft.com/office/drawing/2014/chart" uri="{C3380CC4-5D6E-409C-BE32-E72D297353CC}">
              <c16:uniqueId val="{00000002-A48B-4F21-8493-FDB8E9322ADD}"/>
            </c:ext>
          </c:extLst>
        </c:ser>
        <c:dLbls>
          <c:showLegendKey val="0"/>
          <c:showVal val="0"/>
          <c:showCatName val="0"/>
          <c:showSerName val="0"/>
          <c:showPercent val="0"/>
          <c:showBubbleSize val="0"/>
        </c:dLbls>
        <c:gapWidth val="219"/>
        <c:overlap val="-27"/>
        <c:axId val="1691552240"/>
        <c:axId val="1688420336"/>
      </c:barChart>
      <c:catAx>
        <c:axId val="1691552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1" i="0" u="none" strike="noStrike" kern="1200" baseline="0">
                <a:solidFill>
                  <a:schemeClr val="tx1">
                    <a:lumMod val="65000"/>
                    <a:lumOff val="35000"/>
                  </a:schemeClr>
                </a:solidFill>
                <a:latin typeface="+mn-lt"/>
                <a:ea typeface="+mn-ea"/>
                <a:cs typeface="+mn-cs"/>
              </a:defRPr>
            </a:pPr>
            <a:endParaRPr lang="sv-SE"/>
          </a:p>
        </c:txPr>
        <c:crossAx val="1688420336"/>
        <c:crosses val="autoZero"/>
        <c:auto val="1"/>
        <c:lblAlgn val="ctr"/>
        <c:lblOffset val="100"/>
        <c:noMultiLvlLbl val="0"/>
      </c:catAx>
      <c:valAx>
        <c:axId val="16884203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1691552240"/>
        <c:crosses val="autoZero"/>
        <c:crossBetween val="between"/>
      </c:valAx>
      <c:spPr>
        <a:noFill/>
        <a:ln>
          <a:noFill/>
        </a:ln>
        <a:effectLst/>
      </c:spPr>
    </c:plotArea>
    <c:legend>
      <c:legendPos val="b"/>
      <c:layout>
        <c:manualLayout>
          <c:xMode val="edge"/>
          <c:yMode val="edge"/>
          <c:x val="0.39170594095446093"/>
          <c:y val="0.18576334208223969"/>
          <c:w val="0.56634456961128032"/>
          <c:h val="7.8125546806649168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sv-SE" b="1" dirty="0"/>
              <a:t>Frukt i korgen</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manualLayout>
          <c:layoutTarget val="inner"/>
          <c:xMode val="edge"/>
          <c:yMode val="edge"/>
          <c:x val="6.5567147856517932E-2"/>
          <c:y val="0.17113480606590842"/>
          <c:w val="0.90387729658792648"/>
          <c:h val="0.73006087780694084"/>
        </c:manualLayout>
      </c:layout>
      <c:barChart>
        <c:barDir val="col"/>
        <c:grouping val="stacked"/>
        <c:varyColors val="0"/>
        <c:ser>
          <c:idx val="0"/>
          <c:order val="0"/>
          <c:tx>
            <c:strRef>
              <c:f>'[Olika diagramtyper.xlsx]Blad1'!$T$27</c:f>
              <c:strCache>
                <c:ptCount val="1"/>
                <c:pt idx="0">
                  <c:v>Apelsin</c:v>
                </c:pt>
              </c:strCache>
            </c:strRef>
          </c:tx>
          <c:spPr>
            <a:solidFill>
              <a:schemeClr val="accent1"/>
            </a:solidFill>
            <a:ln>
              <a:noFill/>
            </a:ln>
            <a:effectLst/>
          </c:spPr>
          <c:invertIfNegative val="0"/>
          <c:cat>
            <c:strRef>
              <c:f>'[Olika diagramtyper.xlsx]Blad1'!$S$28:$S$31</c:f>
              <c:strCache>
                <c:ptCount val="4"/>
                <c:pt idx="0">
                  <c:v>Januari</c:v>
                </c:pt>
                <c:pt idx="1">
                  <c:v>Februari</c:v>
                </c:pt>
                <c:pt idx="2">
                  <c:v>Mars</c:v>
                </c:pt>
                <c:pt idx="3">
                  <c:v>April</c:v>
                </c:pt>
              </c:strCache>
            </c:strRef>
          </c:cat>
          <c:val>
            <c:numRef>
              <c:f>'[Olika diagramtyper.xlsx]Blad1'!$T$28:$T$31</c:f>
              <c:numCache>
                <c:formatCode>General</c:formatCode>
                <c:ptCount val="4"/>
                <c:pt idx="0">
                  <c:v>5</c:v>
                </c:pt>
                <c:pt idx="1">
                  <c:v>3</c:v>
                </c:pt>
                <c:pt idx="2">
                  <c:v>5</c:v>
                </c:pt>
                <c:pt idx="3">
                  <c:v>4</c:v>
                </c:pt>
              </c:numCache>
            </c:numRef>
          </c:val>
          <c:extLst>
            <c:ext xmlns:c16="http://schemas.microsoft.com/office/drawing/2014/chart" uri="{C3380CC4-5D6E-409C-BE32-E72D297353CC}">
              <c16:uniqueId val="{00000000-4DE5-49A7-98F9-667E372ED9D8}"/>
            </c:ext>
          </c:extLst>
        </c:ser>
        <c:ser>
          <c:idx val="1"/>
          <c:order val="1"/>
          <c:tx>
            <c:strRef>
              <c:f>'[Olika diagramtyper.xlsx]Blad1'!$U$27</c:f>
              <c:strCache>
                <c:ptCount val="1"/>
                <c:pt idx="0">
                  <c:v>Banan</c:v>
                </c:pt>
              </c:strCache>
            </c:strRef>
          </c:tx>
          <c:spPr>
            <a:solidFill>
              <a:schemeClr val="accent2"/>
            </a:solidFill>
            <a:ln>
              <a:noFill/>
            </a:ln>
            <a:effectLst/>
          </c:spPr>
          <c:invertIfNegative val="0"/>
          <c:cat>
            <c:strRef>
              <c:f>'[Olika diagramtyper.xlsx]Blad1'!$S$28:$S$31</c:f>
              <c:strCache>
                <c:ptCount val="4"/>
                <c:pt idx="0">
                  <c:v>Januari</c:v>
                </c:pt>
                <c:pt idx="1">
                  <c:v>Februari</c:v>
                </c:pt>
                <c:pt idx="2">
                  <c:v>Mars</c:v>
                </c:pt>
                <c:pt idx="3">
                  <c:v>April</c:v>
                </c:pt>
              </c:strCache>
            </c:strRef>
          </c:cat>
          <c:val>
            <c:numRef>
              <c:f>'[Olika diagramtyper.xlsx]Blad1'!$U$28:$U$31</c:f>
              <c:numCache>
                <c:formatCode>General</c:formatCode>
                <c:ptCount val="4"/>
                <c:pt idx="0">
                  <c:v>6</c:v>
                </c:pt>
                <c:pt idx="1">
                  <c:v>5</c:v>
                </c:pt>
                <c:pt idx="2">
                  <c:v>4</c:v>
                </c:pt>
                <c:pt idx="3">
                  <c:v>3</c:v>
                </c:pt>
              </c:numCache>
            </c:numRef>
          </c:val>
          <c:extLst>
            <c:ext xmlns:c16="http://schemas.microsoft.com/office/drawing/2014/chart" uri="{C3380CC4-5D6E-409C-BE32-E72D297353CC}">
              <c16:uniqueId val="{00000001-4DE5-49A7-98F9-667E372ED9D8}"/>
            </c:ext>
          </c:extLst>
        </c:ser>
        <c:ser>
          <c:idx val="2"/>
          <c:order val="2"/>
          <c:tx>
            <c:strRef>
              <c:f>'[Olika diagramtyper.xlsx]Blad1'!$V$27</c:f>
              <c:strCache>
                <c:ptCount val="1"/>
                <c:pt idx="0">
                  <c:v>Clementin</c:v>
                </c:pt>
              </c:strCache>
            </c:strRef>
          </c:tx>
          <c:spPr>
            <a:solidFill>
              <a:schemeClr val="accent3"/>
            </a:solidFill>
            <a:ln>
              <a:noFill/>
            </a:ln>
            <a:effectLst/>
          </c:spPr>
          <c:invertIfNegative val="0"/>
          <c:cat>
            <c:strRef>
              <c:f>'[Olika diagramtyper.xlsx]Blad1'!$S$28:$S$31</c:f>
              <c:strCache>
                <c:ptCount val="4"/>
                <c:pt idx="0">
                  <c:v>Januari</c:v>
                </c:pt>
                <c:pt idx="1">
                  <c:v>Februari</c:v>
                </c:pt>
                <c:pt idx="2">
                  <c:v>Mars</c:v>
                </c:pt>
                <c:pt idx="3">
                  <c:v>April</c:v>
                </c:pt>
              </c:strCache>
            </c:strRef>
          </c:cat>
          <c:val>
            <c:numRef>
              <c:f>'[Olika diagramtyper.xlsx]Blad1'!$V$28:$V$31</c:f>
              <c:numCache>
                <c:formatCode>General</c:formatCode>
                <c:ptCount val="4"/>
                <c:pt idx="0">
                  <c:v>4</c:v>
                </c:pt>
                <c:pt idx="1">
                  <c:v>4</c:v>
                </c:pt>
                <c:pt idx="2">
                  <c:v>4</c:v>
                </c:pt>
                <c:pt idx="3">
                  <c:v>4</c:v>
                </c:pt>
              </c:numCache>
            </c:numRef>
          </c:val>
          <c:extLst>
            <c:ext xmlns:c16="http://schemas.microsoft.com/office/drawing/2014/chart" uri="{C3380CC4-5D6E-409C-BE32-E72D297353CC}">
              <c16:uniqueId val="{00000002-4DE5-49A7-98F9-667E372ED9D8}"/>
            </c:ext>
          </c:extLst>
        </c:ser>
        <c:dLbls>
          <c:showLegendKey val="0"/>
          <c:showVal val="0"/>
          <c:showCatName val="0"/>
          <c:showSerName val="0"/>
          <c:showPercent val="0"/>
          <c:showBubbleSize val="0"/>
        </c:dLbls>
        <c:gapWidth val="150"/>
        <c:overlap val="100"/>
        <c:axId val="1956926304"/>
        <c:axId val="1952356432"/>
      </c:barChart>
      <c:catAx>
        <c:axId val="19569263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1" i="0" u="none" strike="noStrike" kern="1200" baseline="0">
                <a:solidFill>
                  <a:schemeClr val="tx1">
                    <a:lumMod val="65000"/>
                    <a:lumOff val="35000"/>
                  </a:schemeClr>
                </a:solidFill>
                <a:latin typeface="+mn-lt"/>
                <a:ea typeface="+mn-ea"/>
                <a:cs typeface="+mn-cs"/>
              </a:defRPr>
            </a:pPr>
            <a:endParaRPr lang="sv-SE"/>
          </a:p>
        </c:txPr>
        <c:crossAx val="1952356432"/>
        <c:crosses val="autoZero"/>
        <c:auto val="1"/>
        <c:lblAlgn val="ctr"/>
        <c:lblOffset val="100"/>
        <c:noMultiLvlLbl val="0"/>
      </c:catAx>
      <c:valAx>
        <c:axId val="195235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1956926304"/>
        <c:crosses val="autoZero"/>
        <c:crossBetween val="between"/>
      </c:valAx>
      <c:spPr>
        <a:noFill/>
        <a:ln>
          <a:noFill/>
        </a:ln>
        <a:effectLst/>
      </c:spPr>
    </c:plotArea>
    <c:legend>
      <c:legendPos val="t"/>
      <c:layout>
        <c:manualLayout>
          <c:xMode val="edge"/>
          <c:yMode val="edge"/>
          <c:x val="0.49621204756812803"/>
          <c:y val="0.17634259259259263"/>
          <c:w val="0.43602975553981677"/>
          <c:h val="7.8125546806649168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n-US"/>
              <a:t>Top 5 - Förnamn i Sverige 2019 (män)</a:t>
            </a:r>
          </a:p>
        </c:rich>
      </c:tx>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sv-SE"/>
        </a:p>
      </c:txPr>
    </c:title>
    <c:autoTitleDeleted val="0"/>
    <c:plotArea>
      <c:layout/>
      <c:barChart>
        <c:barDir val="bar"/>
        <c:grouping val="clustered"/>
        <c:varyColors val="0"/>
        <c:ser>
          <c:idx val="0"/>
          <c:order val="0"/>
          <c:tx>
            <c:strRef>
              <c:f>'[Olika diagramtyper.xlsx]Blad1'!$D$28</c:f>
              <c:strCache>
                <c:ptCount val="1"/>
              </c:strCache>
            </c:strRef>
          </c:tx>
          <c:spPr>
            <a:solidFill>
              <a:schemeClr val="accent6">
                <a:lumMod val="60000"/>
                <a:lumOff val="40000"/>
              </a:schemeClr>
            </a:solidFill>
            <a:ln>
              <a:noFill/>
            </a:ln>
            <a:effectLst>
              <a:outerShdw blurRad="57150" dist="19050" dir="5400000" algn="ctr" rotWithShape="0">
                <a:srgbClr val="000000">
                  <a:alpha val="63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v-SE"/>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'[Olika diagramtyper.xlsx]Blad1'!$C$29:$C$33</c:f>
              <c:strCache>
                <c:ptCount val="5"/>
                <c:pt idx="0">
                  <c:v>Per</c:v>
                </c:pt>
                <c:pt idx="1">
                  <c:v>Erik</c:v>
                </c:pt>
                <c:pt idx="2">
                  <c:v>Anders</c:v>
                </c:pt>
                <c:pt idx="3">
                  <c:v>Mikael</c:v>
                </c:pt>
                <c:pt idx="4">
                  <c:v>Lars</c:v>
                </c:pt>
              </c:strCache>
            </c:strRef>
          </c:cat>
          <c:val>
            <c:numRef>
              <c:f>'[Olika diagramtyper.xlsx]Blad1'!$D$29:$D$33</c:f>
              <c:numCache>
                <c:formatCode>General</c:formatCode>
                <c:ptCount val="5"/>
                <c:pt idx="0">
                  <c:v>64294</c:v>
                </c:pt>
                <c:pt idx="1">
                  <c:v>65824</c:v>
                </c:pt>
                <c:pt idx="2">
                  <c:v>74652</c:v>
                </c:pt>
                <c:pt idx="3">
                  <c:v>79760</c:v>
                </c:pt>
                <c:pt idx="4">
                  <c:v>83396</c:v>
                </c:pt>
              </c:numCache>
            </c:numRef>
          </c:val>
          <c:extLst>
            <c:ext xmlns:c16="http://schemas.microsoft.com/office/drawing/2014/chart" uri="{C3380CC4-5D6E-409C-BE32-E72D297353CC}">
              <c16:uniqueId val="{00000000-B79B-4D9E-92E0-80BF83DFC679}"/>
            </c:ext>
          </c:extLst>
        </c:ser>
        <c:dLbls>
          <c:showLegendKey val="0"/>
          <c:showVal val="1"/>
          <c:showCatName val="0"/>
          <c:showSerName val="0"/>
          <c:showPercent val="0"/>
          <c:showBubbleSize val="0"/>
        </c:dLbls>
        <c:gapWidth val="75"/>
        <c:axId val="1697631744"/>
        <c:axId val="1953694768"/>
      </c:barChart>
      <c:catAx>
        <c:axId val="1697631744"/>
        <c:scaling>
          <c:orientation val="minMax"/>
        </c:scaling>
        <c:delete val="0"/>
        <c:axPos val="l"/>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sv-SE"/>
          </a:p>
        </c:txPr>
        <c:crossAx val="1953694768"/>
        <c:crosses val="autoZero"/>
        <c:auto val="1"/>
        <c:lblAlgn val="ctr"/>
        <c:lblOffset val="100"/>
        <c:noMultiLvlLbl val="0"/>
      </c:catAx>
      <c:valAx>
        <c:axId val="1953694768"/>
        <c:scaling>
          <c:orientation val="minMax"/>
        </c:scaling>
        <c:delete val="1"/>
        <c:axPos val="b"/>
        <c:numFmt formatCode="General" sourceLinked="1"/>
        <c:majorTickMark val="none"/>
        <c:minorTickMark val="none"/>
        <c:tickLblPos val="nextTo"/>
        <c:crossAx val="169763174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spPr>
            <a:pattFill prst="narHorz">
              <a:fgClr>
                <a:schemeClr val="accent1"/>
              </a:fgClr>
              <a:bgClr>
                <a:schemeClr val="accent1">
                  <a:lumMod val="20000"/>
                  <a:lumOff val="80000"/>
                </a:schemeClr>
              </a:bgClr>
            </a:pattFill>
            <a:ln>
              <a:noFill/>
            </a:ln>
            <a:effectLst>
              <a:innerShdw blurRad="114300">
                <a:schemeClr val="accent1"/>
              </a:innerShdw>
            </a:effectLst>
          </c:spPr>
          <c:invertIfNegative val="0"/>
          <c:dLbls>
            <c:delete val="1"/>
          </c:dLbls>
          <c:cat>
            <c:numRef>
              <c:f>'[Olika diagramtyper.xlsx]Blad1'!$S$2:$S$7</c:f>
              <c:numCache>
                <c:formatCode>General</c:formatCode>
                <c:ptCount val="6"/>
                <c:pt idx="0">
                  <c:v>0</c:v>
                </c:pt>
                <c:pt idx="1">
                  <c:v>1</c:v>
                </c:pt>
                <c:pt idx="2">
                  <c:v>2</c:v>
                </c:pt>
                <c:pt idx="3">
                  <c:v>3</c:v>
                </c:pt>
                <c:pt idx="4">
                  <c:v>4</c:v>
                </c:pt>
                <c:pt idx="5">
                  <c:v>5</c:v>
                </c:pt>
              </c:numCache>
            </c:numRef>
          </c:cat>
          <c:val>
            <c:numRef>
              <c:f>'[Olika diagramtyper.xlsx]Blad1'!$T$2:$T$7</c:f>
              <c:numCache>
                <c:formatCode>General</c:formatCode>
                <c:ptCount val="6"/>
                <c:pt idx="0">
                  <c:v>5</c:v>
                </c:pt>
                <c:pt idx="1">
                  <c:v>3</c:v>
                </c:pt>
                <c:pt idx="2">
                  <c:v>4</c:v>
                </c:pt>
                <c:pt idx="3">
                  <c:v>2</c:v>
                </c:pt>
                <c:pt idx="4">
                  <c:v>5</c:v>
                </c:pt>
                <c:pt idx="5">
                  <c:v>1</c:v>
                </c:pt>
              </c:numCache>
            </c:numRef>
          </c:val>
          <c:extLst>
            <c:ext xmlns:c16="http://schemas.microsoft.com/office/drawing/2014/chart" uri="{C3380CC4-5D6E-409C-BE32-E72D297353CC}">
              <c16:uniqueId val="{00000000-2751-42E5-B34C-41DD6E9B03CF}"/>
            </c:ext>
          </c:extLst>
        </c:ser>
        <c:dLbls>
          <c:dLblPos val="outEnd"/>
          <c:showLegendKey val="0"/>
          <c:showVal val="1"/>
          <c:showCatName val="0"/>
          <c:showSerName val="0"/>
          <c:showPercent val="0"/>
          <c:showBubbleSize val="0"/>
        </c:dLbls>
        <c:gapWidth val="200"/>
        <c:overlap val="-22"/>
        <c:axId val="1976149456"/>
        <c:axId val="1952344368"/>
      </c:barChart>
      <c:catAx>
        <c:axId val="1976149456"/>
        <c:scaling>
          <c:orientation val="minMax"/>
        </c:scaling>
        <c:delete val="0"/>
        <c:axPos val="b"/>
        <c:title>
          <c:tx>
            <c:rich>
              <a:bodyPr rot="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r>
                  <a:rPr lang="sv-SE"/>
                  <a:t>Antal biobesök</a:t>
                </a:r>
              </a:p>
            </c:rich>
          </c:tx>
          <c:overlay val="0"/>
          <c:spPr>
            <a:noFill/>
            <a:ln>
              <a:noFill/>
            </a:ln>
            <a:effectLst/>
          </c:spPr>
          <c:txPr>
            <a:bodyPr rot="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w="19050"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1952344368"/>
        <c:crosses val="autoZero"/>
        <c:auto val="1"/>
        <c:lblAlgn val="ctr"/>
        <c:lblOffset val="100"/>
        <c:noMultiLvlLbl val="0"/>
      </c:catAx>
      <c:valAx>
        <c:axId val="1952344368"/>
        <c:scaling>
          <c:orientation val="minMax"/>
        </c:scaling>
        <c:delete val="0"/>
        <c:axPos val="l"/>
        <c:title>
          <c:tx>
            <c:rich>
              <a:bodyPr rot="-54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r>
                  <a:rPr lang="sv-SE"/>
                  <a:t>Frekvens</a:t>
                </a:r>
              </a:p>
            </c:rich>
          </c:tx>
          <c:overlay val="0"/>
          <c:spPr>
            <a:noFill/>
            <a:ln>
              <a:noFill/>
            </a:ln>
            <a:effectLst/>
          </c:spPr>
          <c:txPr>
            <a:bodyPr rot="-54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19761494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cap="none" spc="20" baseline="0">
                <a:solidFill>
                  <a:schemeClr val="dk1">
                    <a:lumMod val="50000"/>
                    <a:lumOff val="50000"/>
                  </a:schemeClr>
                </a:solidFill>
                <a:latin typeface="+mn-lt"/>
                <a:ea typeface="+mn-ea"/>
                <a:cs typeface="+mn-cs"/>
              </a:defRPr>
            </a:pPr>
            <a:r>
              <a:rPr lang="sv-SE"/>
              <a:t>Folkmängd i Sverige</a:t>
            </a:r>
          </a:p>
        </c:rich>
      </c:tx>
      <c:overlay val="0"/>
      <c:spPr>
        <a:noFill/>
        <a:ln>
          <a:noFill/>
        </a:ln>
        <a:effectLst/>
      </c:spPr>
      <c:txPr>
        <a:bodyPr rot="0" spcFirstLastPara="1" vertOverflow="ellipsis" vert="horz" wrap="square" anchor="ctr" anchorCtr="1"/>
        <a:lstStyle/>
        <a:p>
          <a:pPr>
            <a:defRPr sz="1400" b="0" i="0" u="none" strike="noStrike" kern="1200" cap="none" spc="20" baseline="0">
              <a:solidFill>
                <a:schemeClr val="dk1">
                  <a:lumMod val="50000"/>
                  <a:lumOff val="50000"/>
                </a:schemeClr>
              </a:solidFill>
              <a:latin typeface="+mn-lt"/>
              <a:ea typeface="+mn-ea"/>
              <a:cs typeface="+mn-cs"/>
            </a:defRPr>
          </a:pPr>
          <a:endParaRPr lang="sv-SE"/>
        </a:p>
      </c:txPr>
    </c:title>
    <c:autoTitleDeleted val="0"/>
    <c:plotArea>
      <c:layout/>
      <c:lineChart>
        <c:grouping val="standard"/>
        <c:varyColors val="0"/>
        <c:ser>
          <c:idx val="0"/>
          <c:order val="0"/>
          <c:spPr>
            <a:ln w="22225" cap="rnd" cmpd="sng" algn="ctr">
              <a:solidFill>
                <a:schemeClr val="accent1"/>
              </a:solidFill>
              <a:round/>
            </a:ln>
            <a:effectLst/>
          </c:spPr>
          <c:marker>
            <c:symbol val="none"/>
          </c:marker>
          <c:cat>
            <c:strRef>
              <c:f>'[Olika diagramtyper.xlsx]Blad2'!$C$3:$FG$3</c:f>
              <c:strCache>
                <c:ptCount val="161"/>
                <c:pt idx="0">
                  <c:v>1860</c:v>
                </c:pt>
                <c:pt idx="1">
                  <c:v>1861</c:v>
                </c:pt>
                <c:pt idx="2">
                  <c:v>1862</c:v>
                </c:pt>
                <c:pt idx="3">
                  <c:v>1863</c:v>
                </c:pt>
                <c:pt idx="4">
                  <c:v>1864</c:v>
                </c:pt>
                <c:pt idx="5">
                  <c:v>1865</c:v>
                </c:pt>
                <c:pt idx="6">
                  <c:v>1866</c:v>
                </c:pt>
                <c:pt idx="7">
                  <c:v>1867</c:v>
                </c:pt>
                <c:pt idx="8">
                  <c:v>1868</c:v>
                </c:pt>
                <c:pt idx="9">
                  <c:v>1869</c:v>
                </c:pt>
                <c:pt idx="10">
                  <c:v>1870</c:v>
                </c:pt>
                <c:pt idx="11">
                  <c:v>1871</c:v>
                </c:pt>
                <c:pt idx="12">
                  <c:v>1872</c:v>
                </c:pt>
                <c:pt idx="13">
                  <c:v>1873</c:v>
                </c:pt>
                <c:pt idx="14">
                  <c:v>1874</c:v>
                </c:pt>
                <c:pt idx="15">
                  <c:v>1875</c:v>
                </c:pt>
                <c:pt idx="16">
                  <c:v>1876</c:v>
                </c:pt>
                <c:pt idx="17">
                  <c:v>1877</c:v>
                </c:pt>
                <c:pt idx="18">
                  <c:v>1878</c:v>
                </c:pt>
                <c:pt idx="19">
                  <c:v>1879</c:v>
                </c:pt>
                <c:pt idx="20">
                  <c:v>1880</c:v>
                </c:pt>
                <c:pt idx="21">
                  <c:v>1881</c:v>
                </c:pt>
                <c:pt idx="22">
                  <c:v>1882</c:v>
                </c:pt>
                <c:pt idx="23">
                  <c:v>1883</c:v>
                </c:pt>
                <c:pt idx="24">
                  <c:v>1884</c:v>
                </c:pt>
                <c:pt idx="25">
                  <c:v>1885</c:v>
                </c:pt>
                <c:pt idx="26">
                  <c:v>1886</c:v>
                </c:pt>
                <c:pt idx="27">
                  <c:v>1887</c:v>
                </c:pt>
                <c:pt idx="28">
                  <c:v>1888</c:v>
                </c:pt>
                <c:pt idx="29">
                  <c:v>1889</c:v>
                </c:pt>
                <c:pt idx="30">
                  <c:v>1890</c:v>
                </c:pt>
                <c:pt idx="31">
                  <c:v>1891</c:v>
                </c:pt>
                <c:pt idx="32">
                  <c:v>1892</c:v>
                </c:pt>
                <c:pt idx="33">
                  <c:v>1893</c:v>
                </c:pt>
                <c:pt idx="34">
                  <c:v>1894</c:v>
                </c:pt>
                <c:pt idx="35">
                  <c:v>1895</c:v>
                </c:pt>
                <c:pt idx="36">
                  <c:v>1896</c:v>
                </c:pt>
                <c:pt idx="37">
                  <c:v>1897</c:v>
                </c:pt>
                <c:pt idx="38">
                  <c:v>1898</c:v>
                </c:pt>
                <c:pt idx="39">
                  <c:v>1899</c:v>
                </c:pt>
                <c:pt idx="40">
                  <c:v>1900</c:v>
                </c:pt>
                <c:pt idx="41">
                  <c:v>1901</c:v>
                </c:pt>
                <c:pt idx="42">
                  <c:v>1902</c:v>
                </c:pt>
                <c:pt idx="43">
                  <c:v>1903</c:v>
                </c:pt>
                <c:pt idx="44">
                  <c:v>1904</c:v>
                </c:pt>
                <c:pt idx="45">
                  <c:v>1905</c:v>
                </c:pt>
                <c:pt idx="46">
                  <c:v>1906</c:v>
                </c:pt>
                <c:pt idx="47">
                  <c:v>1907</c:v>
                </c:pt>
                <c:pt idx="48">
                  <c:v>1908</c:v>
                </c:pt>
                <c:pt idx="49">
                  <c:v>1909</c:v>
                </c:pt>
                <c:pt idx="50">
                  <c:v>1910</c:v>
                </c:pt>
                <c:pt idx="51">
                  <c:v>1911</c:v>
                </c:pt>
                <c:pt idx="52">
                  <c:v>1912</c:v>
                </c:pt>
                <c:pt idx="53">
                  <c:v>1913</c:v>
                </c:pt>
                <c:pt idx="54">
                  <c:v>1914</c:v>
                </c:pt>
                <c:pt idx="55">
                  <c:v>1915</c:v>
                </c:pt>
                <c:pt idx="56">
                  <c:v>1916</c:v>
                </c:pt>
                <c:pt idx="57">
                  <c:v>1917</c:v>
                </c:pt>
                <c:pt idx="58">
                  <c:v>1918</c:v>
                </c:pt>
                <c:pt idx="59">
                  <c:v>1919</c:v>
                </c:pt>
                <c:pt idx="60">
                  <c:v>1920</c:v>
                </c:pt>
                <c:pt idx="61">
                  <c:v>1921</c:v>
                </c:pt>
                <c:pt idx="62">
                  <c:v>1922</c:v>
                </c:pt>
                <c:pt idx="63">
                  <c:v>1923</c:v>
                </c:pt>
                <c:pt idx="64">
                  <c:v>1924</c:v>
                </c:pt>
                <c:pt idx="65">
                  <c:v>1925</c:v>
                </c:pt>
                <c:pt idx="66">
                  <c:v>1926</c:v>
                </c:pt>
                <c:pt idx="67">
                  <c:v>1927</c:v>
                </c:pt>
                <c:pt idx="68">
                  <c:v>1928</c:v>
                </c:pt>
                <c:pt idx="69">
                  <c:v>1929</c:v>
                </c:pt>
                <c:pt idx="70">
                  <c:v>1930</c:v>
                </c:pt>
                <c:pt idx="71">
                  <c:v>1931</c:v>
                </c:pt>
                <c:pt idx="72">
                  <c:v>1932</c:v>
                </c:pt>
                <c:pt idx="73">
                  <c:v>1933</c:v>
                </c:pt>
                <c:pt idx="74">
                  <c:v>1934</c:v>
                </c:pt>
                <c:pt idx="75">
                  <c:v>1935</c:v>
                </c:pt>
                <c:pt idx="76">
                  <c:v>1936</c:v>
                </c:pt>
                <c:pt idx="77">
                  <c:v>1937</c:v>
                </c:pt>
                <c:pt idx="78">
                  <c:v>1938</c:v>
                </c:pt>
                <c:pt idx="79">
                  <c:v>1939</c:v>
                </c:pt>
                <c:pt idx="80">
                  <c:v>1940</c:v>
                </c:pt>
                <c:pt idx="81">
                  <c:v>1941</c:v>
                </c:pt>
                <c:pt idx="82">
                  <c:v>1942</c:v>
                </c:pt>
                <c:pt idx="83">
                  <c:v>1943</c:v>
                </c:pt>
                <c:pt idx="84">
                  <c:v>1944</c:v>
                </c:pt>
                <c:pt idx="85">
                  <c:v>1945</c:v>
                </c:pt>
                <c:pt idx="86">
                  <c:v>1946</c:v>
                </c:pt>
                <c:pt idx="87">
                  <c:v>1947</c:v>
                </c:pt>
                <c:pt idx="88">
                  <c:v>1948</c:v>
                </c:pt>
                <c:pt idx="89">
                  <c:v>1949</c:v>
                </c:pt>
                <c:pt idx="90">
                  <c:v>1950</c:v>
                </c:pt>
                <c:pt idx="91">
                  <c:v>1951</c:v>
                </c:pt>
                <c:pt idx="92">
                  <c:v>1952</c:v>
                </c:pt>
                <c:pt idx="93">
                  <c:v>1953</c:v>
                </c:pt>
                <c:pt idx="94">
                  <c:v>1954</c:v>
                </c:pt>
                <c:pt idx="95">
                  <c:v>1955</c:v>
                </c:pt>
                <c:pt idx="96">
                  <c:v>1956</c:v>
                </c:pt>
                <c:pt idx="97">
                  <c:v>1957</c:v>
                </c:pt>
                <c:pt idx="98">
                  <c:v>1958</c:v>
                </c:pt>
                <c:pt idx="99">
                  <c:v>1959</c:v>
                </c:pt>
                <c:pt idx="100">
                  <c:v>1960</c:v>
                </c:pt>
                <c:pt idx="101">
                  <c:v>1961</c:v>
                </c:pt>
                <c:pt idx="102">
                  <c:v>1962</c:v>
                </c:pt>
                <c:pt idx="103">
                  <c:v>1963</c:v>
                </c:pt>
                <c:pt idx="104">
                  <c:v>1964</c:v>
                </c:pt>
                <c:pt idx="105">
                  <c:v>1965</c:v>
                </c:pt>
                <c:pt idx="106">
                  <c:v>1966</c:v>
                </c:pt>
                <c:pt idx="107">
                  <c:v>1967</c:v>
                </c:pt>
                <c:pt idx="108">
                  <c:v>1968</c:v>
                </c:pt>
                <c:pt idx="109">
                  <c:v>1969</c:v>
                </c:pt>
                <c:pt idx="110">
                  <c:v>1970</c:v>
                </c:pt>
                <c:pt idx="111">
                  <c:v>1971</c:v>
                </c:pt>
                <c:pt idx="112">
                  <c:v>1972</c:v>
                </c:pt>
                <c:pt idx="113">
                  <c:v>1973</c:v>
                </c:pt>
                <c:pt idx="114">
                  <c:v>1974</c:v>
                </c:pt>
                <c:pt idx="115">
                  <c:v>1975</c:v>
                </c:pt>
                <c:pt idx="116">
                  <c:v>1976</c:v>
                </c:pt>
                <c:pt idx="117">
                  <c:v>1977</c:v>
                </c:pt>
                <c:pt idx="118">
                  <c:v>1978</c:v>
                </c:pt>
                <c:pt idx="119">
                  <c:v>1979</c:v>
                </c:pt>
                <c:pt idx="120">
                  <c:v>1980</c:v>
                </c:pt>
                <c:pt idx="121">
                  <c:v>1981</c:v>
                </c:pt>
                <c:pt idx="122">
                  <c:v>1982</c:v>
                </c:pt>
                <c:pt idx="123">
                  <c:v>1983</c:v>
                </c:pt>
                <c:pt idx="124">
                  <c:v>1984</c:v>
                </c:pt>
                <c:pt idx="125">
                  <c:v>1985</c:v>
                </c:pt>
                <c:pt idx="126">
                  <c:v>1986</c:v>
                </c:pt>
                <c:pt idx="127">
                  <c:v>1987</c:v>
                </c:pt>
                <c:pt idx="128">
                  <c:v>1988</c:v>
                </c:pt>
                <c:pt idx="129">
                  <c:v>1989</c:v>
                </c:pt>
                <c:pt idx="130">
                  <c:v>1990</c:v>
                </c:pt>
                <c:pt idx="131">
                  <c:v>1991</c:v>
                </c:pt>
                <c:pt idx="132">
                  <c:v>1992</c:v>
                </c:pt>
                <c:pt idx="133">
                  <c:v>1993</c:v>
                </c:pt>
                <c:pt idx="134">
                  <c:v>1994</c:v>
                </c:pt>
                <c:pt idx="135">
                  <c:v>1995</c:v>
                </c:pt>
                <c:pt idx="136">
                  <c:v>1996</c:v>
                </c:pt>
                <c:pt idx="137">
                  <c:v>1997</c:v>
                </c:pt>
                <c:pt idx="138">
                  <c:v>1998</c:v>
                </c:pt>
                <c:pt idx="139">
                  <c:v>1999</c:v>
                </c:pt>
                <c:pt idx="140">
                  <c:v>2000</c:v>
                </c:pt>
                <c:pt idx="141">
                  <c:v>2001</c:v>
                </c:pt>
                <c:pt idx="142">
                  <c:v>2002</c:v>
                </c:pt>
                <c:pt idx="143">
                  <c:v>2003</c:v>
                </c:pt>
                <c:pt idx="144">
                  <c:v>2004</c:v>
                </c:pt>
                <c:pt idx="145">
                  <c:v>2005</c:v>
                </c:pt>
                <c:pt idx="146">
                  <c:v>2006</c:v>
                </c:pt>
                <c:pt idx="147">
                  <c:v>2007</c:v>
                </c:pt>
                <c:pt idx="148">
                  <c:v>2008</c:v>
                </c:pt>
                <c:pt idx="149">
                  <c:v>2009</c:v>
                </c:pt>
                <c:pt idx="150">
                  <c:v>2010</c:v>
                </c:pt>
                <c:pt idx="151">
                  <c:v>2011</c:v>
                </c:pt>
                <c:pt idx="152">
                  <c:v>2012</c:v>
                </c:pt>
                <c:pt idx="153">
                  <c:v>2013</c:v>
                </c:pt>
                <c:pt idx="154">
                  <c:v>2014</c:v>
                </c:pt>
                <c:pt idx="155">
                  <c:v>2015</c:v>
                </c:pt>
                <c:pt idx="156">
                  <c:v>2016</c:v>
                </c:pt>
                <c:pt idx="157">
                  <c:v>2017</c:v>
                </c:pt>
                <c:pt idx="158">
                  <c:v>2018</c:v>
                </c:pt>
                <c:pt idx="159">
                  <c:v>2019</c:v>
                </c:pt>
                <c:pt idx="160">
                  <c:v>2020</c:v>
                </c:pt>
              </c:strCache>
            </c:strRef>
          </c:cat>
          <c:val>
            <c:numRef>
              <c:f>'[Olika diagramtyper.xlsx]Blad2'!$C$6:$FG$6</c:f>
              <c:numCache>
                <c:formatCode>0</c:formatCode>
                <c:ptCount val="161"/>
                <c:pt idx="0">
                  <c:v>3859728</c:v>
                </c:pt>
                <c:pt idx="1">
                  <c:v>3917339</c:v>
                </c:pt>
                <c:pt idx="2">
                  <c:v>3965899</c:v>
                </c:pt>
                <c:pt idx="3">
                  <c:v>4022564</c:v>
                </c:pt>
                <c:pt idx="4">
                  <c:v>4070061</c:v>
                </c:pt>
                <c:pt idx="5">
                  <c:v>4114141</c:v>
                </c:pt>
                <c:pt idx="6">
                  <c:v>4160677</c:v>
                </c:pt>
                <c:pt idx="7">
                  <c:v>4195681</c:v>
                </c:pt>
                <c:pt idx="8">
                  <c:v>4173080</c:v>
                </c:pt>
                <c:pt idx="9">
                  <c:v>4158757</c:v>
                </c:pt>
                <c:pt idx="10">
                  <c:v>4168525</c:v>
                </c:pt>
                <c:pt idx="11">
                  <c:v>4204177</c:v>
                </c:pt>
                <c:pt idx="12">
                  <c:v>4250412</c:v>
                </c:pt>
                <c:pt idx="13">
                  <c:v>4297972</c:v>
                </c:pt>
                <c:pt idx="14">
                  <c:v>4341559</c:v>
                </c:pt>
                <c:pt idx="15">
                  <c:v>4383291</c:v>
                </c:pt>
                <c:pt idx="16">
                  <c:v>4429713</c:v>
                </c:pt>
                <c:pt idx="17">
                  <c:v>4484542</c:v>
                </c:pt>
                <c:pt idx="18">
                  <c:v>4531863</c:v>
                </c:pt>
                <c:pt idx="19">
                  <c:v>4578901</c:v>
                </c:pt>
                <c:pt idx="20">
                  <c:v>4565668</c:v>
                </c:pt>
                <c:pt idx="21">
                  <c:v>4572245</c:v>
                </c:pt>
                <c:pt idx="22">
                  <c:v>4579115</c:v>
                </c:pt>
                <c:pt idx="23">
                  <c:v>4603595</c:v>
                </c:pt>
                <c:pt idx="24">
                  <c:v>4644448</c:v>
                </c:pt>
                <c:pt idx="25">
                  <c:v>4682769</c:v>
                </c:pt>
                <c:pt idx="26">
                  <c:v>4717189</c:v>
                </c:pt>
                <c:pt idx="27">
                  <c:v>4734901</c:v>
                </c:pt>
                <c:pt idx="28">
                  <c:v>4748257</c:v>
                </c:pt>
                <c:pt idx="29">
                  <c:v>4774409</c:v>
                </c:pt>
                <c:pt idx="30">
                  <c:v>4784981</c:v>
                </c:pt>
                <c:pt idx="31">
                  <c:v>4802751</c:v>
                </c:pt>
                <c:pt idx="32">
                  <c:v>4806865</c:v>
                </c:pt>
                <c:pt idx="33">
                  <c:v>4824150</c:v>
                </c:pt>
                <c:pt idx="34">
                  <c:v>4873183</c:v>
                </c:pt>
                <c:pt idx="35">
                  <c:v>4919260</c:v>
                </c:pt>
                <c:pt idx="36">
                  <c:v>4962568</c:v>
                </c:pt>
                <c:pt idx="37">
                  <c:v>5009632</c:v>
                </c:pt>
                <c:pt idx="38">
                  <c:v>5062918</c:v>
                </c:pt>
                <c:pt idx="39">
                  <c:v>5097402</c:v>
                </c:pt>
                <c:pt idx="40">
                  <c:v>5136441</c:v>
                </c:pt>
                <c:pt idx="41">
                  <c:v>5175228</c:v>
                </c:pt>
                <c:pt idx="42">
                  <c:v>5198752</c:v>
                </c:pt>
                <c:pt idx="43">
                  <c:v>5221291</c:v>
                </c:pt>
                <c:pt idx="44">
                  <c:v>5260811</c:v>
                </c:pt>
                <c:pt idx="45">
                  <c:v>5294885</c:v>
                </c:pt>
                <c:pt idx="46">
                  <c:v>5337055</c:v>
                </c:pt>
                <c:pt idx="47">
                  <c:v>5377713</c:v>
                </c:pt>
                <c:pt idx="48">
                  <c:v>5429600</c:v>
                </c:pt>
                <c:pt idx="49">
                  <c:v>5476441</c:v>
                </c:pt>
                <c:pt idx="50">
                  <c:v>5522403</c:v>
                </c:pt>
                <c:pt idx="51">
                  <c:v>5561799</c:v>
                </c:pt>
                <c:pt idx="52">
                  <c:v>5604192</c:v>
                </c:pt>
                <c:pt idx="53">
                  <c:v>5638583</c:v>
                </c:pt>
                <c:pt idx="54">
                  <c:v>5679607</c:v>
                </c:pt>
                <c:pt idx="55">
                  <c:v>5712740</c:v>
                </c:pt>
                <c:pt idx="56">
                  <c:v>5757566</c:v>
                </c:pt>
                <c:pt idx="57">
                  <c:v>5800847</c:v>
                </c:pt>
                <c:pt idx="58">
                  <c:v>5813850</c:v>
                </c:pt>
                <c:pt idx="59">
                  <c:v>5847037</c:v>
                </c:pt>
                <c:pt idx="60">
                  <c:v>5904489</c:v>
                </c:pt>
                <c:pt idx="61">
                  <c:v>5954316</c:v>
                </c:pt>
                <c:pt idx="62">
                  <c:v>5987520</c:v>
                </c:pt>
                <c:pt idx="63">
                  <c:v>6005759</c:v>
                </c:pt>
                <c:pt idx="64">
                  <c:v>6036118</c:v>
                </c:pt>
                <c:pt idx="65">
                  <c:v>6053562</c:v>
                </c:pt>
                <c:pt idx="66">
                  <c:v>6074368</c:v>
                </c:pt>
                <c:pt idx="67">
                  <c:v>6087923</c:v>
                </c:pt>
                <c:pt idx="68">
                  <c:v>6105190</c:v>
                </c:pt>
                <c:pt idx="69">
                  <c:v>6120080</c:v>
                </c:pt>
                <c:pt idx="70">
                  <c:v>6142191</c:v>
                </c:pt>
                <c:pt idx="71">
                  <c:v>6162446</c:v>
                </c:pt>
                <c:pt idx="72">
                  <c:v>6190364</c:v>
                </c:pt>
                <c:pt idx="73">
                  <c:v>6211566</c:v>
                </c:pt>
                <c:pt idx="74">
                  <c:v>6233090</c:v>
                </c:pt>
                <c:pt idx="75">
                  <c:v>6250506</c:v>
                </c:pt>
                <c:pt idx="76">
                  <c:v>6266888</c:v>
                </c:pt>
                <c:pt idx="77">
                  <c:v>6284722</c:v>
                </c:pt>
                <c:pt idx="78">
                  <c:v>6310214</c:v>
                </c:pt>
                <c:pt idx="79">
                  <c:v>6341303</c:v>
                </c:pt>
                <c:pt idx="80">
                  <c:v>6371432</c:v>
                </c:pt>
                <c:pt idx="81">
                  <c:v>6406474</c:v>
                </c:pt>
                <c:pt idx="82">
                  <c:v>6458200</c:v>
                </c:pt>
                <c:pt idx="83">
                  <c:v>6522827</c:v>
                </c:pt>
                <c:pt idx="84">
                  <c:v>6597348</c:v>
                </c:pt>
                <c:pt idx="85">
                  <c:v>6673749</c:v>
                </c:pt>
                <c:pt idx="86">
                  <c:v>6763685</c:v>
                </c:pt>
                <c:pt idx="87">
                  <c:v>6842046</c:v>
                </c:pt>
                <c:pt idx="88">
                  <c:v>6924888</c:v>
                </c:pt>
                <c:pt idx="89">
                  <c:v>6986181</c:v>
                </c:pt>
                <c:pt idx="90">
                  <c:v>7041829</c:v>
                </c:pt>
                <c:pt idx="91">
                  <c:v>7098740</c:v>
                </c:pt>
                <c:pt idx="92">
                  <c:v>7150606</c:v>
                </c:pt>
                <c:pt idx="93">
                  <c:v>7192316</c:v>
                </c:pt>
                <c:pt idx="94">
                  <c:v>7234664</c:v>
                </c:pt>
                <c:pt idx="95">
                  <c:v>7290112</c:v>
                </c:pt>
                <c:pt idx="96">
                  <c:v>7338991</c:v>
                </c:pt>
                <c:pt idx="97">
                  <c:v>7388611</c:v>
                </c:pt>
                <c:pt idx="98">
                  <c:v>7429675</c:v>
                </c:pt>
                <c:pt idx="99">
                  <c:v>7462823</c:v>
                </c:pt>
                <c:pt idx="100">
                  <c:v>7497967</c:v>
                </c:pt>
                <c:pt idx="101">
                  <c:v>7542028</c:v>
                </c:pt>
                <c:pt idx="102">
                  <c:v>7581148</c:v>
                </c:pt>
                <c:pt idx="103">
                  <c:v>7627507</c:v>
                </c:pt>
                <c:pt idx="104">
                  <c:v>7695200</c:v>
                </c:pt>
                <c:pt idx="105">
                  <c:v>7772506</c:v>
                </c:pt>
                <c:pt idx="106">
                  <c:v>7843088</c:v>
                </c:pt>
                <c:pt idx="107">
                  <c:v>7892774</c:v>
                </c:pt>
                <c:pt idx="108">
                  <c:v>7931193</c:v>
                </c:pt>
                <c:pt idx="109">
                  <c:v>8004270</c:v>
                </c:pt>
                <c:pt idx="110">
                  <c:v>8081229</c:v>
                </c:pt>
                <c:pt idx="111">
                  <c:v>8115165</c:v>
                </c:pt>
                <c:pt idx="112">
                  <c:v>8129129</c:v>
                </c:pt>
                <c:pt idx="113">
                  <c:v>8144428</c:v>
                </c:pt>
                <c:pt idx="114">
                  <c:v>8176691</c:v>
                </c:pt>
                <c:pt idx="115">
                  <c:v>8208442</c:v>
                </c:pt>
                <c:pt idx="116">
                  <c:v>8236179</c:v>
                </c:pt>
                <c:pt idx="117">
                  <c:v>8267116</c:v>
                </c:pt>
                <c:pt idx="118">
                  <c:v>8284437</c:v>
                </c:pt>
                <c:pt idx="119">
                  <c:v>8303010</c:v>
                </c:pt>
                <c:pt idx="120">
                  <c:v>8317937</c:v>
                </c:pt>
                <c:pt idx="121">
                  <c:v>8323033</c:v>
                </c:pt>
                <c:pt idx="122">
                  <c:v>8327484</c:v>
                </c:pt>
                <c:pt idx="123">
                  <c:v>8330573</c:v>
                </c:pt>
                <c:pt idx="124">
                  <c:v>8342621</c:v>
                </c:pt>
                <c:pt idx="125">
                  <c:v>8358139</c:v>
                </c:pt>
                <c:pt idx="126">
                  <c:v>8381515</c:v>
                </c:pt>
                <c:pt idx="127">
                  <c:v>8414083</c:v>
                </c:pt>
                <c:pt idx="128">
                  <c:v>8458888</c:v>
                </c:pt>
                <c:pt idx="129">
                  <c:v>8527036</c:v>
                </c:pt>
                <c:pt idx="130">
                  <c:v>8590630</c:v>
                </c:pt>
                <c:pt idx="131">
                  <c:v>8644119</c:v>
                </c:pt>
                <c:pt idx="132">
                  <c:v>8692013</c:v>
                </c:pt>
                <c:pt idx="133">
                  <c:v>8745109</c:v>
                </c:pt>
                <c:pt idx="134">
                  <c:v>8816381</c:v>
                </c:pt>
                <c:pt idx="135">
                  <c:v>8837496</c:v>
                </c:pt>
                <c:pt idx="136">
                  <c:v>8844499</c:v>
                </c:pt>
                <c:pt idx="137">
                  <c:v>8847625</c:v>
                </c:pt>
                <c:pt idx="138">
                  <c:v>8854322</c:v>
                </c:pt>
                <c:pt idx="139">
                  <c:v>8861426</c:v>
                </c:pt>
                <c:pt idx="140">
                  <c:v>8882792</c:v>
                </c:pt>
                <c:pt idx="141">
                  <c:v>8909128</c:v>
                </c:pt>
                <c:pt idx="142">
                  <c:v>8940788</c:v>
                </c:pt>
                <c:pt idx="143">
                  <c:v>8975670</c:v>
                </c:pt>
                <c:pt idx="144">
                  <c:v>9011392</c:v>
                </c:pt>
                <c:pt idx="145">
                  <c:v>9047752</c:v>
                </c:pt>
                <c:pt idx="146">
                  <c:v>9113257</c:v>
                </c:pt>
                <c:pt idx="147">
                  <c:v>9182927</c:v>
                </c:pt>
                <c:pt idx="148">
                  <c:v>9256347</c:v>
                </c:pt>
                <c:pt idx="149">
                  <c:v>9340682</c:v>
                </c:pt>
                <c:pt idx="150">
                  <c:v>9415570</c:v>
                </c:pt>
                <c:pt idx="151">
                  <c:v>9482855</c:v>
                </c:pt>
                <c:pt idx="152">
                  <c:v>9555893</c:v>
                </c:pt>
                <c:pt idx="153">
                  <c:v>9644864</c:v>
                </c:pt>
                <c:pt idx="154">
                  <c:v>9747355</c:v>
                </c:pt>
                <c:pt idx="155">
                  <c:v>9851017</c:v>
                </c:pt>
                <c:pt idx="156">
                  <c:v>9995153</c:v>
                </c:pt>
                <c:pt idx="157">
                  <c:v>10120242</c:v>
                </c:pt>
                <c:pt idx="158">
                  <c:v>10230185</c:v>
                </c:pt>
                <c:pt idx="159">
                  <c:v>10327589</c:v>
                </c:pt>
                <c:pt idx="160">
                  <c:v>10379295</c:v>
                </c:pt>
              </c:numCache>
            </c:numRef>
          </c:val>
          <c:smooth val="0"/>
          <c:extLst>
            <c:ext xmlns:c16="http://schemas.microsoft.com/office/drawing/2014/chart" uri="{C3380CC4-5D6E-409C-BE32-E72D297353CC}">
              <c16:uniqueId val="{00000000-3B3E-4234-BC50-12D705FBB2C7}"/>
            </c:ext>
          </c:extLst>
        </c:ser>
        <c:dLbls>
          <c:showLegendKey val="0"/>
          <c:showVal val="0"/>
          <c:showCatName val="0"/>
          <c:showSerName val="0"/>
          <c:showPercent val="0"/>
          <c:showBubbleSize val="0"/>
        </c:dLbls>
        <c:dropLines>
          <c:spPr>
            <a:ln w="9525" cap="flat" cmpd="sng" algn="ctr">
              <a:solidFill>
                <a:schemeClr val="dk1">
                  <a:lumMod val="35000"/>
                  <a:lumOff val="65000"/>
                  <a:alpha val="33000"/>
                </a:schemeClr>
              </a:solidFill>
              <a:round/>
            </a:ln>
            <a:effectLst/>
          </c:spPr>
        </c:dropLines>
        <c:smooth val="0"/>
        <c:axId val="1689266768"/>
        <c:axId val="548401456"/>
      </c:lineChart>
      <c:catAx>
        <c:axId val="1689266768"/>
        <c:scaling>
          <c:orientation val="minMax"/>
        </c:scaling>
        <c:delete val="0"/>
        <c:axPos val="b"/>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900" b="0" i="0" u="none" strike="noStrike" kern="1200" spc="20" baseline="0">
                <a:solidFill>
                  <a:schemeClr val="dk1">
                    <a:lumMod val="65000"/>
                    <a:lumOff val="35000"/>
                  </a:schemeClr>
                </a:solidFill>
                <a:latin typeface="+mn-lt"/>
                <a:ea typeface="+mn-ea"/>
                <a:cs typeface="+mn-cs"/>
              </a:defRPr>
            </a:pPr>
            <a:endParaRPr lang="sv-SE"/>
          </a:p>
        </c:txPr>
        <c:crossAx val="548401456"/>
        <c:crosses val="autoZero"/>
        <c:auto val="1"/>
        <c:lblAlgn val="ctr"/>
        <c:lblOffset val="100"/>
        <c:noMultiLvlLbl val="0"/>
      </c:catAx>
      <c:valAx>
        <c:axId val="548401456"/>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spc="20" baseline="0">
                <a:solidFill>
                  <a:schemeClr val="dk1">
                    <a:lumMod val="65000"/>
                    <a:lumOff val="35000"/>
                  </a:schemeClr>
                </a:solidFill>
                <a:latin typeface="+mn-lt"/>
                <a:ea typeface="+mn-ea"/>
                <a:cs typeface="+mn-cs"/>
              </a:defRPr>
            </a:pPr>
            <a:endParaRPr lang="sv-SE"/>
          </a:p>
        </c:txPr>
        <c:crossAx val="1689266768"/>
        <c:crosses val="autoZero"/>
        <c:crossBetween val="between"/>
      </c:valAx>
      <c:spPr>
        <a:gradFill>
          <a:gsLst>
            <a:gs pos="100000">
              <a:schemeClr val="lt1">
                <a:lumMod val="95000"/>
              </a:schemeClr>
            </a:gs>
            <a:gs pos="0">
              <a:schemeClr val="lt1"/>
            </a:gs>
          </a:gsLst>
          <a:lin ang="5400000" scaled="0"/>
        </a:grad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lt1"/>
    </a:solidFill>
    <a:ln>
      <a:noFill/>
    </a:ln>
    <a:effectLst/>
  </c:spPr>
  <c:txPr>
    <a:bodyPr/>
    <a:lstStyle/>
    <a:p>
      <a:pPr>
        <a:defRPr/>
      </a:pPr>
      <a:endParaRPr lang="sv-SE"/>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sv-SE"/>
              <a:t>Folkmängd i Sverige - män och kvinnor</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areaChart>
        <c:grouping val="stacked"/>
        <c:varyColors val="0"/>
        <c:ser>
          <c:idx val="0"/>
          <c:order val="0"/>
          <c:tx>
            <c:strRef>
              <c:f>'[Olika diagramtyper.xlsx]Blad2'!$B$4</c:f>
              <c:strCache>
                <c:ptCount val="1"/>
                <c:pt idx="0">
                  <c:v>män</c:v>
                </c:pt>
              </c:strCache>
            </c:strRef>
          </c:tx>
          <c:spPr>
            <a:solidFill>
              <a:schemeClr val="accent1"/>
            </a:solidFill>
            <a:ln>
              <a:noFill/>
            </a:ln>
            <a:effectLst/>
          </c:spPr>
          <c:cat>
            <c:strRef>
              <c:f>'[Olika diagramtyper.xlsx]Blad2'!$C$3:$FG$3</c:f>
              <c:strCache>
                <c:ptCount val="161"/>
                <c:pt idx="0">
                  <c:v>1860</c:v>
                </c:pt>
                <c:pt idx="1">
                  <c:v>1861</c:v>
                </c:pt>
                <c:pt idx="2">
                  <c:v>1862</c:v>
                </c:pt>
                <c:pt idx="3">
                  <c:v>1863</c:v>
                </c:pt>
                <c:pt idx="4">
                  <c:v>1864</c:v>
                </c:pt>
                <c:pt idx="5">
                  <c:v>1865</c:v>
                </c:pt>
                <c:pt idx="6">
                  <c:v>1866</c:v>
                </c:pt>
                <c:pt idx="7">
                  <c:v>1867</c:v>
                </c:pt>
                <c:pt idx="8">
                  <c:v>1868</c:v>
                </c:pt>
                <c:pt idx="9">
                  <c:v>1869</c:v>
                </c:pt>
                <c:pt idx="10">
                  <c:v>1870</c:v>
                </c:pt>
                <c:pt idx="11">
                  <c:v>1871</c:v>
                </c:pt>
                <c:pt idx="12">
                  <c:v>1872</c:v>
                </c:pt>
                <c:pt idx="13">
                  <c:v>1873</c:v>
                </c:pt>
                <c:pt idx="14">
                  <c:v>1874</c:v>
                </c:pt>
                <c:pt idx="15">
                  <c:v>1875</c:v>
                </c:pt>
                <c:pt idx="16">
                  <c:v>1876</c:v>
                </c:pt>
                <c:pt idx="17">
                  <c:v>1877</c:v>
                </c:pt>
                <c:pt idx="18">
                  <c:v>1878</c:v>
                </c:pt>
                <c:pt idx="19">
                  <c:v>1879</c:v>
                </c:pt>
                <c:pt idx="20">
                  <c:v>1880</c:v>
                </c:pt>
                <c:pt idx="21">
                  <c:v>1881</c:v>
                </c:pt>
                <c:pt idx="22">
                  <c:v>1882</c:v>
                </c:pt>
                <c:pt idx="23">
                  <c:v>1883</c:v>
                </c:pt>
                <c:pt idx="24">
                  <c:v>1884</c:v>
                </c:pt>
                <c:pt idx="25">
                  <c:v>1885</c:v>
                </c:pt>
                <c:pt idx="26">
                  <c:v>1886</c:v>
                </c:pt>
                <c:pt idx="27">
                  <c:v>1887</c:v>
                </c:pt>
                <c:pt idx="28">
                  <c:v>1888</c:v>
                </c:pt>
                <c:pt idx="29">
                  <c:v>1889</c:v>
                </c:pt>
                <c:pt idx="30">
                  <c:v>1890</c:v>
                </c:pt>
                <c:pt idx="31">
                  <c:v>1891</c:v>
                </c:pt>
                <c:pt idx="32">
                  <c:v>1892</c:v>
                </c:pt>
                <c:pt idx="33">
                  <c:v>1893</c:v>
                </c:pt>
                <c:pt idx="34">
                  <c:v>1894</c:v>
                </c:pt>
                <c:pt idx="35">
                  <c:v>1895</c:v>
                </c:pt>
                <c:pt idx="36">
                  <c:v>1896</c:v>
                </c:pt>
                <c:pt idx="37">
                  <c:v>1897</c:v>
                </c:pt>
                <c:pt idx="38">
                  <c:v>1898</c:v>
                </c:pt>
                <c:pt idx="39">
                  <c:v>1899</c:v>
                </c:pt>
                <c:pt idx="40">
                  <c:v>1900</c:v>
                </c:pt>
                <c:pt idx="41">
                  <c:v>1901</c:v>
                </c:pt>
                <c:pt idx="42">
                  <c:v>1902</c:v>
                </c:pt>
                <c:pt idx="43">
                  <c:v>1903</c:v>
                </c:pt>
                <c:pt idx="44">
                  <c:v>1904</c:v>
                </c:pt>
                <c:pt idx="45">
                  <c:v>1905</c:v>
                </c:pt>
                <c:pt idx="46">
                  <c:v>1906</c:v>
                </c:pt>
                <c:pt idx="47">
                  <c:v>1907</c:v>
                </c:pt>
                <c:pt idx="48">
                  <c:v>1908</c:v>
                </c:pt>
                <c:pt idx="49">
                  <c:v>1909</c:v>
                </c:pt>
                <c:pt idx="50">
                  <c:v>1910</c:v>
                </c:pt>
                <c:pt idx="51">
                  <c:v>1911</c:v>
                </c:pt>
                <c:pt idx="52">
                  <c:v>1912</c:v>
                </c:pt>
                <c:pt idx="53">
                  <c:v>1913</c:v>
                </c:pt>
                <c:pt idx="54">
                  <c:v>1914</c:v>
                </c:pt>
                <c:pt idx="55">
                  <c:v>1915</c:v>
                </c:pt>
                <c:pt idx="56">
                  <c:v>1916</c:v>
                </c:pt>
                <c:pt idx="57">
                  <c:v>1917</c:v>
                </c:pt>
                <c:pt idx="58">
                  <c:v>1918</c:v>
                </c:pt>
                <c:pt idx="59">
                  <c:v>1919</c:v>
                </c:pt>
                <c:pt idx="60">
                  <c:v>1920</c:v>
                </c:pt>
                <c:pt idx="61">
                  <c:v>1921</c:v>
                </c:pt>
                <c:pt idx="62">
                  <c:v>1922</c:v>
                </c:pt>
                <c:pt idx="63">
                  <c:v>1923</c:v>
                </c:pt>
                <c:pt idx="64">
                  <c:v>1924</c:v>
                </c:pt>
                <c:pt idx="65">
                  <c:v>1925</c:v>
                </c:pt>
                <c:pt idx="66">
                  <c:v>1926</c:v>
                </c:pt>
                <c:pt idx="67">
                  <c:v>1927</c:v>
                </c:pt>
                <c:pt idx="68">
                  <c:v>1928</c:v>
                </c:pt>
                <c:pt idx="69">
                  <c:v>1929</c:v>
                </c:pt>
                <c:pt idx="70">
                  <c:v>1930</c:v>
                </c:pt>
                <c:pt idx="71">
                  <c:v>1931</c:v>
                </c:pt>
                <c:pt idx="72">
                  <c:v>1932</c:v>
                </c:pt>
                <c:pt idx="73">
                  <c:v>1933</c:v>
                </c:pt>
                <c:pt idx="74">
                  <c:v>1934</c:v>
                </c:pt>
                <c:pt idx="75">
                  <c:v>1935</c:v>
                </c:pt>
                <c:pt idx="76">
                  <c:v>1936</c:v>
                </c:pt>
                <c:pt idx="77">
                  <c:v>1937</c:v>
                </c:pt>
                <c:pt idx="78">
                  <c:v>1938</c:v>
                </c:pt>
                <c:pt idx="79">
                  <c:v>1939</c:v>
                </c:pt>
                <c:pt idx="80">
                  <c:v>1940</c:v>
                </c:pt>
                <c:pt idx="81">
                  <c:v>1941</c:v>
                </c:pt>
                <c:pt idx="82">
                  <c:v>1942</c:v>
                </c:pt>
                <c:pt idx="83">
                  <c:v>1943</c:v>
                </c:pt>
                <c:pt idx="84">
                  <c:v>1944</c:v>
                </c:pt>
                <c:pt idx="85">
                  <c:v>1945</c:v>
                </c:pt>
                <c:pt idx="86">
                  <c:v>1946</c:v>
                </c:pt>
                <c:pt idx="87">
                  <c:v>1947</c:v>
                </c:pt>
                <c:pt idx="88">
                  <c:v>1948</c:v>
                </c:pt>
                <c:pt idx="89">
                  <c:v>1949</c:v>
                </c:pt>
                <c:pt idx="90">
                  <c:v>1950</c:v>
                </c:pt>
                <c:pt idx="91">
                  <c:v>1951</c:v>
                </c:pt>
                <c:pt idx="92">
                  <c:v>1952</c:v>
                </c:pt>
                <c:pt idx="93">
                  <c:v>1953</c:v>
                </c:pt>
                <c:pt idx="94">
                  <c:v>1954</c:v>
                </c:pt>
                <c:pt idx="95">
                  <c:v>1955</c:v>
                </c:pt>
                <c:pt idx="96">
                  <c:v>1956</c:v>
                </c:pt>
                <c:pt idx="97">
                  <c:v>1957</c:v>
                </c:pt>
                <c:pt idx="98">
                  <c:v>1958</c:v>
                </c:pt>
                <c:pt idx="99">
                  <c:v>1959</c:v>
                </c:pt>
                <c:pt idx="100">
                  <c:v>1960</c:v>
                </c:pt>
                <c:pt idx="101">
                  <c:v>1961</c:v>
                </c:pt>
                <c:pt idx="102">
                  <c:v>1962</c:v>
                </c:pt>
                <c:pt idx="103">
                  <c:v>1963</c:v>
                </c:pt>
                <c:pt idx="104">
                  <c:v>1964</c:v>
                </c:pt>
                <c:pt idx="105">
                  <c:v>1965</c:v>
                </c:pt>
                <c:pt idx="106">
                  <c:v>1966</c:v>
                </c:pt>
                <c:pt idx="107">
                  <c:v>1967</c:v>
                </c:pt>
                <c:pt idx="108">
                  <c:v>1968</c:v>
                </c:pt>
                <c:pt idx="109">
                  <c:v>1969</c:v>
                </c:pt>
                <c:pt idx="110">
                  <c:v>1970</c:v>
                </c:pt>
                <c:pt idx="111">
                  <c:v>1971</c:v>
                </c:pt>
                <c:pt idx="112">
                  <c:v>1972</c:v>
                </c:pt>
                <c:pt idx="113">
                  <c:v>1973</c:v>
                </c:pt>
                <c:pt idx="114">
                  <c:v>1974</c:v>
                </c:pt>
                <c:pt idx="115">
                  <c:v>1975</c:v>
                </c:pt>
                <c:pt idx="116">
                  <c:v>1976</c:v>
                </c:pt>
                <c:pt idx="117">
                  <c:v>1977</c:v>
                </c:pt>
                <c:pt idx="118">
                  <c:v>1978</c:v>
                </c:pt>
                <c:pt idx="119">
                  <c:v>1979</c:v>
                </c:pt>
                <c:pt idx="120">
                  <c:v>1980</c:v>
                </c:pt>
                <c:pt idx="121">
                  <c:v>1981</c:v>
                </c:pt>
                <c:pt idx="122">
                  <c:v>1982</c:v>
                </c:pt>
                <c:pt idx="123">
                  <c:v>1983</c:v>
                </c:pt>
                <c:pt idx="124">
                  <c:v>1984</c:v>
                </c:pt>
                <c:pt idx="125">
                  <c:v>1985</c:v>
                </c:pt>
                <c:pt idx="126">
                  <c:v>1986</c:v>
                </c:pt>
                <c:pt idx="127">
                  <c:v>1987</c:v>
                </c:pt>
                <c:pt idx="128">
                  <c:v>1988</c:v>
                </c:pt>
                <c:pt idx="129">
                  <c:v>1989</c:v>
                </c:pt>
                <c:pt idx="130">
                  <c:v>1990</c:v>
                </c:pt>
                <c:pt idx="131">
                  <c:v>1991</c:v>
                </c:pt>
                <c:pt idx="132">
                  <c:v>1992</c:v>
                </c:pt>
                <c:pt idx="133">
                  <c:v>1993</c:v>
                </c:pt>
                <c:pt idx="134">
                  <c:v>1994</c:v>
                </c:pt>
                <c:pt idx="135">
                  <c:v>1995</c:v>
                </c:pt>
                <c:pt idx="136">
                  <c:v>1996</c:v>
                </c:pt>
                <c:pt idx="137">
                  <c:v>1997</c:v>
                </c:pt>
                <c:pt idx="138">
                  <c:v>1998</c:v>
                </c:pt>
                <c:pt idx="139">
                  <c:v>1999</c:v>
                </c:pt>
                <c:pt idx="140">
                  <c:v>2000</c:v>
                </c:pt>
                <c:pt idx="141">
                  <c:v>2001</c:v>
                </c:pt>
                <c:pt idx="142">
                  <c:v>2002</c:v>
                </c:pt>
                <c:pt idx="143">
                  <c:v>2003</c:v>
                </c:pt>
                <c:pt idx="144">
                  <c:v>2004</c:v>
                </c:pt>
                <c:pt idx="145">
                  <c:v>2005</c:v>
                </c:pt>
                <c:pt idx="146">
                  <c:v>2006</c:v>
                </c:pt>
                <c:pt idx="147">
                  <c:v>2007</c:v>
                </c:pt>
                <c:pt idx="148">
                  <c:v>2008</c:v>
                </c:pt>
                <c:pt idx="149">
                  <c:v>2009</c:v>
                </c:pt>
                <c:pt idx="150">
                  <c:v>2010</c:v>
                </c:pt>
                <c:pt idx="151">
                  <c:v>2011</c:v>
                </c:pt>
                <c:pt idx="152">
                  <c:v>2012</c:v>
                </c:pt>
                <c:pt idx="153">
                  <c:v>2013</c:v>
                </c:pt>
                <c:pt idx="154">
                  <c:v>2014</c:v>
                </c:pt>
                <c:pt idx="155">
                  <c:v>2015</c:v>
                </c:pt>
                <c:pt idx="156">
                  <c:v>2016</c:v>
                </c:pt>
                <c:pt idx="157">
                  <c:v>2017</c:v>
                </c:pt>
                <c:pt idx="158">
                  <c:v>2018</c:v>
                </c:pt>
                <c:pt idx="159">
                  <c:v>2019</c:v>
                </c:pt>
                <c:pt idx="160">
                  <c:v>2020</c:v>
                </c:pt>
              </c:strCache>
            </c:strRef>
          </c:cat>
          <c:val>
            <c:numRef>
              <c:f>'[Olika diagramtyper.xlsx]Blad2'!$C$4:$FG$4</c:f>
              <c:numCache>
                <c:formatCode>0</c:formatCode>
                <c:ptCount val="161"/>
                <c:pt idx="0">
                  <c:v>1874399</c:v>
                </c:pt>
                <c:pt idx="1">
                  <c:v>1903853</c:v>
                </c:pt>
                <c:pt idx="2">
                  <c:v>1929522</c:v>
                </c:pt>
                <c:pt idx="3">
                  <c:v>1958314</c:v>
                </c:pt>
                <c:pt idx="4">
                  <c:v>1981471</c:v>
                </c:pt>
                <c:pt idx="5">
                  <c:v>2001184</c:v>
                </c:pt>
                <c:pt idx="6">
                  <c:v>2023737</c:v>
                </c:pt>
                <c:pt idx="7">
                  <c:v>2040589</c:v>
                </c:pt>
                <c:pt idx="8">
                  <c:v>2025342</c:v>
                </c:pt>
                <c:pt idx="9">
                  <c:v>2014530</c:v>
                </c:pt>
                <c:pt idx="10">
                  <c:v>2016653</c:v>
                </c:pt>
                <c:pt idx="11">
                  <c:v>2034396</c:v>
                </c:pt>
                <c:pt idx="12">
                  <c:v>2057494</c:v>
                </c:pt>
                <c:pt idx="13">
                  <c:v>2082018</c:v>
                </c:pt>
                <c:pt idx="14">
                  <c:v>2104838</c:v>
                </c:pt>
                <c:pt idx="15">
                  <c:v>2127138</c:v>
                </c:pt>
                <c:pt idx="16">
                  <c:v>2151326</c:v>
                </c:pt>
                <c:pt idx="17">
                  <c:v>2180060</c:v>
                </c:pt>
                <c:pt idx="18">
                  <c:v>2205292</c:v>
                </c:pt>
                <c:pt idx="19">
                  <c:v>2228855</c:v>
                </c:pt>
                <c:pt idx="20">
                  <c:v>2215243</c:v>
                </c:pt>
                <c:pt idx="21">
                  <c:v>2215990</c:v>
                </c:pt>
                <c:pt idx="22">
                  <c:v>2218343</c:v>
                </c:pt>
                <c:pt idx="23">
                  <c:v>2230782</c:v>
                </c:pt>
                <c:pt idx="24">
                  <c:v>2252938</c:v>
                </c:pt>
                <c:pt idx="25">
                  <c:v>2273861</c:v>
                </c:pt>
                <c:pt idx="26">
                  <c:v>2290340</c:v>
                </c:pt>
                <c:pt idx="27">
                  <c:v>2296311</c:v>
                </c:pt>
                <c:pt idx="28">
                  <c:v>2301104</c:v>
                </c:pt>
                <c:pt idx="29">
                  <c:v>2315370</c:v>
                </c:pt>
                <c:pt idx="30">
                  <c:v>2317187</c:v>
                </c:pt>
                <c:pt idx="31">
                  <c:v>2325978</c:v>
                </c:pt>
                <c:pt idx="32">
                  <c:v>2327883</c:v>
                </c:pt>
                <c:pt idx="33">
                  <c:v>2336825</c:v>
                </c:pt>
                <c:pt idx="34">
                  <c:v>2364165</c:v>
                </c:pt>
                <c:pt idx="35">
                  <c:v>2389260</c:v>
                </c:pt>
                <c:pt idx="36">
                  <c:v>2412004</c:v>
                </c:pt>
                <c:pt idx="37">
                  <c:v>2437926</c:v>
                </c:pt>
                <c:pt idx="38">
                  <c:v>2466638</c:v>
                </c:pt>
                <c:pt idx="39">
                  <c:v>2486447</c:v>
                </c:pt>
                <c:pt idx="40">
                  <c:v>2506436</c:v>
                </c:pt>
                <c:pt idx="41">
                  <c:v>2526179</c:v>
                </c:pt>
                <c:pt idx="42">
                  <c:v>2535820</c:v>
                </c:pt>
                <c:pt idx="43">
                  <c:v>2544962</c:v>
                </c:pt>
                <c:pt idx="44">
                  <c:v>2566934</c:v>
                </c:pt>
                <c:pt idx="45">
                  <c:v>2584564</c:v>
                </c:pt>
                <c:pt idx="46">
                  <c:v>2605524</c:v>
                </c:pt>
                <c:pt idx="47">
                  <c:v>2626456</c:v>
                </c:pt>
                <c:pt idx="48">
                  <c:v>2654766</c:v>
                </c:pt>
                <c:pt idx="49">
                  <c:v>2677563</c:v>
                </c:pt>
                <c:pt idx="50">
                  <c:v>2698729</c:v>
                </c:pt>
                <c:pt idx="51">
                  <c:v>2718638</c:v>
                </c:pt>
                <c:pt idx="52">
                  <c:v>2740737</c:v>
                </c:pt>
                <c:pt idx="53">
                  <c:v>2756946</c:v>
                </c:pt>
                <c:pt idx="54">
                  <c:v>2777447</c:v>
                </c:pt>
                <c:pt idx="55">
                  <c:v>2794552</c:v>
                </c:pt>
                <c:pt idx="56">
                  <c:v>2817950</c:v>
                </c:pt>
                <c:pt idx="57">
                  <c:v>2841554</c:v>
                </c:pt>
                <c:pt idx="58">
                  <c:v>2849205</c:v>
                </c:pt>
                <c:pt idx="59">
                  <c:v>2868395</c:v>
                </c:pt>
                <c:pt idx="60">
                  <c:v>2898256</c:v>
                </c:pt>
                <c:pt idx="61">
                  <c:v>2925988</c:v>
                </c:pt>
                <c:pt idx="62">
                  <c:v>2944031</c:v>
                </c:pt>
                <c:pt idx="63">
                  <c:v>2948508</c:v>
                </c:pt>
                <c:pt idx="64">
                  <c:v>2964230</c:v>
                </c:pt>
                <c:pt idx="65">
                  <c:v>2972554</c:v>
                </c:pt>
                <c:pt idx="66">
                  <c:v>2982625</c:v>
                </c:pt>
                <c:pt idx="67">
                  <c:v>2990205</c:v>
                </c:pt>
                <c:pt idx="68">
                  <c:v>2999562</c:v>
                </c:pt>
                <c:pt idx="69">
                  <c:v>3007946</c:v>
                </c:pt>
                <c:pt idx="70">
                  <c:v>3020848</c:v>
                </c:pt>
                <c:pt idx="71">
                  <c:v>3037064</c:v>
                </c:pt>
                <c:pt idx="72">
                  <c:v>3053528</c:v>
                </c:pt>
                <c:pt idx="73">
                  <c:v>3066888</c:v>
                </c:pt>
                <c:pt idx="74">
                  <c:v>3079690</c:v>
                </c:pt>
                <c:pt idx="75">
                  <c:v>3090451</c:v>
                </c:pt>
                <c:pt idx="76">
                  <c:v>3100534</c:v>
                </c:pt>
                <c:pt idx="77">
                  <c:v>3111256</c:v>
                </c:pt>
                <c:pt idx="78">
                  <c:v>3125000</c:v>
                </c:pt>
                <c:pt idx="79">
                  <c:v>3142356</c:v>
                </c:pt>
                <c:pt idx="80">
                  <c:v>3160128</c:v>
                </c:pt>
                <c:pt idx="81">
                  <c:v>3180535</c:v>
                </c:pt>
                <c:pt idx="82">
                  <c:v>3207756</c:v>
                </c:pt>
                <c:pt idx="83">
                  <c:v>3240631</c:v>
                </c:pt>
                <c:pt idx="84">
                  <c:v>3279723</c:v>
                </c:pt>
                <c:pt idx="85">
                  <c:v>3319977</c:v>
                </c:pt>
                <c:pt idx="86">
                  <c:v>3366694</c:v>
                </c:pt>
                <c:pt idx="87">
                  <c:v>3407577</c:v>
                </c:pt>
                <c:pt idx="88">
                  <c:v>3449647</c:v>
                </c:pt>
                <c:pt idx="89">
                  <c:v>3480604</c:v>
                </c:pt>
                <c:pt idx="90">
                  <c:v>3506442</c:v>
                </c:pt>
                <c:pt idx="91">
                  <c:v>3535736</c:v>
                </c:pt>
                <c:pt idx="92">
                  <c:v>3562475</c:v>
                </c:pt>
                <c:pt idx="93">
                  <c:v>3583598</c:v>
                </c:pt>
                <c:pt idx="94">
                  <c:v>3605013</c:v>
                </c:pt>
                <c:pt idx="95">
                  <c:v>3633983</c:v>
                </c:pt>
                <c:pt idx="96">
                  <c:v>3659917</c:v>
                </c:pt>
                <c:pt idx="97">
                  <c:v>3685654</c:v>
                </c:pt>
                <c:pt idx="98">
                  <c:v>3706039</c:v>
                </c:pt>
                <c:pt idx="99">
                  <c:v>3722867</c:v>
                </c:pt>
                <c:pt idx="100">
                  <c:v>3740119</c:v>
                </c:pt>
                <c:pt idx="101">
                  <c:v>3763040</c:v>
                </c:pt>
                <c:pt idx="102">
                  <c:v>3782252</c:v>
                </c:pt>
                <c:pt idx="103">
                  <c:v>3805699</c:v>
                </c:pt>
                <c:pt idx="104">
                  <c:v>3840897</c:v>
                </c:pt>
                <c:pt idx="105">
                  <c:v>3882473</c:v>
                </c:pt>
                <c:pt idx="106">
                  <c:v>3919170</c:v>
                </c:pt>
                <c:pt idx="107">
                  <c:v>3942223</c:v>
                </c:pt>
                <c:pt idx="108">
                  <c:v>3959115</c:v>
                </c:pt>
                <c:pt idx="109">
                  <c:v>3996530</c:v>
                </c:pt>
                <c:pt idx="110">
                  <c:v>4035911</c:v>
                </c:pt>
                <c:pt idx="111">
                  <c:v>4048573</c:v>
                </c:pt>
                <c:pt idx="112">
                  <c:v>4051315</c:v>
                </c:pt>
                <c:pt idx="113">
                  <c:v>4054525</c:v>
                </c:pt>
                <c:pt idx="114">
                  <c:v>4067808</c:v>
                </c:pt>
                <c:pt idx="115">
                  <c:v>4081263</c:v>
                </c:pt>
                <c:pt idx="116">
                  <c:v>4092582</c:v>
                </c:pt>
                <c:pt idx="117">
                  <c:v>4104598</c:v>
                </c:pt>
                <c:pt idx="118">
                  <c:v>4109504</c:v>
                </c:pt>
                <c:pt idx="119">
                  <c:v>4115522</c:v>
                </c:pt>
                <c:pt idx="120">
                  <c:v>4119822</c:v>
                </c:pt>
                <c:pt idx="121">
                  <c:v>4118622</c:v>
                </c:pt>
                <c:pt idx="122">
                  <c:v>4117357</c:v>
                </c:pt>
                <c:pt idx="123">
                  <c:v>4116137</c:v>
                </c:pt>
                <c:pt idx="124">
                  <c:v>4120549</c:v>
                </c:pt>
                <c:pt idx="125">
                  <c:v>4127110</c:v>
                </c:pt>
                <c:pt idx="126">
                  <c:v>4137513</c:v>
                </c:pt>
                <c:pt idx="127">
                  <c:v>4152583</c:v>
                </c:pt>
                <c:pt idx="128">
                  <c:v>4175880</c:v>
                </c:pt>
                <c:pt idx="129">
                  <c:v>4212080</c:v>
                </c:pt>
                <c:pt idx="130">
                  <c:v>4244017</c:v>
                </c:pt>
                <c:pt idx="131">
                  <c:v>4270623</c:v>
                </c:pt>
                <c:pt idx="132">
                  <c:v>4294585</c:v>
                </c:pt>
                <c:pt idx="133">
                  <c:v>4320954</c:v>
                </c:pt>
                <c:pt idx="134">
                  <c:v>4356254</c:v>
                </c:pt>
                <c:pt idx="135">
                  <c:v>4366071</c:v>
                </c:pt>
                <c:pt idx="136">
                  <c:v>4369717</c:v>
                </c:pt>
                <c:pt idx="137">
                  <c:v>4371913</c:v>
                </c:pt>
                <c:pt idx="138">
                  <c:v>4375619</c:v>
                </c:pt>
                <c:pt idx="139">
                  <c:v>4380118</c:v>
                </c:pt>
                <c:pt idx="140">
                  <c:v>4392753</c:v>
                </c:pt>
                <c:pt idx="141">
                  <c:v>4408445</c:v>
                </c:pt>
                <c:pt idx="142">
                  <c:v>4427107</c:v>
                </c:pt>
                <c:pt idx="143">
                  <c:v>4446656</c:v>
                </c:pt>
                <c:pt idx="144">
                  <c:v>4466311</c:v>
                </c:pt>
                <c:pt idx="145">
                  <c:v>4486550</c:v>
                </c:pt>
                <c:pt idx="146">
                  <c:v>4523523</c:v>
                </c:pt>
                <c:pt idx="147">
                  <c:v>4563921</c:v>
                </c:pt>
                <c:pt idx="148">
                  <c:v>4603710</c:v>
                </c:pt>
                <c:pt idx="149">
                  <c:v>4649014</c:v>
                </c:pt>
                <c:pt idx="150">
                  <c:v>4690244</c:v>
                </c:pt>
                <c:pt idx="151">
                  <c:v>4726834</c:v>
                </c:pt>
                <c:pt idx="152">
                  <c:v>4765905</c:v>
                </c:pt>
                <c:pt idx="153">
                  <c:v>4814357</c:v>
                </c:pt>
                <c:pt idx="154">
                  <c:v>4872240</c:v>
                </c:pt>
                <c:pt idx="155">
                  <c:v>4930966</c:v>
                </c:pt>
                <c:pt idx="156">
                  <c:v>5013347</c:v>
                </c:pt>
                <c:pt idx="157">
                  <c:v>5082662</c:v>
                </c:pt>
                <c:pt idx="158">
                  <c:v>5142438</c:v>
                </c:pt>
                <c:pt idx="159">
                  <c:v>5195814</c:v>
                </c:pt>
                <c:pt idx="160">
                  <c:v>5222847</c:v>
                </c:pt>
              </c:numCache>
            </c:numRef>
          </c:val>
          <c:extLst>
            <c:ext xmlns:c16="http://schemas.microsoft.com/office/drawing/2014/chart" uri="{C3380CC4-5D6E-409C-BE32-E72D297353CC}">
              <c16:uniqueId val="{00000000-169A-42A7-9655-3D0518855ED9}"/>
            </c:ext>
          </c:extLst>
        </c:ser>
        <c:ser>
          <c:idx val="1"/>
          <c:order val="1"/>
          <c:tx>
            <c:strRef>
              <c:f>'[Olika diagramtyper.xlsx]Blad2'!$B$5</c:f>
              <c:strCache>
                <c:ptCount val="1"/>
                <c:pt idx="0">
                  <c:v>kvinnor</c:v>
                </c:pt>
              </c:strCache>
            </c:strRef>
          </c:tx>
          <c:spPr>
            <a:solidFill>
              <a:schemeClr val="accent2"/>
            </a:solidFill>
            <a:ln>
              <a:noFill/>
            </a:ln>
            <a:effectLst/>
          </c:spPr>
          <c:cat>
            <c:strRef>
              <c:f>'[Olika diagramtyper.xlsx]Blad2'!$C$3:$FG$3</c:f>
              <c:strCache>
                <c:ptCount val="161"/>
                <c:pt idx="0">
                  <c:v>1860</c:v>
                </c:pt>
                <c:pt idx="1">
                  <c:v>1861</c:v>
                </c:pt>
                <c:pt idx="2">
                  <c:v>1862</c:v>
                </c:pt>
                <c:pt idx="3">
                  <c:v>1863</c:v>
                </c:pt>
                <c:pt idx="4">
                  <c:v>1864</c:v>
                </c:pt>
                <c:pt idx="5">
                  <c:v>1865</c:v>
                </c:pt>
                <c:pt idx="6">
                  <c:v>1866</c:v>
                </c:pt>
                <c:pt idx="7">
                  <c:v>1867</c:v>
                </c:pt>
                <c:pt idx="8">
                  <c:v>1868</c:v>
                </c:pt>
                <c:pt idx="9">
                  <c:v>1869</c:v>
                </c:pt>
                <c:pt idx="10">
                  <c:v>1870</c:v>
                </c:pt>
                <c:pt idx="11">
                  <c:v>1871</c:v>
                </c:pt>
                <c:pt idx="12">
                  <c:v>1872</c:v>
                </c:pt>
                <c:pt idx="13">
                  <c:v>1873</c:v>
                </c:pt>
                <c:pt idx="14">
                  <c:v>1874</c:v>
                </c:pt>
                <c:pt idx="15">
                  <c:v>1875</c:v>
                </c:pt>
                <c:pt idx="16">
                  <c:v>1876</c:v>
                </c:pt>
                <c:pt idx="17">
                  <c:v>1877</c:v>
                </c:pt>
                <c:pt idx="18">
                  <c:v>1878</c:v>
                </c:pt>
                <c:pt idx="19">
                  <c:v>1879</c:v>
                </c:pt>
                <c:pt idx="20">
                  <c:v>1880</c:v>
                </c:pt>
                <c:pt idx="21">
                  <c:v>1881</c:v>
                </c:pt>
                <c:pt idx="22">
                  <c:v>1882</c:v>
                </c:pt>
                <c:pt idx="23">
                  <c:v>1883</c:v>
                </c:pt>
                <c:pt idx="24">
                  <c:v>1884</c:v>
                </c:pt>
                <c:pt idx="25">
                  <c:v>1885</c:v>
                </c:pt>
                <c:pt idx="26">
                  <c:v>1886</c:v>
                </c:pt>
                <c:pt idx="27">
                  <c:v>1887</c:v>
                </c:pt>
                <c:pt idx="28">
                  <c:v>1888</c:v>
                </c:pt>
                <c:pt idx="29">
                  <c:v>1889</c:v>
                </c:pt>
                <c:pt idx="30">
                  <c:v>1890</c:v>
                </c:pt>
                <c:pt idx="31">
                  <c:v>1891</c:v>
                </c:pt>
                <c:pt idx="32">
                  <c:v>1892</c:v>
                </c:pt>
                <c:pt idx="33">
                  <c:v>1893</c:v>
                </c:pt>
                <c:pt idx="34">
                  <c:v>1894</c:v>
                </c:pt>
                <c:pt idx="35">
                  <c:v>1895</c:v>
                </c:pt>
                <c:pt idx="36">
                  <c:v>1896</c:v>
                </c:pt>
                <c:pt idx="37">
                  <c:v>1897</c:v>
                </c:pt>
                <c:pt idx="38">
                  <c:v>1898</c:v>
                </c:pt>
                <c:pt idx="39">
                  <c:v>1899</c:v>
                </c:pt>
                <c:pt idx="40">
                  <c:v>1900</c:v>
                </c:pt>
                <c:pt idx="41">
                  <c:v>1901</c:v>
                </c:pt>
                <c:pt idx="42">
                  <c:v>1902</c:v>
                </c:pt>
                <c:pt idx="43">
                  <c:v>1903</c:v>
                </c:pt>
                <c:pt idx="44">
                  <c:v>1904</c:v>
                </c:pt>
                <c:pt idx="45">
                  <c:v>1905</c:v>
                </c:pt>
                <c:pt idx="46">
                  <c:v>1906</c:v>
                </c:pt>
                <c:pt idx="47">
                  <c:v>1907</c:v>
                </c:pt>
                <c:pt idx="48">
                  <c:v>1908</c:v>
                </c:pt>
                <c:pt idx="49">
                  <c:v>1909</c:v>
                </c:pt>
                <c:pt idx="50">
                  <c:v>1910</c:v>
                </c:pt>
                <c:pt idx="51">
                  <c:v>1911</c:v>
                </c:pt>
                <c:pt idx="52">
                  <c:v>1912</c:v>
                </c:pt>
                <c:pt idx="53">
                  <c:v>1913</c:v>
                </c:pt>
                <c:pt idx="54">
                  <c:v>1914</c:v>
                </c:pt>
                <c:pt idx="55">
                  <c:v>1915</c:v>
                </c:pt>
                <c:pt idx="56">
                  <c:v>1916</c:v>
                </c:pt>
                <c:pt idx="57">
                  <c:v>1917</c:v>
                </c:pt>
                <c:pt idx="58">
                  <c:v>1918</c:v>
                </c:pt>
                <c:pt idx="59">
                  <c:v>1919</c:v>
                </c:pt>
                <c:pt idx="60">
                  <c:v>1920</c:v>
                </c:pt>
                <c:pt idx="61">
                  <c:v>1921</c:v>
                </c:pt>
                <c:pt idx="62">
                  <c:v>1922</c:v>
                </c:pt>
                <c:pt idx="63">
                  <c:v>1923</c:v>
                </c:pt>
                <c:pt idx="64">
                  <c:v>1924</c:v>
                </c:pt>
                <c:pt idx="65">
                  <c:v>1925</c:v>
                </c:pt>
                <c:pt idx="66">
                  <c:v>1926</c:v>
                </c:pt>
                <c:pt idx="67">
                  <c:v>1927</c:v>
                </c:pt>
                <c:pt idx="68">
                  <c:v>1928</c:v>
                </c:pt>
                <c:pt idx="69">
                  <c:v>1929</c:v>
                </c:pt>
                <c:pt idx="70">
                  <c:v>1930</c:v>
                </c:pt>
                <c:pt idx="71">
                  <c:v>1931</c:v>
                </c:pt>
                <c:pt idx="72">
                  <c:v>1932</c:v>
                </c:pt>
                <c:pt idx="73">
                  <c:v>1933</c:v>
                </c:pt>
                <c:pt idx="74">
                  <c:v>1934</c:v>
                </c:pt>
                <c:pt idx="75">
                  <c:v>1935</c:v>
                </c:pt>
                <c:pt idx="76">
                  <c:v>1936</c:v>
                </c:pt>
                <c:pt idx="77">
                  <c:v>1937</c:v>
                </c:pt>
                <c:pt idx="78">
                  <c:v>1938</c:v>
                </c:pt>
                <c:pt idx="79">
                  <c:v>1939</c:v>
                </c:pt>
                <c:pt idx="80">
                  <c:v>1940</c:v>
                </c:pt>
                <c:pt idx="81">
                  <c:v>1941</c:v>
                </c:pt>
                <c:pt idx="82">
                  <c:v>1942</c:v>
                </c:pt>
                <c:pt idx="83">
                  <c:v>1943</c:v>
                </c:pt>
                <c:pt idx="84">
                  <c:v>1944</c:v>
                </c:pt>
                <c:pt idx="85">
                  <c:v>1945</c:v>
                </c:pt>
                <c:pt idx="86">
                  <c:v>1946</c:v>
                </c:pt>
                <c:pt idx="87">
                  <c:v>1947</c:v>
                </c:pt>
                <c:pt idx="88">
                  <c:v>1948</c:v>
                </c:pt>
                <c:pt idx="89">
                  <c:v>1949</c:v>
                </c:pt>
                <c:pt idx="90">
                  <c:v>1950</c:v>
                </c:pt>
                <c:pt idx="91">
                  <c:v>1951</c:v>
                </c:pt>
                <c:pt idx="92">
                  <c:v>1952</c:v>
                </c:pt>
                <c:pt idx="93">
                  <c:v>1953</c:v>
                </c:pt>
                <c:pt idx="94">
                  <c:v>1954</c:v>
                </c:pt>
                <c:pt idx="95">
                  <c:v>1955</c:v>
                </c:pt>
                <c:pt idx="96">
                  <c:v>1956</c:v>
                </c:pt>
                <c:pt idx="97">
                  <c:v>1957</c:v>
                </c:pt>
                <c:pt idx="98">
                  <c:v>1958</c:v>
                </c:pt>
                <c:pt idx="99">
                  <c:v>1959</c:v>
                </c:pt>
                <c:pt idx="100">
                  <c:v>1960</c:v>
                </c:pt>
                <c:pt idx="101">
                  <c:v>1961</c:v>
                </c:pt>
                <c:pt idx="102">
                  <c:v>1962</c:v>
                </c:pt>
                <c:pt idx="103">
                  <c:v>1963</c:v>
                </c:pt>
                <c:pt idx="104">
                  <c:v>1964</c:v>
                </c:pt>
                <c:pt idx="105">
                  <c:v>1965</c:v>
                </c:pt>
                <c:pt idx="106">
                  <c:v>1966</c:v>
                </c:pt>
                <c:pt idx="107">
                  <c:v>1967</c:v>
                </c:pt>
                <c:pt idx="108">
                  <c:v>1968</c:v>
                </c:pt>
                <c:pt idx="109">
                  <c:v>1969</c:v>
                </c:pt>
                <c:pt idx="110">
                  <c:v>1970</c:v>
                </c:pt>
                <c:pt idx="111">
                  <c:v>1971</c:v>
                </c:pt>
                <c:pt idx="112">
                  <c:v>1972</c:v>
                </c:pt>
                <c:pt idx="113">
                  <c:v>1973</c:v>
                </c:pt>
                <c:pt idx="114">
                  <c:v>1974</c:v>
                </c:pt>
                <c:pt idx="115">
                  <c:v>1975</c:v>
                </c:pt>
                <c:pt idx="116">
                  <c:v>1976</c:v>
                </c:pt>
                <c:pt idx="117">
                  <c:v>1977</c:v>
                </c:pt>
                <c:pt idx="118">
                  <c:v>1978</c:v>
                </c:pt>
                <c:pt idx="119">
                  <c:v>1979</c:v>
                </c:pt>
                <c:pt idx="120">
                  <c:v>1980</c:v>
                </c:pt>
                <c:pt idx="121">
                  <c:v>1981</c:v>
                </c:pt>
                <c:pt idx="122">
                  <c:v>1982</c:v>
                </c:pt>
                <c:pt idx="123">
                  <c:v>1983</c:v>
                </c:pt>
                <c:pt idx="124">
                  <c:v>1984</c:v>
                </c:pt>
                <c:pt idx="125">
                  <c:v>1985</c:v>
                </c:pt>
                <c:pt idx="126">
                  <c:v>1986</c:v>
                </c:pt>
                <c:pt idx="127">
                  <c:v>1987</c:v>
                </c:pt>
                <c:pt idx="128">
                  <c:v>1988</c:v>
                </c:pt>
                <c:pt idx="129">
                  <c:v>1989</c:v>
                </c:pt>
                <c:pt idx="130">
                  <c:v>1990</c:v>
                </c:pt>
                <c:pt idx="131">
                  <c:v>1991</c:v>
                </c:pt>
                <c:pt idx="132">
                  <c:v>1992</c:v>
                </c:pt>
                <c:pt idx="133">
                  <c:v>1993</c:v>
                </c:pt>
                <c:pt idx="134">
                  <c:v>1994</c:v>
                </c:pt>
                <c:pt idx="135">
                  <c:v>1995</c:v>
                </c:pt>
                <c:pt idx="136">
                  <c:v>1996</c:v>
                </c:pt>
                <c:pt idx="137">
                  <c:v>1997</c:v>
                </c:pt>
                <c:pt idx="138">
                  <c:v>1998</c:v>
                </c:pt>
                <c:pt idx="139">
                  <c:v>1999</c:v>
                </c:pt>
                <c:pt idx="140">
                  <c:v>2000</c:v>
                </c:pt>
                <c:pt idx="141">
                  <c:v>2001</c:v>
                </c:pt>
                <c:pt idx="142">
                  <c:v>2002</c:v>
                </c:pt>
                <c:pt idx="143">
                  <c:v>2003</c:v>
                </c:pt>
                <c:pt idx="144">
                  <c:v>2004</c:v>
                </c:pt>
                <c:pt idx="145">
                  <c:v>2005</c:v>
                </c:pt>
                <c:pt idx="146">
                  <c:v>2006</c:v>
                </c:pt>
                <c:pt idx="147">
                  <c:v>2007</c:v>
                </c:pt>
                <c:pt idx="148">
                  <c:v>2008</c:v>
                </c:pt>
                <c:pt idx="149">
                  <c:v>2009</c:v>
                </c:pt>
                <c:pt idx="150">
                  <c:v>2010</c:v>
                </c:pt>
                <c:pt idx="151">
                  <c:v>2011</c:v>
                </c:pt>
                <c:pt idx="152">
                  <c:v>2012</c:v>
                </c:pt>
                <c:pt idx="153">
                  <c:v>2013</c:v>
                </c:pt>
                <c:pt idx="154">
                  <c:v>2014</c:v>
                </c:pt>
                <c:pt idx="155">
                  <c:v>2015</c:v>
                </c:pt>
                <c:pt idx="156">
                  <c:v>2016</c:v>
                </c:pt>
                <c:pt idx="157">
                  <c:v>2017</c:v>
                </c:pt>
                <c:pt idx="158">
                  <c:v>2018</c:v>
                </c:pt>
                <c:pt idx="159">
                  <c:v>2019</c:v>
                </c:pt>
                <c:pt idx="160">
                  <c:v>2020</c:v>
                </c:pt>
              </c:strCache>
            </c:strRef>
          </c:cat>
          <c:val>
            <c:numRef>
              <c:f>'[Olika diagramtyper.xlsx]Blad2'!$C$5:$FG$5</c:f>
              <c:numCache>
                <c:formatCode>0</c:formatCode>
                <c:ptCount val="161"/>
                <c:pt idx="0">
                  <c:v>1985329</c:v>
                </c:pt>
                <c:pt idx="1">
                  <c:v>2013486</c:v>
                </c:pt>
                <c:pt idx="2">
                  <c:v>2036377</c:v>
                </c:pt>
                <c:pt idx="3">
                  <c:v>2064250</c:v>
                </c:pt>
                <c:pt idx="4">
                  <c:v>2088590</c:v>
                </c:pt>
                <c:pt idx="5">
                  <c:v>2112957</c:v>
                </c:pt>
                <c:pt idx="6">
                  <c:v>2136940</c:v>
                </c:pt>
                <c:pt idx="7">
                  <c:v>2155092</c:v>
                </c:pt>
                <c:pt idx="8">
                  <c:v>2147738</c:v>
                </c:pt>
                <c:pt idx="9">
                  <c:v>2144227</c:v>
                </c:pt>
                <c:pt idx="10">
                  <c:v>2151872</c:v>
                </c:pt>
                <c:pt idx="11">
                  <c:v>2169781</c:v>
                </c:pt>
                <c:pt idx="12">
                  <c:v>2192918</c:v>
                </c:pt>
                <c:pt idx="13">
                  <c:v>2215954</c:v>
                </c:pt>
                <c:pt idx="14">
                  <c:v>2236721</c:v>
                </c:pt>
                <c:pt idx="15">
                  <c:v>2256153</c:v>
                </c:pt>
                <c:pt idx="16">
                  <c:v>2278387</c:v>
                </c:pt>
                <c:pt idx="17">
                  <c:v>2304482</c:v>
                </c:pt>
                <c:pt idx="18">
                  <c:v>2326571</c:v>
                </c:pt>
                <c:pt idx="19">
                  <c:v>2350046</c:v>
                </c:pt>
                <c:pt idx="20">
                  <c:v>2350425</c:v>
                </c:pt>
                <c:pt idx="21">
                  <c:v>2356255</c:v>
                </c:pt>
                <c:pt idx="22">
                  <c:v>2360772</c:v>
                </c:pt>
                <c:pt idx="23">
                  <c:v>2372813</c:v>
                </c:pt>
                <c:pt idx="24">
                  <c:v>2391510</c:v>
                </c:pt>
                <c:pt idx="25">
                  <c:v>2408908</c:v>
                </c:pt>
                <c:pt idx="26">
                  <c:v>2426849</c:v>
                </c:pt>
                <c:pt idx="27">
                  <c:v>2438590</c:v>
                </c:pt>
                <c:pt idx="28">
                  <c:v>2447153</c:v>
                </c:pt>
                <c:pt idx="29">
                  <c:v>2459039</c:v>
                </c:pt>
                <c:pt idx="30">
                  <c:v>2467794</c:v>
                </c:pt>
                <c:pt idx="31">
                  <c:v>2476773</c:v>
                </c:pt>
                <c:pt idx="32">
                  <c:v>2478982</c:v>
                </c:pt>
                <c:pt idx="33">
                  <c:v>2487325</c:v>
                </c:pt>
                <c:pt idx="34">
                  <c:v>2509018</c:v>
                </c:pt>
                <c:pt idx="35">
                  <c:v>2530000</c:v>
                </c:pt>
                <c:pt idx="36">
                  <c:v>2550564</c:v>
                </c:pt>
                <c:pt idx="37">
                  <c:v>2571706</c:v>
                </c:pt>
                <c:pt idx="38">
                  <c:v>2596280</c:v>
                </c:pt>
                <c:pt idx="39">
                  <c:v>2610955</c:v>
                </c:pt>
                <c:pt idx="40">
                  <c:v>2630005</c:v>
                </c:pt>
                <c:pt idx="41">
                  <c:v>2649049</c:v>
                </c:pt>
                <c:pt idx="42">
                  <c:v>2662932</c:v>
                </c:pt>
                <c:pt idx="43">
                  <c:v>2676329</c:v>
                </c:pt>
                <c:pt idx="44">
                  <c:v>2693877</c:v>
                </c:pt>
                <c:pt idx="45">
                  <c:v>2710321</c:v>
                </c:pt>
                <c:pt idx="46">
                  <c:v>2731531</c:v>
                </c:pt>
                <c:pt idx="47">
                  <c:v>2751257</c:v>
                </c:pt>
                <c:pt idx="48">
                  <c:v>2774834</c:v>
                </c:pt>
                <c:pt idx="49">
                  <c:v>2798878</c:v>
                </c:pt>
                <c:pt idx="50">
                  <c:v>2823674</c:v>
                </c:pt>
                <c:pt idx="51">
                  <c:v>2843161</c:v>
                </c:pt>
                <c:pt idx="52">
                  <c:v>2863455</c:v>
                </c:pt>
                <c:pt idx="53">
                  <c:v>2881637</c:v>
                </c:pt>
                <c:pt idx="54">
                  <c:v>2902160</c:v>
                </c:pt>
                <c:pt idx="55">
                  <c:v>2918188</c:v>
                </c:pt>
                <c:pt idx="56">
                  <c:v>2939616</c:v>
                </c:pt>
                <c:pt idx="57">
                  <c:v>2959293</c:v>
                </c:pt>
                <c:pt idx="58">
                  <c:v>2964645</c:v>
                </c:pt>
                <c:pt idx="59">
                  <c:v>2978642</c:v>
                </c:pt>
                <c:pt idx="60">
                  <c:v>3006233</c:v>
                </c:pt>
                <c:pt idx="61">
                  <c:v>3028328</c:v>
                </c:pt>
                <c:pt idx="62">
                  <c:v>3043489</c:v>
                </c:pt>
                <c:pt idx="63">
                  <c:v>3057251</c:v>
                </c:pt>
                <c:pt idx="64">
                  <c:v>3071888</c:v>
                </c:pt>
                <c:pt idx="65">
                  <c:v>3081008</c:v>
                </c:pt>
                <c:pt idx="66">
                  <c:v>3091743</c:v>
                </c:pt>
                <c:pt idx="67">
                  <c:v>3097718</c:v>
                </c:pt>
                <c:pt idx="68">
                  <c:v>3105628</c:v>
                </c:pt>
                <c:pt idx="69">
                  <c:v>3112134</c:v>
                </c:pt>
                <c:pt idx="70">
                  <c:v>3121343</c:v>
                </c:pt>
                <c:pt idx="71">
                  <c:v>3125382</c:v>
                </c:pt>
                <c:pt idx="72">
                  <c:v>3136836</c:v>
                </c:pt>
                <c:pt idx="73">
                  <c:v>3144678</c:v>
                </c:pt>
                <c:pt idx="74">
                  <c:v>3153400</c:v>
                </c:pt>
                <c:pt idx="75">
                  <c:v>3160055</c:v>
                </c:pt>
                <c:pt idx="76">
                  <c:v>3166354</c:v>
                </c:pt>
                <c:pt idx="77">
                  <c:v>3173466</c:v>
                </c:pt>
                <c:pt idx="78">
                  <c:v>3185214</c:v>
                </c:pt>
                <c:pt idx="79">
                  <c:v>3198947</c:v>
                </c:pt>
                <c:pt idx="80">
                  <c:v>3211304</c:v>
                </c:pt>
                <c:pt idx="81">
                  <c:v>3225939</c:v>
                </c:pt>
                <c:pt idx="82">
                  <c:v>3250444</c:v>
                </c:pt>
                <c:pt idx="83">
                  <c:v>3282196</c:v>
                </c:pt>
                <c:pt idx="84">
                  <c:v>3317625</c:v>
                </c:pt>
                <c:pt idx="85">
                  <c:v>3353772</c:v>
                </c:pt>
                <c:pt idx="86">
                  <c:v>3396991</c:v>
                </c:pt>
                <c:pt idx="87">
                  <c:v>3434469</c:v>
                </c:pt>
                <c:pt idx="88">
                  <c:v>3475241</c:v>
                </c:pt>
                <c:pt idx="89">
                  <c:v>3505577</c:v>
                </c:pt>
                <c:pt idx="90">
                  <c:v>3535387</c:v>
                </c:pt>
                <c:pt idx="91">
                  <c:v>3563004</c:v>
                </c:pt>
                <c:pt idx="92">
                  <c:v>3588131</c:v>
                </c:pt>
                <c:pt idx="93">
                  <c:v>3608718</c:v>
                </c:pt>
                <c:pt idx="94">
                  <c:v>3629651</c:v>
                </c:pt>
                <c:pt idx="95">
                  <c:v>3656129</c:v>
                </c:pt>
                <c:pt idx="96">
                  <c:v>3679074</c:v>
                </c:pt>
                <c:pt idx="97">
                  <c:v>3702957</c:v>
                </c:pt>
                <c:pt idx="98">
                  <c:v>3723636</c:v>
                </c:pt>
                <c:pt idx="99">
                  <c:v>3739956</c:v>
                </c:pt>
                <c:pt idx="100">
                  <c:v>3757848</c:v>
                </c:pt>
                <c:pt idx="101">
                  <c:v>3778988</c:v>
                </c:pt>
                <c:pt idx="102">
                  <c:v>3798896</c:v>
                </c:pt>
                <c:pt idx="103">
                  <c:v>3821808</c:v>
                </c:pt>
                <c:pt idx="104">
                  <c:v>3854303</c:v>
                </c:pt>
                <c:pt idx="105">
                  <c:v>3890033</c:v>
                </c:pt>
                <c:pt idx="106">
                  <c:v>3923918</c:v>
                </c:pt>
                <c:pt idx="107">
                  <c:v>3950551</c:v>
                </c:pt>
                <c:pt idx="108">
                  <c:v>3972078</c:v>
                </c:pt>
                <c:pt idx="109">
                  <c:v>4007740</c:v>
                </c:pt>
                <c:pt idx="110">
                  <c:v>4045318</c:v>
                </c:pt>
                <c:pt idx="111">
                  <c:v>4066592</c:v>
                </c:pt>
                <c:pt idx="112">
                  <c:v>4077814</c:v>
                </c:pt>
                <c:pt idx="113">
                  <c:v>4089903</c:v>
                </c:pt>
                <c:pt idx="114">
                  <c:v>4108883</c:v>
                </c:pt>
                <c:pt idx="115">
                  <c:v>4127179</c:v>
                </c:pt>
                <c:pt idx="116">
                  <c:v>4143597</c:v>
                </c:pt>
                <c:pt idx="117">
                  <c:v>4162518</c:v>
                </c:pt>
                <c:pt idx="118">
                  <c:v>4174933</c:v>
                </c:pt>
                <c:pt idx="119">
                  <c:v>4187488</c:v>
                </c:pt>
                <c:pt idx="120">
                  <c:v>4198115</c:v>
                </c:pt>
                <c:pt idx="121">
                  <c:v>4204411</c:v>
                </c:pt>
                <c:pt idx="122">
                  <c:v>4210127</c:v>
                </c:pt>
                <c:pt idx="123">
                  <c:v>4214436</c:v>
                </c:pt>
                <c:pt idx="124">
                  <c:v>4222072</c:v>
                </c:pt>
                <c:pt idx="125">
                  <c:v>4231029</c:v>
                </c:pt>
                <c:pt idx="126">
                  <c:v>4244002</c:v>
                </c:pt>
                <c:pt idx="127">
                  <c:v>4261500</c:v>
                </c:pt>
                <c:pt idx="128">
                  <c:v>4283008</c:v>
                </c:pt>
                <c:pt idx="129">
                  <c:v>4314956</c:v>
                </c:pt>
                <c:pt idx="130">
                  <c:v>4346613</c:v>
                </c:pt>
                <c:pt idx="131">
                  <c:v>4373496</c:v>
                </c:pt>
                <c:pt idx="132">
                  <c:v>4397428</c:v>
                </c:pt>
                <c:pt idx="133">
                  <c:v>4424155</c:v>
                </c:pt>
                <c:pt idx="134">
                  <c:v>4460127</c:v>
                </c:pt>
                <c:pt idx="135">
                  <c:v>4471425</c:v>
                </c:pt>
                <c:pt idx="136">
                  <c:v>4474782</c:v>
                </c:pt>
                <c:pt idx="137">
                  <c:v>4475712</c:v>
                </c:pt>
                <c:pt idx="138">
                  <c:v>4478703</c:v>
                </c:pt>
                <c:pt idx="139">
                  <c:v>4481308</c:v>
                </c:pt>
                <c:pt idx="140">
                  <c:v>4490039</c:v>
                </c:pt>
                <c:pt idx="141">
                  <c:v>4500683</c:v>
                </c:pt>
                <c:pt idx="142">
                  <c:v>4513681</c:v>
                </c:pt>
                <c:pt idx="143">
                  <c:v>4529014</c:v>
                </c:pt>
                <c:pt idx="144">
                  <c:v>4545081</c:v>
                </c:pt>
                <c:pt idx="145">
                  <c:v>4561202</c:v>
                </c:pt>
                <c:pt idx="146">
                  <c:v>4589734</c:v>
                </c:pt>
                <c:pt idx="147">
                  <c:v>4619006</c:v>
                </c:pt>
                <c:pt idx="148">
                  <c:v>4652637</c:v>
                </c:pt>
                <c:pt idx="149">
                  <c:v>4691668</c:v>
                </c:pt>
                <c:pt idx="150">
                  <c:v>4725326</c:v>
                </c:pt>
                <c:pt idx="151">
                  <c:v>4756021</c:v>
                </c:pt>
                <c:pt idx="152">
                  <c:v>4789988</c:v>
                </c:pt>
                <c:pt idx="153">
                  <c:v>4830507</c:v>
                </c:pt>
                <c:pt idx="154">
                  <c:v>4875115</c:v>
                </c:pt>
                <c:pt idx="155">
                  <c:v>4920051</c:v>
                </c:pt>
                <c:pt idx="156">
                  <c:v>4981806</c:v>
                </c:pt>
                <c:pt idx="157">
                  <c:v>5037580</c:v>
                </c:pt>
                <c:pt idx="158">
                  <c:v>5087747</c:v>
                </c:pt>
                <c:pt idx="159">
                  <c:v>5131775</c:v>
                </c:pt>
                <c:pt idx="160">
                  <c:v>5156448</c:v>
                </c:pt>
              </c:numCache>
            </c:numRef>
          </c:val>
          <c:extLst>
            <c:ext xmlns:c16="http://schemas.microsoft.com/office/drawing/2014/chart" uri="{C3380CC4-5D6E-409C-BE32-E72D297353CC}">
              <c16:uniqueId val="{00000001-169A-42A7-9655-3D0518855ED9}"/>
            </c:ext>
          </c:extLst>
        </c:ser>
        <c:dLbls>
          <c:showLegendKey val="0"/>
          <c:showVal val="0"/>
          <c:showCatName val="0"/>
          <c:showSerName val="0"/>
          <c:showPercent val="0"/>
          <c:showBubbleSize val="0"/>
        </c:dLbls>
        <c:axId val="141780607"/>
        <c:axId val="136819455"/>
      </c:areaChart>
      <c:catAx>
        <c:axId val="14178060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136819455"/>
        <c:crosses val="autoZero"/>
        <c:auto val="1"/>
        <c:lblAlgn val="ctr"/>
        <c:lblOffset val="100"/>
        <c:noMultiLvlLbl val="0"/>
      </c:catAx>
      <c:valAx>
        <c:axId val="136819455"/>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sv-SE"/>
          </a:p>
        </c:txPr>
        <c:crossAx val="141780607"/>
        <c:crosses val="autoZero"/>
        <c:crossBetween val="midCat"/>
      </c:valAx>
      <c:spPr>
        <a:noFill/>
        <a:ln>
          <a:noFill/>
        </a:ln>
        <a:effectLst/>
      </c:spPr>
    </c:plotArea>
    <c:legend>
      <c:legendPos val="b"/>
      <c:layout>
        <c:manualLayout>
          <c:xMode val="edge"/>
          <c:yMode val="edge"/>
          <c:x val="0.16384217926202119"/>
          <c:y val="0.17501071526497139"/>
          <c:w val="0.3206859805990287"/>
          <c:h val="7.071381977171784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sv-SE" b="1"/>
              <a:t>Luftburna partiklar och regn</a:t>
            </a:r>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sv-SE"/>
        </a:p>
      </c:txPr>
    </c:title>
    <c:autoTitleDeleted val="0"/>
    <c:plotArea>
      <c:layout/>
      <c:lineChart>
        <c:grouping val="standard"/>
        <c:varyColors val="0"/>
        <c:ser>
          <c:idx val="0"/>
          <c:order val="0"/>
          <c:tx>
            <c:strRef>
              <c:f>'[Olika diagramtyper.xlsx]Blad1'!$B$52</c:f>
              <c:strCache>
                <c:ptCount val="1"/>
                <c:pt idx="0">
                  <c:v>Regnmängd per dag</c:v>
                </c:pt>
              </c:strCache>
            </c:strRef>
          </c:tx>
          <c:spPr>
            <a:ln w="28575" cap="rnd">
              <a:solidFill>
                <a:schemeClr val="accent1"/>
              </a:solidFill>
              <a:round/>
            </a:ln>
            <a:effectLst/>
          </c:spPr>
          <c:marker>
            <c:symbol val="none"/>
          </c:marker>
          <c:cat>
            <c:numRef>
              <c:f>'[Olika diagramtyper.xlsx]Blad1'!$A$53:$A$61</c:f>
              <c:numCache>
                <c:formatCode>m/d/yyyy</c:formatCode>
                <c:ptCount val="9"/>
                <c:pt idx="0">
                  <c:v>36898</c:v>
                </c:pt>
                <c:pt idx="1">
                  <c:v>37263</c:v>
                </c:pt>
                <c:pt idx="2">
                  <c:v>37628</c:v>
                </c:pt>
                <c:pt idx="3">
                  <c:v>37993</c:v>
                </c:pt>
                <c:pt idx="4">
                  <c:v>38359</c:v>
                </c:pt>
                <c:pt idx="5">
                  <c:v>38724</c:v>
                </c:pt>
                <c:pt idx="6">
                  <c:v>39089</c:v>
                </c:pt>
                <c:pt idx="7">
                  <c:v>39454</c:v>
                </c:pt>
                <c:pt idx="8">
                  <c:v>39820</c:v>
                </c:pt>
              </c:numCache>
            </c:numRef>
          </c:cat>
          <c:val>
            <c:numRef>
              <c:f>'[Olika diagramtyper.xlsx]Blad1'!$B$53:$B$61</c:f>
              <c:numCache>
                <c:formatCode>General</c:formatCode>
                <c:ptCount val="9"/>
                <c:pt idx="0">
                  <c:v>4.0999999999999996</c:v>
                </c:pt>
                <c:pt idx="1">
                  <c:v>4.3</c:v>
                </c:pt>
                <c:pt idx="2">
                  <c:v>5.7</c:v>
                </c:pt>
                <c:pt idx="3">
                  <c:v>5.4</c:v>
                </c:pt>
                <c:pt idx="4">
                  <c:v>5.9</c:v>
                </c:pt>
                <c:pt idx="5">
                  <c:v>5</c:v>
                </c:pt>
                <c:pt idx="6">
                  <c:v>3.6</c:v>
                </c:pt>
                <c:pt idx="7">
                  <c:v>1.9</c:v>
                </c:pt>
                <c:pt idx="8">
                  <c:v>7.3</c:v>
                </c:pt>
              </c:numCache>
            </c:numRef>
          </c:val>
          <c:smooth val="0"/>
          <c:extLst>
            <c:ext xmlns:c16="http://schemas.microsoft.com/office/drawing/2014/chart" uri="{C3380CC4-5D6E-409C-BE32-E72D297353CC}">
              <c16:uniqueId val="{00000000-6A51-4DCB-9814-5144F47BCC70}"/>
            </c:ext>
          </c:extLst>
        </c:ser>
        <c:dLbls>
          <c:showLegendKey val="0"/>
          <c:showVal val="0"/>
          <c:showCatName val="0"/>
          <c:showSerName val="0"/>
          <c:showPercent val="0"/>
          <c:showBubbleSize val="0"/>
        </c:dLbls>
        <c:marker val="1"/>
        <c:smooth val="0"/>
        <c:axId val="19483295"/>
        <c:axId val="1827698560"/>
      </c:lineChart>
      <c:lineChart>
        <c:grouping val="standard"/>
        <c:varyColors val="0"/>
        <c:ser>
          <c:idx val="1"/>
          <c:order val="1"/>
          <c:tx>
            <c:strRef>
              <c:f>'[Olika diagramtyper.xlsx]Blad1'!$C$52</c:f>
              <c:strCache>
                <c:ptCount val="1"/>
                <c:pt idx="0">
                  <c:v>Luftburna partiklar</c:v>
                </c:pt>
              </c:strCache>
            </c:strRef>
          </c:tx>
          <c:spPr>
            <a:ln w="28575" cap="rnd">
              <a:solidFill>
                <a:schemeClr val="accent2"/>
              </a:solidFill>
              <a:round/>
            </a:ln>
            <a:effectLst/>
          </c:spPr>
          <c:marker>
            <c:symbol val="none"/>
          </c:marker>
          <c:cat>
            <c:numRef>
              <c:f>'[Olika diagramtyper.xlsx]Blad1'!$A$53:$A$61</c:f>
              <c:numCache>
                <c:formatCode>m/d/yyyy</c:formatCode>
                <c:ptCount val="9"/>
                <c:pt idx="0">
                  <c:v>36898</c:v>
                </c:pt>
                <c:pt idx="1">
                  <c:v>37263</c:v>
                </c:pt>
                <c:pt idx="2">
                  <c:v>37628</c:v>
                </c:pt>
                <c:pt idx="3">
                  <c:v>37993</c:v>
                </c:pt>
                <c:pt idx="4">
                  <c:v>38359</c:v>
                </c:pt>
                <c:pt idx="5">
                  <c:v>38724</c:v>
                </c:pt>
                <c:pt idx="6">
                  <c:v>39089</c:v>
                </c:pt>
                <c:pt idx="7">
                  <c:v>39454</c:v>
                </c:pt>
                <c:pt idx="8">
                  <c:v>39820</c:v>
                </c:pt>
              </c:numCache>
            </c:numRef>
          </c:cat>
          <c:val>
            <c:numRef>
              <c:f>'[Olika diagramtyper.xlsx]Blad1'!$C$53:$C$61</c:f>
              <c:numCache>
                <c:formatCode>General</c:formatCode>
                <c:ptCount val="9"/>
                <c:pt idx="0">
                  <c:v>122</c:v>
                </c:pt>
                <c:pt idx="1">
                  <c:v>117</c:v>
                </c:pt>
                <c:pt idx="2">
                  <c:v>112</c:v>
                </c:pt>
                <c:pt idx="3">
                  <c:v>114</c:v>
                </c:pt>
                <c:pt idx="4">
                  <c:v>110</c:v>
                </c:pt>
                <c:pt idx="5">
                  <c:v>114</c:v>
                </c:pt>
                <c:pt idx="6">
                  <c:v>128</c:v>
                </c:pt>
                <c:pt idx="7">
                  <c:v>137</c:v>
                </c:pt>
                <c:pt idx="8">
                  <c:v>104</c:v>
                </c:pt>
              </c:numCache>
            </c:numRef>
          </c:val>
          <c:smooth val="0"/>
          <c:extLst>
            <c:ext xmlns:c16="http://schemas.microsoft.com/office/drawing/2014/chart" uri="{C3380CC4-5D6E-409C-BE32-E72D297353CC}">
              <c16:uniqueId val="{00000001-6A51-4DCB-9814-5144F47BCC70}"/>
            </c:ext>
          </c:extLst>
        </c:ser>
        <c:dLbls>
          <c:showLegendKey val="0"/>
          <c:showVal val="0"/>
          <c:showCatName val="0"/>
          <c:showSerName val="0"/>
          <c:showPercent val="0"/>
          <c:showBubbleSize val="0"/>
        </c:dLbls>
        <c:marker val="1"/>
        <c:smooth val="0"/>
        <c:axId val="555004704"/>
        <c:axId val="1827711040"/>
      </c:lineChart>
      <c:dateAx>
        <c:axId val="19483295"/>
        <c:scaling>
          <c:orientation val="minMax"/>
        </c:scaling>
        <c:delete val="0"/>
        <c:axPos val="b"/>
        <c:numFmt formatCode="m/d/yyyy"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1" i="0" u="none" strike="noStrike" kern="1200" baseline="0">
                <a:solidFill>
                  <a:schemeClr val="tx1">
                    <a:lumMod val="65000"/>
                    <a:lumOff val="35000"/>
                  </a:schemeClr>
                </a:solidFill>
                <a:latin typeface="+mn-lt"/>
                <a:ea typeface="+mn-ea"/>
                <a:cs typeface="+mn-cs"/>
              </a:defRPr>
            </a:pPr>
            <a:endParaRPr lang="sv-SE"/>
          </a:p>
        </c:txPr>
        <c:crossAx val="1827698560"/>
        <c:crosses val="autoZero"/>
        <c:auto val="1"/>
        <c:lblOffset val="100"/>
        <c:baseTimeUnit val="years"/>
      </c:dateAx>
      <c:valAx>
        <c:axId val="18276985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19483295"/>
        <c:crosses val="autoZero"/>
        <c:crossBetween val="between"/>
      </c:valAx>
      <c:valAx>
        <c:axId val="1827711040"/>
        <c:scaling>
          <c:orientation val="minMax"/>
        </c:scaling>
        <c:delete val="0"/>
        <c:axPos val="r"/>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555004704"/>
        <c:crosses val="max"/>
        <c:crossBetween val="between"/>
      </c:valAx>
      <c:dateAx>
        <c:axId val="555004704"/>
        <c:scaling>
          <c:orientation val="minMax"/>
        </c:scaling>
        <c:delete val="1"/>
        <c:axPos val="b"/>
        <c:numFmt formatCode="m/d/yyyy" sourceLinked="1"/>
        <c:majorTickMark val="none"/>
        <c:minorTickMark val="none"/>
        <c:tickLblPos val="nextTo"/>
        <c:crossAx val="1827711040"/>
        <c:crosses val="autoZero"/>
        <c:auto val="1"/>
        <c:lblOffset val="100"/>
        <c:baseTimeUnit val="years"/>
      </c:dateAx>
      <c:spPr>
        <a:noFill/>
        <a:ln>
          <a:noFill/>
        </a:ln>
        <a:effectLst/>
      </c:spPr>
    </c:plotArea>
    <c:legend>
      <c:legendPos val="b"/>
      <c:overlay val="0"/>
      <c:spPr>
        <a:noFill/>
        <a:ln>
          <a:noFill/>
        </a:ln>
        <a:effectLst/>
      </c:spPr>
      <c:txPr>
        <a:bodyPr rot="0" spcFirstLastPara="1" vertOverflow="ellipsis" vert="horz" wrap="square" anchor="ctr" anchorCtr="1"/>
        <a:lstStyle/>
        <a:p>
          <a:pPr>
            <a:defRPr sz="800" b="1"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cap="none" spc="20" baseline="0">
                <a:solidFill>
                  <a:schemeClr val="tx1">
                    <a:lumMod val="50000"/>
                    <a:lumOff val="50000"/>
                  </a:schemeClr>
                </a:solidFill>
                <a:latin typeface="+mn-lt"/>
                <a:ea typeface="+mn-ea"/>
                <a:cs typeface="+mn-cs"/>
              </a:defRPr>
            </a:pPr>
            <a:r>
              <a:rPr lang="sv-SE" b="1"/>
              <a:t>Cykelförsäljning</a:t>
            </a:r>
          </a:p>
        </c:rich>
      </c:tx>
      <c:overlay val="0"/>
      <c:spPr>
        <a:noFill/>
        <a:ln>
          <a:noFill/>
        </a:ln>
        <a:effectLst/>
      </c:spPr>
      <c:txPr>
        <a:bodyPr rot="0" spcFirstLastPara="1" vertOverflow="ellipsis" vert="horz" wrap="square" anchor="ctr" anchorCtr="1"/>
        <a:lstStyle/>
        <a:p>
          <a:pPr>
            <a:defRPr sz="1400" b="1" i="0" u="none" strike="noStrike" kern="1200" cap="none" spc="20" baseline="0">
              <a:solidFill>
                <a:schemeClr val="tx1">
                  <a:lumMod val="50000"/>
                  <a:lumOff val="50000"/>
                </a:schemeClr>
              </a:solidFill>
              <a:latin typeface="+mn-lt"/>
              <a:ea typeface="+mn-ea"/>
              <a:cs typeface="+mn-cs"/>
            </a:defRPr>
          </a:pPr>
          <a:endParaRPr lang="sv-SE"/>
        </a:p>
      </c:txPr>
    </c:title>
    <c:autoTitleDeleted val="0"/>
    <c:plotArea>
      <c:layout/>
      <c:barChart>
        <c:barDir val="col"/>
        <c:grouping val="clustered"/>
        <c:varyColors val="0"/>
        <c:ser>
          <c:idx val="0"/>
          <c:order val="0"/>
          <c:tx>
            <c:strRef>
              <c:f>'[Olika diagramtyper.xlsx]Blad1'!$M$52</c:f>
              <c:strCache>
                <c:ptCount val="1"/>
                <c:pt idx="0">
                  <c:v>cyklar</c:v>
                </c:pt>
              </c:strCache>
            </c:strRef>
          </c:tx>
          <c:spPr>
            <a:gradFill rotWithShape="1">
              <a:gsLst>
                <a:gs pos="0">
                  <a:schemeClr val="accent1">
                    <a:lumMod val="110000"/>
                    <a:satMod val="105000"/>
                    <a:tint val="67000"/>
                  </a:schemeClr>
                </a:gs>
                <a:gs pos="50000">
                  <a:schemeClr val="accent1">
                    <a:lumMod val="105000"/>
                    <a:satMod val="103000"/>
                    <a:tint val="73000"/>
                  </a:schemeClr>
                </a:gs>
                <a:gs pos="100000">
                  <a:schemeClr val="accent1">
                    <a:lumMod val="105000"/>
                    <a:satMod val="109000"/>
                    <a:tint val="81000"/>
                  </a:schemeClr>
                </a:gs>
              </a:gsLst>
              <a:lin ang="5400000" scaled="0"/>
            </a:gradFill>
            <a:ln w="9525" cap="flat" cmpd="sng" algn="ctr">
              <a:solidFill>
                <a:schemeClr val="accent1">
                  <a:shade val="95000"/>
                </a:schemeClr>
              </a:solidFill>
              <a:round/>
            </a:ln>
            <a:effectLst/>
          </c:spPr>
          <c:invertIfNegative val="0"/>
          <c:cat>
            <c:numRef>
              <c:f>'[Olika diagramtyper.xlsx]Blad1'!$L$53:$L$58</c:f>
              <c:numCache>
                <c:formatCode>0</c:formatCode>
                <c:ptCount val="6"/>
                <c:pt idx="0">
                  <c:v>2010</c:v>
                </c:pt>
                <c:pt idx="1">
                  <c:v>2011</c:v>
                </c:pt>
                <c:pt idx="2">
                  <c:v>2012</c:v>
                </c:pt>
                <c:pt idx="3">
                  <c:v>2013</c:v>
                </c:pt>
                <c:pt idx="4">
                  <c:v>2014</c:v>
                </c:pt>
                <c:pt idx="5">
                  <c:v>2015</c:v>
                </c:pt>
              </c:numCache>
            </c:numRef>
          </c:cat>
          <c:val>
            <c:numRef>
              <c:f>'[Olika diagramtyper.xlsx]Blad1'!$M$53:$M$58</c:f>
              <c:numCache>
                <c:formatCode>General</c:formatCode>
                <c:ptCount val="6"/>
                <c:pt idx="0">
                  <c:v>120</c:v>
                </c:pt>
                <c:pt idx="1">
                  <c:v>140</c:v>
                </c:pt>
                <c:pt idx="2">
                  <c:v>150</c:v>
                </c:pt>
                <c:pt idx="3">
                  <c:v>200</c:v>
                </c:pt>
                <c:pt idx="4">
                  <c:v>220</c:v>
                </c:pt>
                <c:pt idx="5">
                  <c:v>250</c:v>
                </c:pt>
              </c:numCache>
            </c:numRef>
          </c:val>
          <c:extLst>
            <c:ext xmlns:c16="http://schemas.microsoft.com/office/drawing/2014/chart" uri="{C3380CC4-5D6E-409C-BE32-E72D297353CC}">
              <c16:uniqueId val="{00000000-53B7-43D0-BAA5-08EAD3203221}"/>
            </c:ext>
          </c:extLst>
        </c:ser>
        <c:dLbls>
          <c:showLegendKey val="0"/>
          <c:showVal val="0"/>
          <c:showCatName val="0"/>
          <c:showSerName val="0"/>
          <c:showPercent val="0"/>
          <c:showBubbleSize val="0"/>
        </c:dLbls>
        <c:gapWidth val="100"/>
        <c:overlap val="-27"/>
        <c:axId val="23580799"/>
        <c:axId val="1828838304"/>
      </c:barChart>
      <c:lineChart>
        <c:grouping val="standard"/>
        <c:varyColors val="0"/>
        <c:ser>
          <c:idx val="1"/>
          <c:order val="1"/>
          <c:tx>
            <c:strRef>
              <c:f>'[Olika diagramtyper.xlsx]Blad1'!$N$52</c:f>
              <c:strCache>
                <c:ptCount val="1"/>
                <c:pt idx="0">
                  <c:v>genomsnitspris</c:v>
                </c:pt>
              </c:strCache>
            </c:strRef>
          </c:tx>
          <c:spPr>
            <a:ln w="38100" cap="rnd">
              <a:solidFill>
                <a:schemeClr val="accent2"/>
              </a:solidFill>
              <a:round/>
            </a:ln>
            <a:effectLst/>
          </c:spPr>
          <c:marker>
            <c:symbol val="circle"/>
            <c:size val="5"/>
            <c:spPr>
              <a:gradFill rotWithShape="1">
                <a:gsLst>
                  <a:gs pos="0">
                    <a:schemeClr val="accent2">
                      <a:lumMod val="110000"/>
                      <a:satMod val="105000"/>
                      <a:tint val="67000"/>
                    </a:schemeClr>
                  </a:gs>
                  <a:gs pos="50000">
                    <a:schemeClr val="accent2">
                      <a:lumMod val="105000"/>
                      <a:satMod val="103000"/>
                      <a:tint val="73000"/>
                    </a:schemeClr>
                  </a:gs>
                  <a:gs pos="100000">
                    <a:schemeClr val="accent2">
                      <a:lumMod val="105000"/>
                      <a:satMod val="109000"/>
                      <a:tint val="81000"/>
                    </a:schemeClr>
                  </a:gs>
                </a:gsLst>
                <a:lin ang="5400000" scaled="0"/>
              </a:gradFill>
              <a:ln w="9525" cap="flat" cmpd="sng" algn="ctr">
                <a:solidFill>
                  <a:schemeClr val="accent2">
                    <a:shade val="95000"/>
                  </a:schemeClr>
                </a:solidFill>
                <a:round/>
              </a:ln>
              <a:effectLst/>
            </c:spPr>
          </c:marker>
          <c:val>
            <c:numRef>
              <c:f>'[Olika diagramtyper.xlsx]Blad1'!$N$53:$N$58</c:f>
              <c:numCache>
                <c:formatCode>General</c:formatCode>
                <c:ptCount val="6"/>
                <c:pt idx="0">
                  <c:v>520</c:v>
                </c:pt>
                <c:pt idx="1">
                  <c:v>500</c:v>
                </c:pt>
                <c:pt idx="2">
                  <c:v>480</c:v>
                </c:pt>
                <c:pt idx="3">
                  <c:v>450</c:v>
                </c:pt>
                <c:pt idx="4">
                  <c:v>440</c:v>
                </c:pt>
                <c:pt idx="5">
                  <c:v>430</c:v>
                </c:pt>
              </c:numCache>
            </c:numRef>
          </c:val>
          <c:smooth val="0"/>
          <c:extLst>
            <c:ext xmlns:c16="http://schemas.microsoft.com/office/drawing/2014/chart" uri="{C3380CC4-5D6E-409C-BE32-E72D297353CC}">
              <c16:uniqueId val="{00000001-53B7-43D0-BAA5-08EAD3203221}"/>
            </c:ext>
          </c:extLst>
        </c:ser>
        <c:dLbls>
          <c:showLegendKey val="0"/>
          <c:showVal val="0"/>
          <c:showCatName val="0"/>
          <c:showSerName val="0"/>
          <c:showPercent val="0"/>
          <c:showBubbleSize val="0"/>
        </c:dLbls>
        <c:marker val="1"/>
        <c:smooth val="0"/>
        <c:axId val="23594399"/>
        <c:axId val="1828824992"/>
      </c:lineChart>
      <c:catAx>
        <c:axId val="23580799"/>
        <c:scaling>
          <c:orientation val="minMax"/>
        </c:scaling>
        <c:delete val="0"/>
        <c:axPos val="b"/>
        <c:numFmt formatCode="0"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50000"/>
                    <a:lumOff val="50000"/>
                  </a:schemeClr>
                </a:solidFill>
                <a:latin typeface="+mn-lt"/>
                <a:ea typeface="+mn-ea"/>
                <a:cs typeface="+mn-cs"/>
              </a:defRPr>
            </a:pPr>
            <a:endParaRPr lang="sv-SE"/>
          </a:p>
        </c:txPr>
        <c:crossAx val="1828838304"/>
        <c:crosses val="autoZero"/>
        <c:auto val="1"/>
        <c:lblAlgn val="ctr"/>
        <c:lblOffset val="100"/>
        <c:noMultiLvlLbl val="0"/>
      </c:catAx>
      <c:valAx>
        <c:axId val="182883830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800" b="0" i="0" u="none" strike="noStrike" kern="1200" cap="all" baseline="0">
                    <a:solidFill>
                      <a:schemeClr val="tx1">
                        <a:lumMod val="50000"/>
                        <a:lumOff val="50000"/>
                      </a:schemeClr>
                    </a:solidFill>
                    <a:latin typeface="+mn-lt"/>
                    <a:ea typeface="+mn-ea"/>
                    <a:cs typeface="+mn-cs"/>
                  </a:defRPr>
                </a:pPr>
                <a:r>
                  <a:rPr lang="sv-SE" sz="800"/>
                  <a:t>Sålda cyklar</a:t>
                </a:r>
              </a:p>
            </c:rich>
          </c:tx>
          <c:overlay val="0"/>
          <c:spPr>
            <a:noFill/>
            <a:ln>
              <a:noFill/>
            </a:ln>
            <a:effectLst/>
          </c:spPr>
          <c:txPr>
            <a:bodyPr rot="-5400000" spcFirstLastPara="1" vertOverflow="ellipsis" vert="horz" wrap="square" anchor="ctr" anchorCtr="1"/>
            <a:lstStyle/>
            <a:p>
              <a:pPr>
                <a:defRPr sz="800" b="0" i="0" u="none" strike="noStrike" kern="1200" cap="all" baseline="0">
                  <a:solidFill>
                    <a:schemeClr val="tx1">
                      <a:lumMod val="50000"/>
                      <a:lumOff val="50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50000"/>
                    <a:lumOff val="50000"/>
                  </a:schemeClr>
                </a:solidFill>
                <a:latin typeface="+mn-lt"/>
                <a:ea typeface="+mn-ea"/>
                <a:cs typeface="+mn-cs"/>
              </a:defRPr>
            </a:pPr>
            <a:endParaRPr lang="sv-SE"/>
          </a:p>
        </c:txPr>
        <c:crossAx val="23580799"/>
        <c:crosses val="autoZero"/>
        <c:crossBetween val="between"/>
      </c:valAx>
      <c:valAx>
        <c:axId val="1828824992"/>
        <c:scaling>
          <c:orientation val="minMax"/>
          <c:min val="400"/>
        </c:scaling>
        <c:delete val="0"/>
        <c:axPos val="r"/>
        <c:title>
          <c:tx>
            <c:rich>
              <a:bodyPr rot="-5400000" spcFirstLastPara="1" vertOverflow="ellipsis" vert="horz" wrap="square" anchor="ctr" anchorCtr="1"/>
              <a:lstStyle/>
              <a:p>
                <a:pPr>
                  <a:defRPr sz="800" b="0" i="0" u="none" strike="noStrike" kern="1200" cap="all" baseline="0">
                    <a:solidFill>
                      <a:schemeClr val="tx1">
                        <a:lumMod val="50000"/>
                        <a:lumOff val="50000"/>
                      </a:schemeClr>
                    </a:solidFill>
                    <a:latin typeface="+mn-lt"/>
                    <a:ea typeface="+mn-ea"/>
                    <a:cs typeface="+mn-cs"/>
                  </a:defRPr>
                </a:pPr>
                <a:r>
                  <a:rPr lang="sv-SE" sz="800"/>
                  <a:t>Gensomsniyyspris</a:t>
                </a:r>
                <a:r>
                  <a:rPr lang="sv-SE" sz="800" baseline="0"/>
                  <a:t> cykel</a:t>
                </a:r>
                <a:endParaRPr lang="sv-SE" sz="800"/>
              </a:p>
            </c:rich>
          </c:tx>
          <c:overlay val="0"/>
          <c:spPr>
            <a:noFill/>
            <a:ln>
              <a:noFill/>
            </a:ln>
            <a:effectLst/>
          </c:spPr>
          <c:txPr>
            <a:bodyPr rot="-5400000" spcFirstLastPara="1" vertOverflow="ellipsis" vert="horz" wrap="square" anchor="ctr" anchorCtr="1"/>
            <a:lstStyle/>
            <a:p>
              <a:pPr>
                <a:defRPr sz="800" b="0" i="0" u="none" strike="noStrike" kern="1200" cap="all" baseline="0">
                  <a:solidFill>
                    <a:schemeClr val="tx1">
                      <a:lumMod val="50000"/>
                      <a:lumOff val="50000"/>
                    </a:schemeClr>
                  </a:solidFill>
                  <a:latin typeface="+mn-lt"/>
                  <a:ea typeface="+mn-ea"/>
                  <a:cs typeface="+mn-cs"/>
                </a:defRPr>
              </a:pPr>
              <a:endParaRPr lang="sv-SE"/>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50000"/>
                    <a:lumOff val="50000"/>
                  </a:schemeClr>
                </a:solidFill>
                <a:latin typeface="+mn-lt"/>
                <a:ea typeface="+mn-ea"/>
                <a:cs typeface="+mn-cs"/>
              </a:defRPr>
            </a:pPr>
            <a:endParaRPr lang="sv-SE"/>
          </a:p>
        </c:txPr>
        <c:crossAx val="23594399"/>
        <c:crosses val="max"/>
        <c:crossBetween val="between"/>
      </c:valAx>
      <c:catAx>
        <c:axId val="23594399"/>
        <c:scaling>
          <c:orientation val="minMax"/>
        </c:scaling>
        <c:delete val="1"/>
        <c:axPos val="b"/>
        <c:majorTickMark val="none"/>
        <c:minorTickMark val="none"/>
        <c:tickLblPos val="nextTo"/>
        <c:crossAx val="1828824992"/>
        <c:crosses val="autoZero"/>
        <c:auto val="1"/>
        <c:lblAlgn val="ctr"/>
        <c:lblOffset val="100"/>
        <c:noMultiLvlLbl val="0"/>
      </c:cat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50000"/>
                  <a:lumOff val="50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Blad1!$T$52:$T$57</cx:f>
        <cx:lvl ptCount="6">
          <cx:pt idx="0">Omsättningen</cx:pt>
          <cx:pt idx="1">Rabatt</cx:pt>
          <cx:pt idx="2">P-kostnader</cx:pt>
          <cx:pt idx="3">M-kostnader</cx:pt>
          <cx:pt idx="4">OH-kostnader</cx:pt>
          <cx:pt idx="5">TB</cx:pt>
        </cx:lvl>
      </cx:strDim>
      <cx:numDim type="val">
        <cx:f>Blad1!$U$52:$U$57</cx:f>
        <cx:lvl ptCount="6" formatCode="Standard">
          <cx:pt idx="0">25000</cx:pt>
          <cx:pt idx="1">-1500</cx:pt>
          <cx:pt idx="2">-10000</cx:pt>
          <cx:pt idx="3">-6000</cx:pt>
          <cx:pt idx="4">-1250</cx:pt>
          <cx:pt idx="5">6250</cx:pt>
        </cx:lvl>
      </cx:numDim>
    </cx:data>
  </cx:chartData>
  <cx:chart>
    <cx:title pos="t" align="ctr" overlay="0">
      <cx:tx>
        <cx:txData>
          <cx:v>Täckningsbidrag</cx:v>
        </cx:txData>
      </cx:tx>
      <cx:txPr>
        <a:bodyPr spcFirstLastPara="1" vertOverflow="ellipsis" horzOverflow="overflow" wrap="square" lIns="0" tIns="0" rIns="0" bIns="0" anchor="ctr" anchorCtr="1"/>
        <a:lstStyle/>
        <a:p>
          <a:pPr algn="ctr" rtl="0">
            <a:defRPr b="1"/>
          </a:pPr>
          <a:r>
            <a:rPr lang="sv-SE" sz="1400" b="1" i="0" u="none" strike="noStrike" baseline="0">
              <a:solidFill>
                <a:sysClr val="windowText" lastClr="000000">
                  <a:lumMod val="65000"/>
                  <a:lumOff val="35000"/>
                </a:sysClr>
              </a:solidFill>
              <a:latin typeface="Calibri" panose="020F0502020204030204"/>
            </a:rPr>
            <a:t>Täckningsbidrag</a:t>
          </a:r>
        </a:p>
      </cx:txPr>
    </cx:title>
    <cx:plotArea>
      <cx:plotAreaRegion>
        <cx:series layoutId="waterfall" uniqueId="{791A8E74-B513-4A5E-AC8E-9BA3964E4639}">
          <cx:dataPt idx="5">
            <cx:spPr>
              <a:solidFill>
                <a:srgbClr val="98C21D">
                  <a:lumMod val="75000"/>
                </a:srgbClr>
              </a:solidFill>
            </cx:spPr>
          </cx:dataPt>
          <cx:dataLabels pos="outEnd">
            <cx:txPr>
              <a:bodyPr spcFirstLastPara="1" vertOverflow="ellipsis" horzOverflow="overflow" wrap="square" lIns="0" tIns="0" rIns="0" bIns="0" anchor="ctr" anchorCtr="1"/>
              <a:lstStyle/>
              <a:p>
                <a:pPr algn="ctr" rtl="0">
                  <a:defRPr sz="800"/>
                </a:pPr>
                <a:endParaRPr lang="sv-SE" sz="800" b="0" i="0" u="none" strike="noStrike" baseline="0">
                  <a:solidFill>
                    <a:prstClr val="black">
                      <a:lumMod val="65000"/>
                      <a:lumOff val="35000"/>
                    </a:prstClr>
                  </a:solidFill>
                  <a:latin typeface="Corbel" panose="020B0503020204020204"/>
                </a:endParaRPr>
              </a:p>
            </cx:txPr>
            <cx:visibility seriesName="0" categoryName="0" value="1"/>
          </cx:dataLabels>
          <cx:dataId val="0"/>
          <cx:layoutPr>
            <cx:visibility connectorLines="1"/>
            <cx:subtotals>
              <cx:idx val="5"/>
            </cx:subtotals>
          </cx:layoutPr>
        </cx:series>
      </cx:plotAreaRegion>
      <cx:axis id="0">
        <cx:catScaling gapWidth="0.5"/>
        <cx:tickLabels/>
        <cx:txPr>
          <a:bodyPr spcFirstLastPara="1" vertOverflow="ellipsis" horzOverflow="overflow" wrap="square" lIns="0" tIns="0" rIns="0" bIns="0" anchor="ctr" anchorCtr="1"/>
          <a:lstStyle/>
          <a:p>
            <a:pPr algn="ctr" rtl="0">
              <a:defRPr sz="800" b="1"/>
            </a:pPr>
            <a:endParaRPr lang="sv-SE" sz="800" b="1" i="0" u="none" strike="noStrike" baseline="0">
              <a:solidFill>
                <a:prstClr val="black">
                  <a:lumMod val="65000"/>
                  <a:lumOff val="35000"/>
                </a:prstClr>
              </a:solidFill>
              <a:latin typeface="Corbel" panose="020B0503020204020204"/>
            </a:endParaRPr>
          </a:p>
        </cx:txPr>
      </cx:axis>
      <cx:axis id="1">
        <cx:valScaling/>
        <cx:majorGridlines/>
        <cx:tickLabels/>
        <cx:txPr>
          <a:bodyPr spcFirstLastPara="1" vertOverflow="ellipsis" horzOverflow="overflow" wrap="square" lIns="0" tIns="0" rIns="0" bIns="0" anchor="ctr" anchorCtr="1"/>
          <a:lstStyle/>
          <a:p>
            <a:pPr algn="ctr" rtl="0">
              <a:defRPr sz="800"/>
            </a:pPr>
            <a:endParaRPr lang="sv-SE" sz="800" b="0" i="0" u="none" strike="noStrike" baseline="0">
              <a:solidFill>
                <a:prstClr val="black">
                  <a:lumMod val="65000"/>
                  <a:lumOff val="35000"/>
                </a:prstClr>
              </a:solidFill>
              <a:latin typeface="Corbel" panose="020B0503020204020204"/>
            </a:endParaRPr>
          </a:p>
        </cx:txPr>
      </cx:axis>
    </cx:plotArea>
    <cx:legend pos="t" align="ctr" overlay="0">
      <cx:txPr>
        <a:bodyPr spcFirstLastPara="1" vertOverflow="ellipsis" horzOverflow="overflow" wrap="square" lIns="0" tIns="0" rIns="0" bIns="0" anchor="ctr" anchorCtr="1"/>
        <a:lstStyle/>
        <a:p>
          <a:pPr algn="ctr" rtl="0">
            <a:defRPr/>
          </a:pPr>
          <a:endParaRPr lang="sv-SE" sz="900" b="0" i="0" u="none" strike="noStrike" baseline="0">
            <a:solidFill>
              <a:sysClr val="windowText" lastClr="000000">
                <a:lumMod val="65000"/>
                <a:lumOff val="35000"/>
              </a:sysClr>
            </a:solidFill>
            <a:latin typeface="Calibri" panose="020F0502020204030204"/>
          </a:endParaRPr>
        </a:p>
      </cx:txPr>
    </cx:legend>
  </cx:chart>
  <cx:fmtOvrs>
    <cx:fmtOvr idx="2">
      <cx:spPr>
        <a:solidFill>
          <a:schemeClr val="accent3">
            <a:lumMod val="75000"/>
          </a:schemeClr>
        </a:solidFill>
      </cx:spPr>
    </cx:fmtOvr>
  </cx:fmtOvrs>
</cx:chartSpace>
</file>

<file path=ppt/charts/chartEx2.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Blad3!$J$4:$J$10</cx:f>
        <cx:lvl ptCount="7">
          <cx:pt idx="0">glömd</cx:pt>
          <cx:pt idx="1">på grund av jobbet</cx:pt>
          <cx:pt idx="2">familjen</cx:pt>
          <cx:pt idx="3">barn</cx:pt>
          <cx:pt idx="4">för långt att köra</cx:pt>
          <cx:pt idx="5">tiden passar inte</cx:pt>
          <cx:pt idx="6">väntade för länge</cx:pt>
        </cx:lvl>
      </cx:strDim>
      <cx:numDim type="val">
        <cx:f>Blad3!$K$4:$K$10</cx:f>
        <cx:lvl ptCount="7" formatCode="Standard">
          <cx:pt idx="0">240</cx:pt>
          <cx:pt idx="1">80</cx:pt>
          <cx:pt idx="2">330</cx:pt>
          <cx:pt idx="3">120</cx:pt>
          <cx:pt idx="4">25</cx:pt>
          <cx:pt idx="5">45</cx:pt>
          <cx:pt idx="6">160</cx:pt>
        </cx:lvl>
      </cx:numDim>
    </cx:data>
    <cx:data id="1">
      <cx:strDim type="cat">
        <cx:f>Blad3!$J$4:$J$10</cx:f>
        <cx:lvl ptCount="7">
          <cx:pt idx="0">glömd</cx:pt>
          <cx:pt idx="1">på grund av jobbet</cx:pt>
          <cx:pt idx="2">familjen</cx:pt>
          <cx:pt idx="3">barn</cx:pt>
          <cx:pt idx="4">för långt att köra</cx:pt>
          <cx:pt idx="5">tiden passar inte</cx:pt>
          <cx:pt idx="6">väntade för länge</cx:pt>
        </cx:lvl>
      </cx:strDim>
      <cx:numDim type="val">
        <cx:f>Blad3!$L$4:$L$10</cx:f>
        <cx:lvl ptCount="7" formatCode="0,00%">
          <cx:pt idx="0">0.23999999999999999</cx:pt>
          <cx:pt idx="1">0.080000000000000002</cx:pt>
          <cx:pt idx="2">0.33000000000000002</cx:pt>
          <cx:pt idx="3">0.12</cx:pt>
          <cx:pt idx="4">0.025000000000000001</cx:pt>
          <cx:pt idx="5">0.044999999999999998</cx:pt>
          <cx:pt idx="6">0.16</cx:pt>
        </cx:lvl>
      </cx:numDim>
    </cx:data>
  </cx:chartData>
  <cx:chart>
    <cx:title pos="t" align="ctr" overlay="0">
      <cx:tx>
        <cx:txData>
          <cx:v>Anledningar för uteblivna besök</cx:v>
        </cx:txData>
      </cx:tx>
      <cx:txPr>
        <a:bodyPr spcFirstLastPara="1" vertOverflow="ellipsis" horzOverflow="overflow" wrap="square" lIns="0" tIns="0" rIns="0" bIns="0" anchor="ctr" anchorCtr="1"/>
        <a:lstStyle/>
        <a:p>
          <a:pPr algn="ctr" rtl="0">
            <a:defRPr b="1"/>
          </a:pPr>
          <a:r>
            <a:rPr lang="sv-SE" sz="1400" b="1" i="0" u="none" strike="noStrike" baseline="0" dirty="0">
              <a:solidFill>
                <a:prstClr val="black">
                  <a:lumMod val="65000"/>
                  <a:lumOff val="35000"/>
                </a:prstClr>
              </a:solidFill>
              <a:latin typeface="Corbel" panose="020B0503020204020204"/>
            </a:rPr>
            <a:t>Anledningar för uteblivna besök</a:t>
          </a:r>
        </a:p>
      </cx:txPr>
    </cx:title>
    <cx:plotArea>
      <cx:plotAreaRegion>
        <cx:series layoutId="clusteredColumn" uniqueId="{548293D4-59BA-4F55-9048-6615EB919159}" formatIdx="0">
          <cx:spPr>
            <a:solidFill>
              <a:srgbClr val="C00000"/>
            </a:solidFill>
          </cx:spPr>
          <cx:dataPt idx="2">
            <cx:spPr>
              <a:solidFill>
                <a:srgbClr val="FFC000"/>
              </a:solidFill>
            </cx:spPr>
          </cx:dataPt>
          <cx:dataPt idx="3">
            <cx:spPr>
              <a:solidFill>
                <a:srgbClr val="FFC000"/>
              </a:solidFill>
            </cx:spPr>
          </cx:dataPt>
          <cx:dataPt idx="4">
            <cx:spPr>
              <a:solidFill>
                <a:srgbClr val="FFC000"/>
              </a:solidFill>
            </cx:spPr>
          </cx:dataPt>
          <cx:dataPt idx="5">
            <cx:spPr>
              <a:solidFill>
                <a:srgbClr val="00B050"/>
              </a:solidFill>
            </cx:spPr>
          </cx:dataPt>
          <cx:dataPt idx="6">
            <cx:spPr>
              <a:solidFill>
                <a:srgbClr val="00B050"/>
              </a:solidFill>
            </cx:spPr>
          </cx:dataPt>
          <cx:dataId val="0"/>
          <cx:layoutPr>
            <cx:aggregation/>
          </cx:layoutPr>
          <cx:axisId val="1"/>
        </cx:series>
        <cx:series layoutId="paretoLine" ownerIdx="0" uniqueId="{FF7481AD-BD9C-43C7-AB6C-579E1F102453}" formatIdx="1">
          <cx:spPr>
            <a:ln w="38100">
              <a:solidFill>
                <a:schemeClr val="tx2"/>
              </a:solidFill>
            </a:ln>
          </cx:spPr>
          <cx:axisId val="2"/>
        </cx:series>
        <cx:series layoutId="clusteredColumn" hidden="1" uniqueId="{B6AD7654-6EA7-47E3-ACBF-FEB8653E33C3}" formatIdx="2">
          <cx:dataId val="1"/>
          <cx:layoutPr>
            <cx:aggregation/>
          </cx:layoutPr>
          <cx:axisId val="1"/>
        </cx:series>
        <cx:series layoutId="paretoLine" ownerIdx="2" uniqueId="{4E3986CE-BD0A-436E-B639-946083C05964}" formatIdx="3">
          <cx:axisId val="2"/>
        </cx:series>
      </cx:plotAreaRegion>
      <cx:axis id="0">
        <cx:catScaling gapWidth="0"/>
        <cx:tickLabels/>
      </cx:axis>
      <cx:axis id="1">
        <cx:valScaling/>
        <cx:majorGridlines/>
        <cx:tickLabels/>
      </cx:axis>
      <cx:axis id="2">
        <cx:valScaling max="1" min="0"/>
        <cx:units unit="percentage"/>
        <cx:tickLabels/>
      </cx:axis>
    </cx:plotArea>
  </cx:chart>
</cx:chartSpace>
</file>

<file path=ppt/charts/chartEx3.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Blad3!$J$4:$J$10</cx:f>
        <cx:lvl ptCount="7">
          <cx:pt idx="0">glömd</cx:pt>
          <cx:pt idx="1">på grund av jobbet</cx:pt>
          <cx:pt idx="2">familjen</cx:pt>
          <cx:pt idx="3">barn</cx:pt>
          <cx:pt idx="4">för långt att köra</cx:pt>
          <cx:pt idx="5">tiden passar inte</cx:pt>
          <cx:pt idx="6">väntade för länge</cx:pt>
        </cx:lvl>
      </cx:strDim>
      <cx:numDim type="val">
        <cx:f>Blad3!$K$4:$K$10</cx:f>
        <cx:lvl ptCount="7" formatCode="Standard">
          <cx:pt idx="0">240</cx:pt>
          <cx:pt idx="1">80</cx:pt>
          <cx:pt idx="2">330</cx:pt>
          <cx:pt idx="3">120</cx:pt>
          <cx:pt idx="4">25</cx:pt>
          <cx:pt idx="5">45</cx:pt>
          <cx:pt idx="6">160</cx:pt>
        </cx:lvl>
      </cx:numDim>
    </cx:data>
    <cx:data id="1">
      <cx:strDim type="cat">
        <cx:f>Blad3!$J$4:$J$10</cx:f>
        <cx:lvl ptCount="7">
          <cx:pt idx="0">glömd</cx:pt>
          <cx:pt idx="1">på grund av jobbet</cx:pt>
          <cx:pt idx="2">familjen</cx:pt>
          <cx:pt idx="3">barn</cx:pt>
          <cx:pt idx="4">för långt att köra</cx:pt>
          <cx:pt idx="5">tiden passar inte</cx:pt>
          <cx:pt idx="6">väntade för länge</cx:pt>
        </cx:lvl>
      </cx:strDim>
      <cx:numDim type="val">
        <cx:f>Blad3!$L$4:$L$10</cx:f>
        <cx:lvl ptCount="7" formatCode="0,00%">
          <cx:pt idx="0">0.23999999999999999</cx:pt>
          <cx:pt idx="1">0.080000000000000002</cx:pt>
          <cx:pt idx="2">0.33000000000000002</cx:pt>
          <cx:pt idx="3">0.12</cx:pt>
          <cx:pt idx="4">0.025000000000000001</cx:pt>
          <cx:pt idx="5">0.044999999999999998</cx:pt>
          <cx:pt idx="6">0.16</cx:pt>
        </cx:lvl>
      </cx:numDim>
    </cx:data>
  </cx:chartData>
  <cx:chart>
    <cx:title pos="t" align="ctr" overlay="0">
      <cx:tx>
        <cx:txData>
          <cx:v>Anledningar för uteblivna besök</cx:v>
        </cx:txData>
      </cx:tx>
      <cx:txPr>
        <a:bodyPr spcFirstLastPara="1" vertOverflow="ellipsis" horzOverflow="overflow" wrap="square" lIns="0" tIns="0" rIns="0" bIns="0" anchor="ctr" anchorCtr="1"/>
        <a:lstStyle/>
        <a:p>
          <a:pPr algn="ctr" rtl="0">
            <a:defRPr b="1"/>
          </a:pPr>
          <a:r>
            <a:rPr lang="sv-SE" sz="1400" b="1" i="0" u="none" strike="noStrike" baseline="0" dirty="0">
              <a:solidFill>
                <a:prstClr val="black">
                  <a:lumMod val="65000"/>
                  <a:lumOff val="35000"/>
                </a:prstClr>
              </a:solidFill>
              <a:latin typeface="Corbel" panose="020B0503020204020204"/>
            </a:rPr>
            <a:t>Anledningar för uteblivna besök</a:t>
          </a:r>
        </a:p>
      </cx:txPr>
    </cx:title>
    <cx:plotArea>
      <cx:plotAreaRegion>
        <cx:series layoutId="clusteredColumn" uniqueId="{548293D4-59BA-4F55-9048-6615EB919159}" formatIdx="0">
          <cx:spPr>
            <a:solidFill>
              <a:srgbClr val="C00000"/>
            </a:solidFill>
          </cx:spPr>
          <cx:dataPt idx="2">
            <cx:spPr>
              <a:solidFill>
                <a:srgbClr val="FFC000"/>
              </a:solidFill>
            </cx:spPr>
          </cx:dataPt>
          <cx:dataPt idx="3">
            <cx:spPr>
              <a:solidFill>
                <a:srgbClr val="FFC000"/>
              </a:solidFill>
            </cx:spPr>
          </cx:dataPt>
          <cx:dataPt idx="4">
            <cx:spPr>
              <a:solidFill>
                <a:srgbClr val="FFC000"/>
              </a:solidFill>
            </cx:spPr>
          </cx:dataPt>
          <cx:dataPt idx="5">
            <cx:spPr>
              <a:solidFill>
                <a:srgbClr val="00B050"/>
              </a:solidFill>
            </cx:spPr>
          </cx:dataPt>
          <cx:dataPt idx="6">
            <cx:spPr>
              <a:solidFill>
                <a:srgbClr val="00B050"/>
              </a:solidFill>
            </cx:spPr>
          </cx:dataPt>
          <cx:dataId val="0"/>
          <cx:layoutPr>
            <cx:aggregation/>
          </cx:layoutPr>
          <cx:axisId val="1"/>
        </cx:series>
        <cx:series layoutId="paretoLine" ownerIdx="0" uniqueId="{FF7481AD-BD9C-43C7-AB6C-579E1F102453}" formatIdx="1">
          <cx:spPr>
            <a:ln w="38100">
              <a:solidFill>
                <a:schemeClr val="tx2"/>
              </a:solidFill>
            </a:ln>
          </cx:spPr>
          <cx:axisId val="2"/>
        </cx:series>
        <cx:series layoutId="clusteredColumn" hidden="1" uniqueId="{B6AD7654-6EA7-47E3-ACBF-FEB8653E33C3}" formatIdx="2">
          <cx:dataId val="1"/>
          <cx:layoutPr>
            <cx:aggregation/>
          </cx:layoutPr>
          <cx:axisId val="1"/>
        </cx:series>
        <cx:series layoutId="paretoLine" ownerIdx="2" uniqueId="{4E3986CE-BD0A-436E-B639-946083C05964}" formatIdx="3">
          <cx:axisId val="2"/>
        </cx:series>
      </cx:plotAreaRegion>
      <cx:axis id="0">
        <cx:catScaling gapWidth="0"/>
        <cx:tickLabels/>
      </cx:axis>
      <cx:axis id="1">
        <cx:valScaling/>
        <cx:majorGridlines/>
        <cx:tickLabels/>
      </cx:axis>
      <cx:axis id="2">
        <cx:valScaling max="1" min="0"/>
        <cx:units unit="percentage"/>
        <cx:tickLabels/>
      </cx:axis>
    </cx:plotArea>
  </cx:chart>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7">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lumOff val="2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10.xml><?xml version="1.0" encoding="utf-8"?>
<cs:chartStyle xmlns:cs="http://schemas.microsoft.com/office/drawing/2012/chartStyle" xmlns:a="http://schemas.openxmlformats.org/drawingml/2006/main" id="325">
  <cs:axisTitle>
    <cs:lnRef idx="0"/>
    <cs:fillRef idx="0"/>
    <cs:effectRef idx="0"/>
    <cs:fontRef idx="minor">
      <a:schemeClr val="tx1">
        <a:lumMod val="50000"/>
        <a:lumOff val="50000"/>
      </a:schemeClr>
    </cs:fontRef>
    <cs:defRPr sz="900" kern="1200" cap="all"/>
  </cs:axisTitle>
  <cs:category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50000"/>
        <a:lumOff val="50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2">
      <cs:styleClr val="auto"/>
    </cs:fillRef>
    <cs:effectRef idx="1"/>
    <cs:fontRef idx="minor">
      <a:schemeClr val="dk1"/>
    </cs:fontRef>
    <cs:spPr>
      <a:ln w="15875" cap="rnd">
        <a:solidFill>
          <a:schemeClr val="phClr"/>
        </a:solidFill>
        <a:round/>
      </a:ln>
    </cs:spPr>
  </cs:dataPointLine>
  <cs:dataPointMarker>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Marker>
  <cs:dataPointMarkerLayout symbol="circle" size="5"/>
  <cs:dataPointWireframe>
    <cs:lnRef idx="0">
      <cs:styleClr val="auto"/>
    </cs:lnRef>
    <cs:fillRef idx="2"/>
    <cs:effectRef idx="0"/>
    <cs:fontRef idx="minor">
      <a:schemeClr val="dk1"/>
    </cs:fontRef>
    <cs:spPr>
      <a:ln w="9525" cap="rnd">
        <a:solidFill>
          <a:schemeClr val="phClr"/>
        </a:solidFill>
        <a:round/>
      </a:ln>
    </cs:spPr>
  </cs:dataPointWireframe>
  <cs:dataTable>
    <cs:lnRef idx="0"/>
    <cs:fillRef idx="0"/>
    <cs:effectRef idx="0"/>
    <cs:fontRef idx="minor">
      <a:schemeClr val="tx1">
        <a:lumMod val="50000"/>
        <a:lumOff val="50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75000"/>
            <a:lumOff val="25000"/>
          </a:schemeClr>
        </a:solidFill>
      </a:ln>
    </cs:spPr>
  </cs:downBar>
  <cs:dropLine>
    <cs:lnRef idx="0"/>
    <cs:fillRef idx="0"/>
    <cs:effectRef idx="0"/>
    <cs:fontRef idx="minor">
      <a:schemeClr val="dk1"/>
    </cs:fontRef>
    <cs:spPr>
      <a:ln w="9525">
        <a:solidFill>
          <a:schemeClr val="tx1">
            <a:lumMod val="75000"/>
            <a:lumOff val="25000"/>
          </a:schemeClr>
        </a:solidFill>
      </a:ln>
    </cs:spPr>
  </cs:dropLine>
  <cs:errorBar>
    <cs:lnRef idx="0"/>
    <cs:fillRef idx="0"/>
    <cs:effectRef idx="0"/>
    <cs:fontRef idx="minor">
      <a:schemeClr val="dk1"/>
    </cs:fontRef>
    <cs:spPr>
      <a:ln w="9525">
        <a:solidFill>
          <a:schemeClr val="tx1">
            <a:lumMod val="50000"/>
            <a:lumOff val="50000"/>
          </a:schemeClr>
        </a:solidFill>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75000"/>
            <a:lumOff val="25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50000"/>
        <a:lumOff val="50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50000"/>
        <a:lumOff val="50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prstDash val="dash"/>
      </a:ln>
    </cs:spPr>
  </cs:seriesLine>
  <cs:title>
    <cs:lnRef idx="0"/>
    <cs:fillRef idx="0"/>
    <cs:effectRef idx="0"/>
    <cs:fontRef idx="minor">
      <a:schemeClr val="tx1">
        <a:lumMod val="50000"/>
        <a:lumOff val="50000"/>
      </a:schemeClr>
    </cs:fontRef>
    <cs:defRPr sz="1400" kern="1200" cap="none" spc="20" baseline="0"/>
  </cs:title>
  <cs:trendline>
    <cs:lnRef idx="0">
      <cs:styleClr val="auto"/>
    </cs:lnRef>
    <cs:fillRef idx="2"/>
    <cs:effectRef idx="0"/>
    <cs:fontRef idx="minor">
      <a:schemeClr val="dk1"/>
    </cs:fontRef>
    <cs:spPr>
      <a:ln w="9525" cap="rnd">
        <a:solidFill>
          <a:schemeClr val="phClr"/>
        </a:solidFill>
      </a:ln>
    </cs:spPr>
  </cs:trendline>
  <cs:trendlineLabel>
    <cs:lnRef idx="0"/>
    <cs:fillRef idx="0"/>
    <cs:effectRef idx="0"/>
    <cs:fontRef idx="minor">
      <a:schemeClr val="tx1">
        <a:lumMod val="50000"/>
        <a:lumOff val="50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50000"/>
        <a:lumOff val="50000"/>
      </a:schemeClr>
    </cs:fontRef>
    <cs:defRPr sz="900" kern="1200"/>
  </cs:valueAxis>
  <cs:wall>
    <cs:lnRef idx="0"/>
    <cs:fillRef idx="0"/>
    <cs:effectRef idx="0"/>
    <cs:fontRef idx="minor">
      <a:schemeClr val="dk1"/>
    </cs:fontRef>
  </cs:wall>
</cs:chartStyle>
</file>

<file path=ppt/charts/style1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56">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defRPr sz="1197" kern="1200" cap="none" spc="0" normalizeH="0" baseline="0"/>
  </cs:categoryAxis>
  <cs:chartArea>
    <cs:lnRef idx="0"/>
    <cs:fillRef idx="0"/>
    <cs:effectRef idx="0"/>
    <cs:fontRef idx="minor">
      <a:schemeClr val="dk1"/>
    </cs:fontRef>
    <cs:spPr>
      <a:pattFill prst="dkDnDiag">
        <a:fgClr>
          <a:schemeClr val="lt1"/>
        </a:fgClr>
        <a:bgClr>
          <a:schemeClr val="dk1">
            <a:lumMod val="10000"/>
            <a:lumOff val="90000"/>
          </a:schemeClr>
        </a:bgClr>
      </a:patt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alpha val="75000"/>
        </a:schemeClr>
      </a:solidFill>
      <a:ln w="9525">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19050">
        <a:solidFill>
          <a:schemeClr val="lt1"/>
        </a:solidFill>
      </a:ln>
    </cs:spPr>
  </cs:dataPoint>
  <cs:dataPoint3D>
    <cs:lnRef idx="0"/>
    <cs:fillRef idx="0">
      <cs:styleClr val="auto"/>
    </cs:fillRef>
    <cs:effectRef idx="0"/>
    <cs:fontRef idx="minor">
      <a:schemeClr val="tx1"/>
    </cs:fontRef>
    <cs:spPr>
      <a:gradFill>
        <a:gsLst>
          <a:gs pos="100000">
            <a:schemeClr val="phClr">
              <a:lumMod val="60000"/>
              <a:lumOff val="40000"/>
            </a:schemeClr>
          </a:gs>
          <a:gs pos="0">
            <a:schemeClr val="phClr"/>
          </a:gs>
        </a:gsLst>
        <a:lin ang="5400000" scaled="0"/>
      </a:gradFill>
      <a:ln w="50800">
        <a:solidFill>
          <a:schemeClr val="lt1"/>
        </a:solidFill>
      </a:ln>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spPr>
      <a:solidFill>
        <a:schemeClr val="lt1">
          <a:alpha val="50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wall>
</cs:chartStyle>
</file>

<file path=ppt/charts/style13.xml><?xml version="1.0" encoding="utf-8"?>
<cs:chartStyle xmlns:cs="http://schemas.microsoft.com/office/drawing/2012/chartStyle" xmlns:a="http://schemas.openxmlformats.org/drawingml/2006/main" id="242">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9525" cap="rnd">
        <a:solidFill>
          <a:schemeClr val="phClr"/>
        </a:solidFill>
        <a:round/>
      </a:ln>
    </cs:spPr>
  </cs:dataPointLine>
  <cs:dataPointMarker>
    <cs:lnRef idx="0">
      <cs:styleClr val="auto"/>
    </cs:lnRef>
    <cs:fillRef idx="3">
      <cs:styleClr val="auto"/>
    </cs:fillRef>
    <cs:effectRef idx="2"/>
    <cs:fontRef idx="minor">
      <a:schemeClr val="tx2"/>
    </cs:fontRef>
    <cs:spPr>
      <a:ln w="9525">
        <a:solidFill>
          <a:schemeClr val="phClr"/>
        </a:solidFill>
        <a:round/>
      </a:ln>
    </cs:spPr>
  </cs:dataPointMarker>
  <cs:dataPointMarkerLayout symbol="circle" size="5"/>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9525" cap="rnd">
        <a:solidFill>
          <a:schemeClr val="phClr"/>
        </a:solidFill>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spPr>
      <a:ln>
        <a:solidFill>
          <a:schemeClr val="tx2">
            <a:lumMod val="40000"/>
            <a:lumOff val="60000"/>
          </a:schemeClr>
        </a:solidFill>
      </a:ln>
    </cs:spPr>
    <cs:defRPr sz="1197" kern="1200"/>
  </cs:valueAxis>
  <cs:wall>
    <cs:lnRef idx="0"/>
    <cs:fillRef idx="0"/>
    <cs:effectRef idx="0"/>
    <cs:fontRef idx="minor">
      <a:schemeClr val="tx2"/>
    </cs:fontRef>
  </cs:wall>
</cs:chartStyle>
</file>

<file path=ppt/charts/style14.xml><?xml version="1.0" encoding="utf-8"?>
<cs:chartStyle xmlns:cs="http://schemas.microsoft.com/office/drawing/2012/chartStyle" xmlns:a="http://schemas.openxmlformats.org/drawingml/2006/main" id="269">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alpha val="75000"/>
        </a:schemeClr>
      </a:solidFill>
    </cs:spPr>
  </cs:dataPoint>
  <cs:dataPoint3D>
    <cs:lnRef idx="0"/>
    <cs:fillRef idx="1">
      <cs:styleClr val="auto"/>
    </cs:fillRef>
    <cs:effectRef idx="0"/>
    <cs:fontRef idx="minor">
      <a:schemeClr val="tx1"/>
    </cs:fontRef>
    <cs:spPr>
      <a:solidFill>
        <a:schemeClr val="phClr">
          <a:alpha val="75000"/>
        </a:schemeClr>
      </a:solidFill>
    </cs:spPr>
  </cs:dataPoint3D>
  <cs:dataPointLine>
    <cs:lnRef idx="0">
      <cs:styleClr val="auto"/>
    </cs:lnRef>
    <cs:fillRef idx="1"/>
    <cs:effectRef idx="0"/>
    <cs:fontRef idx="minor">
      <a:schemeClr val="tx1"/>
    </cs:fontRef>
    <cs:spPr>
      <a:ln w="19050" cap="rnd">
        <a:solidFill>
          <a:schemeClr val="phClr">
            <a:alpha val="50000"/>
          </a:scheme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15.xml><?xml version="1.0" encoding="utf-8"?>
<cs:chartStyle xmlns:cs="http://schemas.microsoft.com/office/drawing/2012/chartStyle" xmlns:a="http://schemas.openxmlformats.org/drawingml/2006/main" id="366">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16.xml><?xml version="1.0" encoding="utf-8"?>
<cs:chartStyle xmlns:cs="http://schemas.microsoft.com/office/drawing/2012/chartStyle" xmlns:a="http://schemas.openxmlformats.org/drawingml/2006/main" id="366">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341">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5.xml><?xml version="1.0" encoding="utf-8"?>
<cs:chartStyle xmlns:cs="http://schemas.microsoft.com/office/drawing/2012/chartStyle" xmlns:a="http://schemas.openxmlformats.org/drawingml/2006/main" id="203">
  <cs:axisTitle>
    <cs:lnRef idx="0"/>
    <cs:fillRef idx="0"/>
    <cs:effectRef idx="0"/>
    <cs:fontRef idx="minor">
      <a:schemeClr val="tx1">
        <a:lumMod val="65000"/>
        <a:lumOff val="35000"/>
      </a:schemeClr>
    </cs:fontRef>
    <cs:defRPr sz="900" b="1" kern="1200"/>
  </cs:axisTitle>
  <cs:categoryAxis>
    <cs:lnRef idx="0"/>
    <cs:fillRef idx="0"/>
    <cs:effectRef idx="0"/>
    <cs:fontRef idx="minor">
      <a:schemeClr val="tx1">
        <a:lumMod val="65000"/>
        <a:lumOff val="35000"/>
      </a:schemeClr>
    </cs:fontRef>
    <cs:spPr>
      <a:ln w="19050"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styleClr val="auto"/>
    </cs:effectRef>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
  <cs:dataPoint3D>
    <cs:lnRef idx="0"/>
    <cs:fillRef idx="0">
      <cs:styleClr val="auto"/>
    </cs:fillRef>
    <cs:effectRef idx="0"/>
    <cs:fontRef idx="minor">
      <a:schemeClr val="dk1"/>
    </cs:fontRef>
    <cs:spPr>
      <a:pattFill prst="narHorz">
        <a:fgClr>
          <a:schemeClr val="phClr"/>
        </a:fgClr>
        <a:bgClr>
          <a:schemeClr val="phClr">
            <a:lumMod val="20000"/>
            <a:lumOff val="80000"/>
          </a:schemeClr>
        </a:bgClr>
      </a:pattFill>
      <a:effectLst>
        <a:innerShdw blurRad="114300">
          <a:schemeClr val="phClr"/>
        </a:inn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35000"/>
            <a:lumOff val="65000"/>
          </a:schemeClr>
        </a:solidFill>
        <a:round/>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a:solidFill>
          <a:schemeClr val="tx1">
            <a:lumMod val="15000"/>
            <a:lumOff val="85000"/>
          </a:schemeClr>
        </a:solidFill>
      </a:ln>
    </cs:spPr>
  </cs:gridlineMajor>
  <cs:gridlineMinor>
    <cs:lnRef idx="0"/>
    <cs:fillRef idx="0"/>
    <cs:effectRef idx="0"/>
    <cs:fontRef idx="minor">
      <a:schemeClr val="dk1"/>
    </cs:fontRef>
    <cs:spPr>
      <a:ln>
        <a:solidFill>
          <a:schemeClr val="tx1">
            <a:lumMod val="5000"/>
            <a:lumOff val="95000"/>
          </a:schemeClr>
        </a:solidFill>
      </a:ln>
    </cs:spPr>
  </cs:gridlineMinor>
  <cs:hiLoLine>
    <cs:lnRef idx="0"/>
    <cs:fillRef idx="0"/>
    <cs:effectRef idx="0"/>
    <cs:fontRef idx="minor">
      <a:schemeClr val="dk1"/>
    </cs:fontRef>
    <cs:spPr>
      <a:ln w="9525">
        <a:solidFill>
          <a:schemeClr val="tx1">
            <a:lumMod val="35000"/>
            <a:lumOff val="65000"/>
          </a:schemeClr>
        </a:solidFill>
        <a:round/>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50000"/>
        <a:lumOff val="50000"/>
      </a:schemeClr>
    </cs:fontRef>
    <cs:defRPr sz="1800" b="1" kern="1200" cap="all" spc="15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395">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charts/style7.xml><?xml version="1.0" encoding="utf-8"?>
<cs:chartStyle xmlns:cs="http://schemas.microsoft.com/office/drawing/2012/chartStyle" xmlns:a="http://schemas.openxmlformats.org/drawingml/2006/main" id="230">
  <cs:axisTitle>
    <cs:lnRef idx="0"/>
    <cs:fillRef idx="0"/>
    <cs:effectRef idx="0"/>
    <cs:fontRef idx="minor">
      <a:schemeClr val="dk1">
        <a:lumMod val="65000"/>
        <a:lumOff val="35000"/>
      </a:schemeClr>
    </cs:fontRef>
    <cs:defRPr sz="900" kern="1200" cap="all"/>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b="0" kern="1200" spc="20" baseline="0"/>
  </cs:categoryAxis>
  <cs:chartArea mods="allowNoLineOverride">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65000"/>
        <a:lumOff val="3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0"/>
    <cs:effectRef idx="0"/>
    <cs:fontRef idx="minor">
      <a:schemeClr val="dk1"/>
    </cs:fontRef>
    <cs:spPr>
      <a:ln w="22225" cap="rnd" cmpd="sng" algn="ctr">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cap="flat" cmpd="sng" algn="ctr">
        <a:solidFill>
          <a:schemeClr val="phClr"/>
        </a:solidFill>
        <a:round/>
      </a:ln>
    </cs:spPr>
  </cs:dataPointMarker>
  <cs:dataPointMarkerLayout symbol="circle" size="4"/>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dk1">
            <a:lumMod val="65000"/>
            <a:lumOff val="35000"/>
          </a:schemeClr>
        </a:solidFill>
      </a:ln>
    </cs:spPr>
  </cs:downBar>
  <cs:dropLine>
    <cs:lnRef idx="0"/>
    <cs:fillRef idx="0"/>
    <cs:effectRef idx="0"/>
    <cs:fontRef idx="minor">
      <a:schemeClr val="dk1"/>
    </cs:fontRef>
    <cs:spPr>
      <a:ln w="9525" cap="flat" cmpd="sng" algn="ctr">
        <a:solidFill>
          <a:schemeClr val="dk1">
            <a:lumMod val="35000"/>
            <a:lumOff val="65000"/>
            <a:alpha val="33000"/>
          </a:schemeClr>
        </a:solidFill>
        <a:round/>
      </a:ln>
    </cs:spPr>
  </cs:dropLine>
  <cs:errorBar>
    <cs:lnRef idx="0"/>
    <cs:fillRef idx="0"/>
    <cs:effectRef idx="0"/>
    <cs:fontRef idx="minor">
      <a:schemeClr val="dk1"/>
    </cs:fontRef>
    <cs:spPr>
      <a:ln w="9525">
        <a:solidFill>
          <a:schemeClr val="dk1">
            <a:lumMod val="65000"/>
            <a:lumOff val="35000"/>
          </a:schemeClr>
        </a:solidFill>
      </a:ln>
    </cs:spPr>
  </cs:errorBar>
  <cs:floor>
    <cs:lnRef idx="0"/>
    <cs:fillRef idx="0"/>
    <cs:effectRef idx="0"/>
    <cs:fontRef idx="minor">
      <a:schemeClr val="dk1"/>
    </cs:fontRef>
  </cs:floor>
  <cs:gridlineMajor>
    <cs:lnRef idx="0"/>
    <cs:fillRef idx="0"/>
    <cs:effectRef idx="0"/>
    <cs:fontRef idx="minor">
      <a:schemeClr val="dk1"/>
    </cs:fontRef>
    <cs:spPr>
      <a:ln>
        <a:solidFill>
          <a:schemeClr val="dk1">
            <a:lumMod val="15000"/>
            <a:lumOff val="85000"/>
          </a:schemeClr>
        </a:solidFill>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35000"/>
            <a:lumOff val="65000"/>
          </a:schemeClr>
        </a:solidFill>
      </a:ln>
    </cs:spPr>
  </cs:hiLoLine>
  <cs:leaderLine>
    <cs:lnRef idx="0"/>
    <cs:fillRef idx="0"/>
    <cs:effectRef idx="0"/>
    <cs:fontRef idx="minor">
      <a:schemeClr val="dk1"/>
    </cs:fontRef>
    <cs:spPr>
      <a:ln w="9525">
        <a:solidFill>
          <a:schemeClr val="dk1">
            <a:lumMod val="35000"/>
            <a:lumOff val="65000"/>
          </a:schemeClr>
        </a:solidFill>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spPr>
      <a:gradFill>
        <a:gsLst>
          <a:gs pos="100000">
            <a:schemeClr val="lt1">
              <a:lumMod val="95000"/>
            </a:schemeClr>
          </a:gs>
          <a:gs pos="0">
            <a:schemeClr val="lt1"/>
          </a:gs>
        </a:gsLst>
        <a:lin ang="5400000" scaled="0"/>
      </a:gradFill>
    </cs:spPr>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s:seriesAxis>
  <cs:seriesLine>
    <cs:lnRef idx="0"/>
    <cs:fillRef idx="0"/>
    <cs:effectRef idx="0"/>
    <cs:fontRef idx="minor">
      <a:schemeClr val="dk1"/>
    </cs:fontRef>
    <cs:spPr>
      <a:ln w="9525">
        <a:solidFill>
          <a:schemeClr val="dk1">
            <a:lumMod val="35000"/>
            <a:lumOff val="65000"/>
          </a:schemeClr>
        </a:solidFill>
        <a:prstDash val="dash"/>
      </a:ln>
    </cs:spPr>
  </cs:seriesLine>
  <cs:title>
    <cs:lnRef idx="0"/>
    <cs:fillRef idx="0"/>
    <cs:effectRef idx="0"/>
    <cs:fontRef idx="minor">
      <a:schemeClr val="dk1">
        <a:lumMod val="50000"/>
        <a:lumOff val="50000"/>
      </a:schemeClr>
    </cs:fontRef>
    <cs:defRPr sz="1400" kern="1200" cap="none" spc="2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65000"/>
        <a:lumOff val="35000"/>
      </a:schemeClr>
    </cs:fontRef>
    <cs:defRPr sz="900" kern="1200" spc="20" baseline="0"/>
  </cs:valueAxis>
  <cs:wall>
    <cs:lnRef idx="0"/>
    <cs:fillRef idx="0"/>
    <cs:effectRef idx="0"/>
    <cs:fontRef idx="minor">
      <a:schemeClr val="dk1"/>
    </cs:fontRef>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1D8DC4-73F6-40AD-9FEB-24F680BBB2FC}" type="datetimeFigureOut">
              <a:rPr lang="sv-SE" smtClean="0"/>
              <a:t>2021-04-30</a:t>
            </a:fld>
            <a:endParaRPr lang="sv-SE"/>
          </a:p>
        </p:txBody>
      </p:sp>
      <p:sp>
        <p:nvSpPr>
          <p:cNvPr id="4" name="Platshållare för bildobjekt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50F054B-763F-4D21-ADAD-01DBBDE23C3C}" type="slidenum">
              <a:rPr lang="sv-SE" smtClean="0"/>
              <a:t>‹#›</a:t>
            </a:fld>
            <a:endParaRPr lang="sv-SE"/>
          </a:p>
        </p:txBody>
      </p:sp>
    </p:spTree>
    <p:extLst>
      <p:ext uri="{BB962C8B-B14F-4D97-AF65-F5344CB8AC3E}">
        <p14:creationId xmlns:p14="http://schemas.microsoft.com/office/powerpoint/2010/main" val="7620527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s://t2informatik.de/wissen-kompakt/paretodiagramm/"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b="1" dirty="0"/>
          </a:p>
        </p:txBody>
      </p:sp>
      <p:sp>
        <p:nvSpPr>
          <p:cNvPr id="4" name="Platshållare för bildnummer 3"/>
          <p:cNvSpPr>
            <a:spLocks noGrp="1"/>
          </p:cNvSpPr>
          <p:nvPr>
            <p:ph type="sldNum" sz="quarter" idx="5"/>
          </p:nvPr>
        </p:nvSpPr>
        <p:spPr/>
        <p:txBody>
          <a:bodyPr/>
          <a:lstStyle/>
          <a:p>
            <a:fld id="{650F054B-763F-4D21-ADAD-01DBBDE23C3C}" type="slidenum">
              <a:rPr lang="sv-SE" smtClean="0"/>
              <a:t>1</a:t>
            </a:fld>
            <a:endParaRPr lang="sv-SE"/>
          </a:p>
        </p:txBody>
      </p:sp>
    </p:spTree>
    <p:extLst>
      <p:ext uri="{BB962C8B-B14F-4D97-AF65-F5344CB8AC3E}">
        <p14:creationId xmlns:p14="http://schemas.microsoft.com/office/powerpoint/2010/main" val="4686311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650F054B-763F-4D21-ADAD-01DBBDE23C3C}" type="slidenum">
              <a:rPr lang="sv-SE" smtClean="0"/>
              <a:t>10</a:t>
            </a:fld>
            <a:endParaRPr lang="sv-SE"/>
          </a:p>
        </p:txBody>
      </p:sp>
    </p:spTree>
    <p:extLst>
      <p:ext uri="{BB962C8B-B14F-4D97-AF65-F5344CB8AC3E}">
        <p14:creationId xmlns:p14="http://schemas.microsoft.com/office/powerpoint/2010/main" val="30626894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650F054B-763F-4D21-ADAD-01DBBDE23C3C}" type="slidenum">
              <a:rPr lang="sv-SE" smtClean="0"/>
              <a:t>11</a:t>
            </a:fld>
            <a:endParaRPr lang="sv-SE"/>
          </a:p>
        </p:txBody>
      </p:sp>
    </p:spTree>
    <p:extLst>
      <p:ext uri="{BB962C8B-B14F-4D97-AF65-F5344CB8AC3E}">
        <p14:creationId xmlns:p14="http://schemas.microsoft.com/office/powerpoint/2010/main" val="34952720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Ska det vara kompakt eller mer utförligt?</a:t>
            </a:r>
          </a:p>
        </p:txBody>
      </p:sp>
      <p:sp>
        <p:nvSpPr>
          <p:cNvPr id="4" name="Platshållare för bildnummer 3"/>
          <p:cNvSpPr>
            <a:spLocks noGrp="1"/>
          </p:cNvSpPr>
          <p:nvPr>
            <p:ph type="sldNum" sz="quarter" idx="5"/>
          </p:nvPr>
        </p:nvSpPr>
        <p:spPr/>
        <p:txBody>
          <a:bodyPr/>
          <a:lstStyle/>
          <a:p>
            <a:fld id="{650F054B-763F-4D21-ADAD-01DBBDE23C3C}" type="slidenum">
              <a:rPr lang="sv-SE" smtClean="0"/>
              <a:t>12</a:t>
            </a:fld>
            <a:endParaRPr lang="sv-SE"/>
          </a:p>
        </p:txBody>
      </p:sp>
    </p:spTree>
    <p:extLst>
      <p:ext uri="{BB962C8B-B14F-4D97-AF65-F5344CB8AC3E}">
        <p14:creationId xmlns:p14="http://schemas.microsoft.com/office/powerpoint/2010/main" val="12640791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650F054B-763F-4D21-ADAD-01DBBDE23C3C}" type="slidenum">
              <a:rPr lang="sv-SE" smtClean="0"/>
              <a:t>13</a:t>
            </a:fld>
            <a:endParaRPr lang="sv-SE"/>
          </a:p>
        </p:txBody>
      </p:sp>
    </p:spTree>
    <p:extLst>
      <p:ext uri="{BB962C8B-B14F-4D97-AF65-F5344CB8AC3E}">
        <p14:creationId xmlns:p14="http://schemas.microsoft.com/office/powerpoint/2010/main" val="4258898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650F054B-763F-4D21-ADAD-01DBBDE23C3C}" type="slidenum">
              <a:rPr lang="sv-SE" smtClean="0"/>
              <a:t>14</a:t>
            </a:fld>
            <a:endParaRPr lang="sv-SE"/>
          </a:p>
        </p:txBody>
      </p:sp>
    </p:spTree>
    <p:extLst>
      <p:ext uri="{BB962C8B-B14F-4D97-AF65-F5344CB8AC3E}">
        <p14:creationId xmlns:p14="http://schemas.microsoft.com/office/powerpoint/2010/main" val="9510472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650F054B-763F-4D21-ADAD-01DBBDE23C3C}" type="slidenum">
              <a:rPr lang="sv-SE" smtClean="0"/>
              <a:t>15</a:t>
            </a:fld>
            <a:endParaRPr lang="sv-SE"/>
          </a:p>
        </p:txBody>
      </p:sp>
    </p:spTree>
    <p:extLst>
      <p:ext uri="{BB962C8B-B14F-4D97-AF65-F5344CB8AC3E}">
        <p14:creationId xmlns:p14="http://schemas.microsoft.com/office/powerpoint/2010/main" val="396811255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650F054B-763F-4D21-ADAD-01DBBDE23C3C}" type="slidenum">
              <a:rPr lang="sv-SE" smtClean="0"/>
              <a:t>16</a:t>
            </a:fld>
            <a:endParaRPr lang="sv-SE"/>
          </a:p>
        </p:txBody>
      </p:sp>
    </p:spTree>
    <p:extLst>
      <p:ext uri="{BB962C8B-B14F-4D97-AF65-F5344CB8AC3E}">
        <p14:creationId xmlns:p14="http://schemas.microsoft.com/office/powerpoint/2010/main" val="7766208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650F054B-763F-4D21-ADAD-01DBBDE23C3C}" type="slidenum">
              <a:rPr lang="sv-SE" smtClean="0"/>
              <a:t>17</a:t>
            </a:fld>
            <a:endParaRPr lang="sv-SE"/>
          </a:p>
        </p:txBody>
      </p:sp>
    </p:spTree>
    <p:extLst>
      <p:ext uri="{BB962C8B-B14F-4D97-AF65-F5344CB8AC3E}">
        <p14:creationId xmlns:p14="http://schemas.microsoft.com/office/powerpoint/2010/main" val="8396337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https://www.survalyzer.com/de/diagramm.html</a:t>
            </a:r>
          </a:p>
          <a:p>
            <a:endParaRPr lang="sv-SE" dirty="0"/>
          </a:p>
          <a:p>
            <a:r>
              <a:rPr lang="sv-SE" dirty="0"/>
              <a:t>https://www.edrawsoft.com/de/chartmaker.html</a:t>
            </a:r>
          </a:p>
          <a:p>
            <a:endParaRPr lang="sv-SE" dirty="0"/>
          </a:p>
        </p:txBody>
      </p:sp>
      <p:sp>
        <p:nvSpPr>
          <p:cNvPr id="4" name="Platshållare för bildnummer 3"/>
          <p:cNvSpPr>
            <a:spLocks noGrp="1"/>
          </p:cNvSpPr>
          <p:nvPr>
            <p:ph type="sldNum" sz="quarter" idx="5"/>
          </p:nvPr>
        </p:nvSpPr>
        <p:spPr/>
        <p:txBody>
          <a:bodyPr/>
          <a:lstStyle/>
          <a:p>
            <a:fld id="{650F054B-763F-4D21-ADAD-01DBBDE23C3C}" type="slidenum">
              <a:rPr lang="sv-SE" smtClean="0"/>
              <a:t>18</a:t>
            </a:fld>
            <a:endParaRPr lang="sv-SE"/>
          </a:p>
        </p:txBody>
      </p:sp>
    </p:spTree>
    <p:extLst>
      <p:ext uri="{BB962C8B-B14F-4D97-AF65-F5344CB8AC3E}">
        <p14:creationId xmlns:p14="http://schemas.microsoft.com/office/powerpoint/2010/main" val="6288651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650F054B-763F-4D21-ADAD-01DBBDE23C3C}" type="slidenum">
              <a:rPr lang="sv-SE" smtClean="0"/>
              <a:t>19</a:t>
            </a:fld>
            <a:endParaRPr lang="sv-SE"/>
          </a:p>
        </p:txBody>
      </p:sp>
    </p:spTree>
    <p:extLst>
      <p:ext uri="{BB962C8B-B14F-4D97-AF65-F5344CB8AC3E}">
        <p14:creationId xmlns:p14="http://schemas.microsoft.com/office/powerpoint/2010/main" val="6804143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Tips för storytelling</a:t>
            </a:r>
          </a:p>
          <a:p>
            <a:r>
              <a:rPr lang="sv-SE" dirty="0"/>
              <a:t>https://visme.co/blog/data-storytelling-tips/</a:t>
            </a:r>
          </a:p>
          <a:p>
            <a:r>
              <a:rPr lang="sv-SE" dirty="0"/>
              <a:t>Forbes om storytelling</a:t>
            </a:r>
          </a:p>
          <a:p>
            <a:r>
              <a:rPr lang="sv-SE" dirty="0"/>
              <a:t>https://www.forbes.com/sites/brentdykes/2016/03/31/data-storytelling-the-essential-data-science-skill-everyone-needs/?sh=9ece51452ad4</a:t>
            </a:r>
          </a:p>
          <a:p>
            <a:endParaRPr lang="sv-SE" dirty="0"/>
          </a:p>
        </p:txBody>
      </p:sp>
      <p:sp>
        <p:nvSpPr>
          <p:cNvPr id="4" name="Platshållare för bildnummer 3"/>
          <p:cNvSpPr>
            <a:spLocks noGrp="1"/>
          </p:cNvSpPr>
          <p:nvPr>
            <p:ph type="sldNum" sz="quarter" idx="5"/>
          </p:nvPr>
        </p:nvSpPr>
        <p:spPr/>
        <p:txBody>
          <a:bodyPr/>
          <a:lstStyle/>
          <a:p>
            <a:fld id="{650F054B-763F-4D21-ADAD-01DBBDE23C3C}" type="slidenum">
              <a:rPr lang="sv-SE" smtClean="0"/>
              <a:t>2</a:t>
            </a:fld>
            <a:endParaRPr lang="sv-SE"/>
          </a:p>
        </p:txBody>
      </p:sp>
    </p:spTree>
    <p:extLst>
      <p:ext uri="{BB962C8B-B14F-4D97-AF65-F5344CB8AC3E}">
        <p14:creationId xmlns:p14="http://schemas.microsoft.com/office/powerpoint/2010/main" val="5060732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de-DE" dirty="0">
                <a:hlinkClick r:id="rId3"/>
              </a:rPr>
              <a:t>Was ist ein </a:t>
            </a:r>
            <a:r>
              <a:rPr lang="de-DE" dirty="0" err="1">
                <a:hlinkClick r:id="rId3"/>
              </a:rPr>
              <a:t>Paretodiagramm</a:t>
            </a:r>
            <a:r>
              <a:rPr lang="de-DE" dirty="0">
                <a:hlinkClick r:id="rId3"/>
              </a:rPr>
              <a:t>? - Wissen kompakt - t2informatik</a:t>
            </a:r>
            <a:endParaRPr lang="de-DE" dirty="0"/>
          </a:p>
          <a:p>
            <a:endParaRPr lang="sv-SE" dirty="0"/>
          </a:p>
        </p:txBody>
      </p:sp>
      <p:sp>
        <p:nvSpPr>
          <p:cNvPr id="4" name="Platshållare för bildnummer 3"/>
          <p:cNvSpPr>
            <a:spLocks noGrp="1"/>
          </p:cNvSpPr>
          <p:nvPr>
            <p:ph type="sldNum" sz="quarter" idx="5"/>
          </p:nvPr>
        </p:nvSpPr>
        <p:spPr/>
        <p:txBody>
          <a:bodyPr/>
          <a:lstStyle/>
          <a:p>
            <a:fld id="{650F054B-763F-4D21-ADAD-01DBBDE23C3C}" type="slidenum">
              <a:rPr lang="sv-SE" smtClean="0"/>
              <a:t>20</a:t>
            </a:fld>
            <a:endParaRPr lang="sv-SE"/>
          </a:p>
        </p:txBody>
      </p:sp>
    </p:spTree>
    <p:extLst>
      <p:ext uri="{BB962C8B-B14F-4D97-AF65-F5344CB8AC3E}">
        <p14:creationId xmlns:p14="http://schemas.microsoft.com/office/powerpoint/2010/main" val="5704387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650F054B-763F-4D21-ADAD-01DBBDE23C3C}" type="slidenum">
              <a:rPr lang="sv-SE" smtClean="0"/>
              <a:t>21</a:t>
            </a:fld>
            <a:endParaRPr lang="sv-SE"/>
          </a:p>
        </p:txBody>
      </p:sp>
    </p:spTree>
    <p:extLst>
      <p:ext uri="{BB962C8B-B14F-4D97-AF65-F5344CB8AC3E}">
        <p14:creationId xmlns:p14="http://schemas.microsoft.com/office/powerpoint/2010/main" val="39018705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Här har jag inte riktig hittat ett bra exempel för en egen version.</a:t>
            </a:r>
          </a:p>
        </p:txBody>
      </p:sp>
      <p:sp>
        <p:nvSpPr>
          <p:cNvPr id="4" name="Platshållare för bildnummer 3"/>
          <p:cNvSpPr>
            <a:spLocks noGrp="1"/>
          </p:cNvSpPr>
          <p:nvPr>
            <p:ph type="sldNum" sz="quarter" idx="5"/>
          </p:nvPr>
        </p:nvSpPr>
        <p:spPr/>
        <p:txBody>
          <a:bodyPr/>
          <a:lstStyle/>
          <a:p>
            <a:fld id="{650F054B-763F-4D21-ADAD-01DBBDE23C3C}" type="slidenum">
              <a:rPr lang="sv-SE" smtClean="0"/>
              <a:t>22</a:t>
            </a:fld>
            <a:endParaRPr lang="sv-SE"/>
          </a:p>
        </p:txBody>
      </p:sp>
    </p:spTree>
    <p:extLst>
      <p:ext uri="{BB962C8B-B14F-4D97-AF65-F5344CB8AC3E}">
        <p14:creationId xmlns:p14="http://schemas.microsoft.com/office/powerpoint/2010/main" val="400656676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Också ett bra sätt att visualisera</a:t>
            </a:r>
          </a:p>
        </p:txBody>
      </p:sp>
      <p:sp>
        <p:nvSpPr>
          <p:cNvPr id="4" name="Platshållare för bildnummer 3"/>
          <p:cNvSpPr>
            <a:spLocks noGrp="1"/>
          </p:cNvSpPr>
          <p:nvPr>
            <p:ph type="sldNum" sz="quarter" idx="5"/>
          </p:nvPr>
        </p:nvSpPr>
        <p:spPr/>
        <p:txBody>
          <a:bodyPr/>
          <a:lstStyle/>
          <a:p>
            <a:fld id="{650F054B-763F-4D21-ADAD-01DBBDE23C3C}" type="slidenum">
              <a:rPr lang="sv-SE" smtClean="0"/>
              <a:t>23</a:t>
            </a:fld>
            <a:endParaRPr lang="sv-SE"/>
          </a:p>
        </p:txBody>
      </p:sp>
    </p:spTree>
    <p:extLst>
      <p:ext uri="{BB962C8B-B14F-4D97-AF65-F5344CB8AC3E}">
        <p14:creationId xmlns:p14="http://schemas.microsoft.com/office/powerpoint/2010/main" val="10655817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indent="0">
              <a:lnSpc>
                <a:spcPct val="100000"/>
              </a:lnSpc>
              <a:buNone/>
            </a:pPr>
            <a:endParaRPr lang="sv-SE" dirty="0"/>
          </a:p>
        </p:txBody>
      </p:sp>
      <p:sp>
        <p:nvSpPr>
          <p:cNvPr id="4" name="Platshållare för bildnummer 3"/>
          <p:cNvSpPr>
            <a:spLocks noGrp="1"/>
          </p:cNvSpPr>
          <p:nvPr>
            <p:ph type="sldNum" sz="quarter" idx="5"/>
          </p:nvPr>
        </p:nvSpPr>
        <p:spPr/>
        <p:txBody>
          <a:bodyPr/>
          <a:lstStyle/>
          <a:p>
            <a:fld id="{650F054B-763F-4D21-ADAD-01DBBDE23C3C}" type="slidenum">
              <a:rPr lang="sv-SE" smtClean="0"/>
              <a:t>3</a:t>
            </a:fld>
            <a:endParaRPr lang="sv-SE"/>
          </a:p>
        </p:txBody>
      </p:sp>
    </p:spTree>
    <p:extLst>
      <p:ext uri="{BB962C8B-B14F-4D97-AF65-F5344CB8AC3E}">
        <p14:creationId xmlns:p14="http://schemas.microsoft.com/office/powerpoint/2010/main" val="32285438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650F054B-763F-4D21-ADAD-01DBBDE23C3C}" type="slidenum">
              <a:rPr lang="sv-SE" smtClean="0"/>
              <a:t>4</a:t>
            </a:fld>
            <a:endParaRPr lang="sv-SE"/>
          </a:p>
        </p:txBody>
      </p:sp>
    </p:spTree>
    <p:extLst>
      <p:ext uri="{BB962C8B-B14F-4D97-AF65-F5344CB8AC3E}">
        <p14:creationId xmlns:p14="http://schemas.microsoft.com/office/powerpoint/2010/main" val="6582657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650F054B-763F-4D21-ADAD-01DBBDE23C3C}" type="slidenum">
              <a:rPr lang="sv-SE" smtClean="0"/>
              <a:t>5</a:t>
            </a:fld>
            <a:endParaRPr lang="sv-SE"/>
          </a:p>
        </p:txBody>
      </p:sp>
    </p:spTree>
    <p:extLst>
      <p:ext uri="{BB962C8B-B14F-4D97-AF65-F5344CB8AC3E}">
        <p14:creationId xmlns:p14="http://schemas.microsoft.com/office/powerpoint/2010/main" val="24198895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Hur gör man:</a:t>
            </a:r>
          </a:p>
          <a:p>
            <a:r>
              <a:rPr lang="sv-SE" dirty="0"/>
              <a:t>Microsoft support</a:t>
            </a:r>
          </a:p>
          <a:p>
            <a:r>
              <a:rPr lang="sv-SE" dirty="0"/>
              <a:t>https://support.microsoft.com/sv-se/office/skapa-ett-diagram-fr%C3%A5n-b%C3%B6rjan-till-slut-0baf399e-dd61-4e18-8a73-b3fd5d5680c2</a:t>
            </a:r>
          </a:p>
          <a:p>
            <a:r>
              <a:rPr lang="sv-SE" dirty="0"/>
              <a:t>Youtube:</a:t>
            </a:r>
          </a:p>
          <a:p>
            <a:r>
              <a:rPr lang="sv-SE" dirty="0"/>
              <a:t>https://www.youtube.com/watch?v=yhywiCeMuPI</a:t>
            </a:r>
          </a:p>
          <a:p>
            <a:endParaRPr lang="sv-SE" dirty="0"/>
          </a:p>
        </p:txBody>
      </p:sp>
      <p:sp>
        <p:nvSpPr>
          <p:cNvPr id="4" name="Platshållare för bildnummer 3"/>
          <p:cNvSpPr>
            <a:spLocks noGrp="1"/>
          </p:cNvSpPr>
          <p:nvPr>
            <p:ph type="sldNum" sz="quarter" idx="5"/>
          </p:nvPr>
        </p:nvSpPr>
        <p:spPr/>
        <p:txBody>
          <a:bodyPr/>
          <a:lstStyle/>
          <a:p>
            <a:fld id="{650F054B-763F-4D21-ADAD-01DBBDE23C3C}" type="slidenum">
              <a:rPr lang="sv-SE" smtClean="0"/>
              <a:t>6</a:t>
            </a:fld>
            <a:endParaRPr lang="sv-SE"/>
          </a:p>
        </p:txBody>
      </p:sp>
    </p:spTree>
    <p:extLst>
      <p:ext uri="{BB962C8B-B14F-4D97-AF65-F5344CB8AC3E}">
        <p14:creationId xmlns:p14="http://schemas.microsoft.com/office/powerpoint/2010/main" val="16602619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Vattenfallsdiagrammet är lämpligt för att visa hur ett initialt värde påverkas av mellanliggande positiva och negativa värden. Start- och slutvärden representeras av hela staplar och </a:t>
            </a:r>
            <a:r>
              <a:rPr lang="sv-SE" dirty="0" err="1"/>
              <a:t>mellanvärden</a:t>
            </a:r>
            <a:r>
              <a:rPr lang="sv-SE" dirty="0"/>
              <a:t> av flytande staplar. Du kan även visa deltotaler i diagrammet.</a:t>
            </a:r>
          </a:p>
          <a:p>
            <a:r>
              <a:rPr lang="sv-SE" dirty="0"/>
              <a:t>https://help.qlik.com/sv-SE/sense/February2021/Subsystems/Hub/Content/Sense_Hub/Visualizations/WaterfallChart/waterfall-chart.htm</a:t>
            </a:r>
          </a:p>
          <a:p>
            <a:endParaRPr lang="sv-SE" dirty="0"/>
          </a:p>
        </p:txBody>
      </p:sp>
      <p:sp>
        <p:nvSpPr>
          <p:cNvPr id="4" name="Platshållare för bildnummer 3"/>
          <p:cNvSpPr>
            <a:spLocks noGrp="1"/>
          </p:cNvSpPr>
          <p:nvPr>
            <p:ph type="sldNum" sz="quarter" idx="5"/>
          </p:nvPr>
        </p:nvSpPr>
        <p:spPr/>
        <p:txBody>
          <a:bodyPr/>
          <a:lstStyle/>
          <a:p>
            <a:fld id="{650F054B-763F-4D21-ADAD-01DBBDE23C3C}" type="slidenum">
              <a:rPr lang="sv-SE" smtClean="0"/>
              <a:t>7</a:t>
            </a:fld>
            <a:endParaRPr lang="sv-SE"/>
          </a:p>
        </p:txBody>
      </p:sp>
    </p:spTree>
    <p:extLst>
      <p:ext uri="{BB962C8B-B14F-4D97-AF65-F5344CB8AC3E}">
        <p14:creationId xmlns:p14="http://schemas.microsoft.com/office/powerpoint/2010/main" val="14124538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Ett exempel av olika diagram med samma data som bas.</a:t>
            </a:r>
          </a:p>
          <a:p>
            <a:r>
              <a:rPr lang="sv-SE" dirty="0"/>
              <a:t>https://www.matteboken.se/lektioner/skolar-7/statistik/tabeller-och-diagram</a:t>
            </a:r>
          </a:p>
          <a:p>
            <a:endParaRPr lang="sv-SE" dirty="0"/>
          </a:p>
        </p:txBody>
      </p:sp>
      <p:sp>
        <p:nvSpPr>
          <p:cNvPr id="4" name="Platshållare för bildnummer 3"/>
          <p:cNvSpPr>
            <a:spLocks noGrp="1"/>
          </p:cNvSpPr>
          <p:nvPr>
            <p:ph type="sldNum" sz="quarter" idx="5"/>
          </p:nvPr>
        </p:nvSpPr>
        <p:spPr/>
        <p:txBody>
          <a:bodyPr/>
          <a:lstStyle/>
          <a:p>
            <a:fld id="{650F054B-763F-4D21-ADAD-01DBBDE23C3C}" type="slidenum">
              <a:rPr lang="sv-SE" smtClean="0"/>
              <a:t>8</a:t>
            </a:fld>
            <a:endParaRPr lang="sv-SE"/>
          </a:p>
        </p:txBody>
      </p:sp>
    </p:spTree>
    <p:extLst>
      <p:ext uri="{BB962C8B-B14F-4D97-AF65-F5344CB8AC3E}">
        <p14:creationId xmlns:p14="http://schemas.microsoft.com/office/powerpoint/2010/main" val="13892374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650F054B-763F-4D21-ADAD-01DBBDE23C3C}" type="slidenum">
              <a:rPr lang="sv-SE" smtClean="0"/>
              <a:t>9</a:t>
            </a:fld>
            <a:endParaRPr lang="sv-SE"/>
          </a:p>
        </p:txBody>
      </p:sp>
    </p:spTree>
    <p:extLst>
      <p:ext uri="{BB962C8B-B14F-4D97-AF65-F5344CB8AC3E}">
        <p14:creationId xmlns:p14="http://schemas.microsoft.com/office/powerpoint/2010/main" val="237372272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B2 - Förstasid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43000" y="640388"/>
            <a:ext cx="7315200" cy="501594"/>
          </a:xfrm>
          <a:prstGeom prst="rect">
            <a:avLst/>
          </a:prstGeom>
        </p:spPr>
        <p:txBody>
          <a:bodyPr anchor="ctr" anchorCtr="0">
            <a:normAutofit/>
          </a:bodyPr>
          <a:lstStyle>
            <a:lvl1pPr algn="l">
              <a:defRPr sz="4000" b="1">
                <a:solidFill>
                  <a:schemeClr val="bg1"/>
                </a:solidFill>
                <a:latin typeface="Corbel" panose="020B0503020204020204" pitchFamily="34" charset="0"/>
                <a:ea typeface="Corbel" panose="020B0503020204020204" pitchFamily="34" charset="0"/>
                <a:cs typeface="Arial" charset="0"/>
              </a:defRPr>
            </a:lvl1pPr>
          </a:lstStyle>
          <a:p>
            <a:pPr lvl="0"/>
            <a:r>
              <a:rPr lang="sv-SE" dirty="0"/>
              <a:t>Rubrik på </a:t>
            </a:r>
            <a:r>
              <a:rPr lang="sv-SE" noProof="0" dirty="0"/>
              <a:t>presentationen</a:t>
            </a:r>
          </a:p>
        </p:txBody>
      </p:sp>
      <p:sp>
        <p:nvSpPr>
          <p:cNvPr id="3" name="Subtitle 2"/>
          <p:cNvSpPr>
            <a:spLocks noGrp="1"/>
          </p:cNvSpPr>
          <p:nvPr>
            <p:ph type="subTitle" idx="1" hasCustomPrompt="1"/>
          </p:nvPr>
        </p:nvSpPr>
        <p:spPr>
          <a:xfrm>
            <a:off x="1143004" y="1181351"/>
            <a:ext cx="3573379" cy="209725"/>
          </a:xfrm>
          <a:prstGeom prst="rect">
            <a:avLst/>
          </a:prstGeom>
        </p:spPr>
        <p:txBody>
          <a:bodyPr/>
          <a:lstStyle>
            <a:lvl1pPr marL="0" indent="0" algn="l">
              <a:buNone/>
              <a:defRPr sz="140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err="1"/>
              <a:t>Förnamn</a:t>
            </a:r>
            <a:r>
              <a:rPr lang="en-US" dirty="0"/>
              <a:t> </a:t>
            </a:r>
            <a:r>
              <a:rPr lang="en-US" dirty="0" err="1"/>
              <a:t>Efternamn</a:t>
            </a:r>
            <a:r>
              <a:rPr lang="en-US" dirty="0"/>
              <a:t>, Datum</a:t>
            </a:r>
          </a:p>
        </p:txBody>
      </p:sp>
      <p:pic>
        <p:nvPicPr>
          <p:cNvPr id="4" name="Bildobjekt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543675" y="4267200"/>
            <a:ext cx="1943100" cy="385864"/>
          </a:xfrm>
          <a:prstGeom prst="rect">
            <a:avLst/>
          </a:prstGeom>
        </p:spPr>
      </p:pic>
    </p:spTree>
    <p:extLst>
      <p:ext uri="{BB962C8B-B14F-4D97-AF65-F5344CB8AC3E}">
        <p14:creationId xmlns:p14="http://schemas.microsoft.com/office/powerpoint/2010/main" val="466028611"/>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2 - Två innehållskolumn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AC988B-1084-4D43-B854-785DADC6AA15}"/>
              </a:ext>
            </a:extLst>
          </p:cNvPr>
          <p:cNvSpPr>
            <a:spLocks noGrp="1"/>
          </p:cNvSpPr>
          <p:nvPr>
            <p:ph idx="1" hasCustomPrompt="1"/>
          </p:nvPr>
        </p:nvSpPr>
        <p:spPr>
          <a:xfrm>
            <a:off x="971550" y="1252678"/>
            <a:ext cx="3414182" cy="2858879"/>
          </a:xfrm>
          <a:prstGeom prst="rect">
            <a:avLst/>
          </a:prstGeom>
        </p:spPr>
        <p:txBody>
          <a:bodyPr/>
          <a:lstStyle>
            <a:lvl1pPr>
              <a:defRPr lang="en-US" sz="2000" b="0" i="0" dirty="0">
                <a:latin typeface="Corbel" panose="020B0503020204020204" pitchFamily="34" charset="0"/>
              </a:defRPr>
            </a:lvl1pPr>
            <a:lvl2pPr>
              <a:defRPr lang="en-US" sz="1800" b="0" i="0" dirty="0">
                <a:latin typeface="Corbel" panose="020B0503020204020204" pitchFamily="34" charset="0"/>
              </a:defRPr>
            </a:lvl2pPr>
            <a:lvl3pPr>
              <a:defRPr lang="en-US" sz="1600" b="0" i="0" dirty="0">
                <a:latin typeface="Corbel" panose="020B0503020204020204" pitchFamily="34" charset="0"/>
              </a:defRPr>
            </a:lvl3pPr>
            <a:lvl4pPr>
              <a:defRPr lang="en-US" sz="1600" b="0" i="0" baseline="0" dirty="0">
                <a:latin typeface="Corbel" panose="020B0503020204020204" pitchFamily="34" charset="0"/>
              </a:defRPr>
            </a:lvl4pPr>
            <a:lvl5pPr>
              <a:defRPr lang="en-US" sz="1600" b="0" i="0" dirty="0">
                <a:latin typeface="Corbel" panose="020B0503020204020204" pitchFamily="34" charset="0"/>
              </a:defRPr>
            </a:lvl5pPr>
          </a:lstStyle>
          <a:p>
            <a:pPr lvl="0">
              <a:lnSpc>
                <a:spcPct val="110000"/>
              </a:lnSpc>
            </a:pPr>
            <a:r>
              <a:rPr lang="en-US" dirty="0" err="1"/>
              <a:t>Klicka</a:t>
            </a:r>
            <a:r>
              <a:rPr lang="en-US" dirty="0"/>
              <a:t> </a:t>
            </a:r>
            <a:r>
              <a:rPr lang="en-US" dirty="0" err="1"/>
              <a:t>här</a:t>
            </a:r>
            <a:r>
              <a:rPr lang="en-US" dirty="0"/>
              <a:t> </a:t>
            </a:r>
            <a:r>
              <a:rPr lang="en-US" dirty="0" err="1"/>
              <a:t>för</a:t>
            </a:r>
            <a:r>
              <a:rPr lang="en-US" dirty="0"/>
              <a:t> </a:t>
            </a:r>
            <a:r>
              <a:rPr lang="en-US" dirty="0" err="1"/>
              <a:t>att</a:t>
            </a:r>
            <a:r>
              <a:rPr lang="en-US" dirty="0"/>
              <a:t> </a:t>
            </a:r>
            <a:r>
              <a:rPr lang="en-US" dirty="0" err="1"/>
              <a:t>skapa</a:t>
            </a:r>
            <a:r>
              <a:rPr lang="en-US" dirty="0"/>
              <a:t> </a:t>
            </a:r>
            <a:r>
              <a:rPr lang="en-US" dirty="0" err="1"/>
              <a:t>en</a:t>
            </a:r>
            <a:r>
              <a:rPr lang="en-US" dirty="0"/>
              <a:t> </a:t>
            </a:r>
            <a:r>
              <a:rPr lang="en-US" dirty="0" err="1"/>
              <a:t>punktlista</a:t>
            </a:r>
            <a:endParaRPr lang="en-US" dirty="0"/>
          </a:p>
          <a:p>
            <a:pPr marL="490538" lvl="1" indent="-217488">
              <a:lnSpc>
                <a:spcPct val="110000"/>
              </a:lnSpc>
              <a:spcBef>
                <a:spcPts val="600"/>
              </a:spcBef>
              <a:buSzPct val="80000"/>
              <a:buFont typeface="Corbel" panose="020B0503020204020204" pitchFamily="34" charset="0"/>
              <a:tabLst/>
            </a:pPr>
            <a:r>
              <a:rPr lang="en-US" dirty="0" err="1"/>
              <a:t>Andra</a:t>
            </a:r>
            <a:r>
              <a:rPr lang="en-US" dirty="0"/>
              <a:t> </a:t>
            </a:r>
            <a:r>
              <a:rPr lang="en-US" dirty="0" err="1"/>
              <a:t>nivån</a:t>
            </a:r>
            <a:endParaRPr lang="en-US" dirty="0"/>
          </a:p>
          <a:p>
            <a:pPr marL="763588" lvl="2" indent="-217488">
              <a:lnSpc>
                <a:spcPct val="110000"/>
              </a:lnSpc>
              <a:spcBef>
                <a:spcPts val="600"/>
              </a:spcBef>
              <a:tabLst/>
            </a:pPr>
            <a:r>
              <a:rPr lang="en-US" dirty="0" err="1"/>
              <a:t>Tredje</a:t>
            </a:r>
            <a:r>
              <a:rPr lang="en-US" dirty="0"/>
              <a:t> </a:t>
            </a:r>
            <a:r>
              <a:rPr lang="en-US" dirty="0" err="1"/>
              <a:t>nivån</a:t>
            </a:r>
            <a:endParaRPr lang="en-US" dirty="0"/>
          </a:p>
          <a:p>
            <a:pPr marL="982663" lvl="3" indent="-177800">
              <a:lnSpc>
                <a:spcPct val="110000"/>
              </a:lnSpc>
              <a:spcBef>
                <a:spcPts val="600"/>
              </a:spcBef>
              <a:tabLst/>
            </a:pPr>
            <a:r>
              <a:rPr lang="en-US" dirty="0" err="1"/>
              <a:t>Fjärde</a:t>
            </a:r>
            <a:r>
              <a:rPr lang="en-US" dirty="0"/>
              <a:t> </a:t>
            </a:r>
            <a:r>
              <a:rPr lang="en-US" dirty="0" err="1"/>
              <a:t>nivån</a:t>
            </a:r>
            <a:endParaRPr lang="en-US" dirty="0"/>
          </a:p>
          <a:p>
            <a:pPr marL="1200150" lvl="4" indent="-176213">
              <a:lnSpc>
                <a:spcPct val="110000"/>
              </a:lnSpc>
              <a:spcBef>
                <a:spcPts val="600"/>
              </a:spcBef>
              <a:tabLst/>
            </a:pPr>
            <a:r>
              <a:rPr lang="en-US" dirty="0" err="1"/>
              <a:t>Femte</a:t>
            </a:r>
            <a:r>
              <a:rPr lang="en-US" dirty="0"/>
              <a:t> </a:t>
            </a:r>
            <a:r>
              <a:rPr lang="en-US" dirty="0" err="1"/>
              <a:t>nivån</a:t>
            </a:r>
            <a:endParaRPr lang="en-US" dirty="0"/>
          </a:p>
        </p:txBody>
      </p:sp>
      <p:sp>
        <p:nvSpPr>
          <p:cNvPr id="4" name="Content Placeholder 2">
            <a:extLst>
              <a:ext uri="{FF2B5EF4-FFF2-40B4-BE49-F238E27FC236}">
                <a16:creationId xmlns:a16="http://schemas.microsoft.com/office/drawing/2014/main" id="{61F4F6AE-E656-4606-A7ED-B8738C7C935F}"/>
              </a:ext>
            </a:extLst>
          </p:cNvPr>
          <p:cNvSpPr>
            <a:spLocks noGrp="1"/>
          </p:cNvSpPr>
          <p:nvPr>
            <p:ph idx="11" hasCustomPrompt="1"/>
          </p:nvPr>
        </p:nvSpPr>
        <p:spPr>
          <a:xfrm>
            <a:off x="4604425" y="1252678"/>
            <a:ext cx="3546390" cy="2858879"/>
          </a:xfrm>
          <a:prstGeom prst="rect">
            <a:avLst/>
          </a:prstGeom>
        </p:spPr>
        <p:txBody>
          <a:bodyPr/>
          <a:lstStyle>
            <a:lvl1pPr>
              <a:defRPr lang="en-US" sz="2000" b="0" i="0" dirty="0">
                <a:latin typeface="Corbel" panose="020B0503020204020204" pitchFamily="34" charset="0"/>
              </a:defRPr>
            </a:lvl1pPr>
            <a:lvl2pPr>
              <a:defRPr lang="en-US" sz="1800" b="0" i="0" dirty="0">
                <a:latin typeface="Corbel" panose="020B0503020204020204" pitchFamily="34" charset="0"/>
              </a:defRPr>
            </a:lvl2pPr>
            <a:lvl3pPr>
              <a:defRPr lang="en-US" sz="1600" b="0" i="0" dirty="0">
                <a:latin typeface="Corbel" panose="020B0503020204020204" pitchFamily="34" charset="0"/>
              </a:defRPr>
            </a:lvl3pPr>
            <a:lvl4pPr>
              <a:defRPr lang="en-US" sz="1600" b="0" i="0" baseline="0" dirty="0">
                <a:latin typeface="Corbel" panose="020B0503020204020204" pitchFamily="34" charset="0"/>
              </a:defRPr>
            </a:lvl4pPr>
            <a:lvl5pPr>
              <a:defRPr lang="en-US" sz="1600" b="0" i="0" dirty="0">
                <a:latin typeface="Corbel" panose="020B0503020204020204" pitchFamily="34" charset="0"/>
              </a:defRPr>
            </a:lvl5pPr>
          </a:lstStyle>
          <a:p>
            <a:pPr lvl="0">
              <a:lnSpc>
                <a:spcPct val="110000"/>
              </a:lnSpc>
            </a:pPr>
            <a:r>
              <a:rPr lang="en-US" dirty="0" err="1"/>
              <a:t>Klicka</a:t>
            </a:r>
            <a:r>
              <a:rPr lang="en-US" dirty="0"/>
              <a:t> </a:t>
            </a:r>
            <a:r>
              <a:rPr lang="en-US" dirty="0" err="1"/>
              <a:t>här</a:t>
            </a:r>
            <a:r>
              <a:rPr lang="en-US" dirty="0"/>
              <a:t> </a:t>
            </a:r>
            <a:r>
              <a:rPr lang="en-US" dirty="0" err="1"/>
              <a:t>för</a:t>
            </a:r>
            <a:r>
              <a:rPr lang="en-US" dirty="0"/>
              <a:t> </a:t>
            </a:r>
            <a:r>
              <a:rPr lang="en-US" dirty="0" err="1"/>
              <a:t>att</a:t>
            </a:r>
            <a:r>
              <a:rPr lang="en-US" dirty="0"/>
              <a:t> </a:t>
            </a:r>
            <a:r>
              <a:rPr lang="en-US" dirty="0" err="1"/>
              <a:t>skapa</a:t>
            </a:r>
            <a:r>
              <a:rPr lang="en-US" dirty="0"/>
              <a:t> </a:t>
            </a:r>
            <a:r>
              <a:rPr lang="en-US" dirty="0" err="1"/>
              <a:t>en</a:t>
            </a:r>
            <a:r>
              <a:rPr lang="en-US" dirty="0"/>
              <a:t> </a:t>
            </a:r>
            <a:r>
              <a:rPr lang="en-US" dirty="0" err="1"/>
              <a:t>punktlista</a:t>
            </a:r>
            <a:endParaRPr lang="en-US" dirty="0"/>
          </a:p>
          <a:p>
            <a:pPr marL="490538" lvl="1" indent="-217488">
              <a:lnSpc>
                <a:spcPct val="110000"/>
              </a:lnSpc>
              <a:spcBef>
                <a:spcPts val="600"/>
              </a:spcBef>
              <a:buSzPct val="80000"/>
              <a:buFont typeface="Corbel" panose="020B0503020204020204" pitchFamily="34" charset="0"/>
              <a:tabLst/>
            </a:pPr>
            <a:r>
              <a:rPr lang="en-US" dirty="0" err="1"/>
              <a:t>Andra</a:t>
            </a:r>
            <a:r>
              <a:rPr lang="en-US" dirty="0"/>
              <a:t> </a:t>
            </a:r>
            <a:r>
              <a:rPr lang="en-US" dirty="0" err="1"/>
              <a:t>nivån</a:t>
            </a:r>
            <a:endParaRPr lang="en-US" dirty="0"/>
          </a:p>
          <a:p>
            <a:pPr marL="763588" lvl="2" indent="-217488">
              <a:lnSpc>
                <a:spcPct val="110000"/>
              </a:lnSpc>
              <a:spcBef>
                <a:spcPts val="600"/>
              </a:spcBef>
              <a:tabLst/>
            </a:pPr>
            <a:r>
              <a:rPr lang="en-US" dirty="0" err="1"/>
              <a:t>Tredje</a:t>
            </a:r>
            <a:r>
              <a:rPr lang="en-US" dirty="0"/>
              <a:t> </a:t>
            </a:r>
            <a:r>
              <a:rPr lang="en-US" dirty="0" err="1"/>
              <a:t>nivån</a:t>
            </a:r>
            <a:endParaRPr lang="en-US" dirty="0"/>
          </a:p>
          <a:p>
            <a:pPr marL="982663" lvl="3" indent="-177800">
              <a:lnSpc>
                <a:spcPct val="110000"/>
              </a:lnSpc>
              <a:spcBef>
                <a:spcPts val="600"/>
              </a:spcBef>
              <a:tabLst/>
            </a:pPr>
            <a:r>
              <a:rPr lang="en-US" dirty="0" err="1"/>
              <a:t>Fjärde</a:t>
            </a:r>
            <a:r>
              <a:rPr lang="en-US" dirty="0"/>
              <a:t> </a:t>
            </a:r>
            <a:r>
              <a:rPr lang="en-US" dirty="0" err="1"/>
              <a:t>nivån</a:t>
            </a:r>
            <a:endParaRPr lang="en-US" dirty="0"/>
          </a:p>
          <a:p>
            <a:pPr marL="1200150" lvl="4" indent="-176213">
              <a:lnSpc>
                <a:spcPct val="110000"/>
              </a:lnSpc>
              <a:spcBef>
                <a:spcPts val="600"/>
              </a:spcBef>
              <a:tabLst/>
            </a:pPr>
            <a:r>
              <a:rPr lang="en-US" dirty="0" err="1"/>
              <a:t>Femte</a:t>
            </a:r>
            <a:r>
              <a:rPr lang="en-US" dirty="0"/>
              <a:t> </a:t>
            </a:r>
            <a:r>
              <a:rPr lang="en-US" dirty="0" err="1"/>
              <a:t>nivån</a:t>
            </a:r>
            <a:endParaRPr lang="en-US" dirty="0"/>
          </a:p>
        </p:txBody>
      </p:sp>
      <p:sp>
        <p:nvSpPr>
          <p:cNvPr id="5" name="Title 17">
            <a:extLst>
              <a:ext uri="{FF2B5EF4-FFF2-40B4-BE49-F238E27FC236}">
                <a16:creationId xmlns:a16="http://schemas.microsoft.com/office/drawing/2014/main" id="{ACB0A2A9-7860-43A7-A983-DCC3FEC3C183}"/>
              </a:ext>
            </a:extLst>
          </p:cNvPr>
          <p:cNvSpPr>
            <a:spLocks noGrp="1"/>
          </p:cNvSpPr>
          <p:nvPr>
            <p:ph type="title" hasCustomPrompt="1"/>
          </p:nvPr>
        </p:nvSpPr>
        <p:spPr>
          <a:xfrm>
            <a:off x="971552" y="742157"/>
            <a:ext cx="5972946" cy="510521"/>
          </a:xfrm>
          <a:prstGeom prst="rect">
            <a:avLst/>
          </a:prstGeom>
        </p:spPr>
        <p:txBody>
          <a:bodyPr/>
          <a:lstStyle>
            <a:lvl1pPr>
              <a:defRPr sz="2400" b="1">
                <a:latin typeface="Corbel" panose="020B0503020204020204" pitchFamily="34" charset="0"/>
                <a:ea typeface="Corbel" panose="020B0503020204020204" pitchFamily="34" charset="0"/>
                <a:cs typeface="Arial" charset="0"/>
              </a:defRPr>
            </a:lvl1pPr>
          </a:lstStyle>
          <a:p>
            <a:r>
              <a:rPr lang="en-US" dirty="0" err="1"/>
              <a:t>Skriv</a:t>
            </a:r>
            <a:r>
              <a:rPr lang="en-US" dirty="0"/>
              <a:t> </a:t>
            </a:r>
            <a:r>
              <a:rPr lang="en-US" dirty="0" err="1"/>
              <a:t>en</a:t>
            </a:r>
            <a:r>
              <a:rPr lang="en-US" dirty="0"/>
              <a:t> </a:t>
            </a:r>
            <a:r>
              <a:rPr lang="en-US" dirty="0" err="1"/>
              <a:t>rubrik</a:t>
            </a:r>
            <a:r>
              <a:rPr lang="en-US" dirty="0"/>
              <a:t> </a:t>
            </a:r>
            <a:r>
              <a:rPr lang="en-US" dirty="0" err="1"/>
              <a:t>här</a:t>
            </a:r>
            <a:endParaRPr lang="en-US" dirty="0"/>
          </a:p>
        </p:txBody>
      </p:sp>
      <p:sp>
        <p:nvSpPr>
          <p:cNvPr id="7" name="Subtitle 2">
            <a:extLst>
              <a:ext uri="{FF2B5EF4-FFF2-40B4-BE49-F238E27FC236}">
                <a16:creationId xmlns:a16="http://schemas.microsoft.com/office/drawing/2014/main" id="{4CAB0F34-A439-4391-805B-578CC2F9F9E4}"/>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3278397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A2 - Jämförels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0F87D079-CA06-42AC-A657-9F6CD546ED4B}"/>
              </a:ext>
            </a:extLst>
          </p:cNvPr>
          <p:cNvSpPr>
            <a:spLocks noGrp="1"/>
          </p:cNvSpPr>
          <p:nvPr>
            <p:ph type="body" idx="1" hasCustomPrompt="1"/>
          </p:nvPr>
        </p:nvSpPr>
        <p:spPr>
          <a:xfrm>
            <a:off x="971551" y="1252678"/>
            <a:ext cx="3452966" cy="497939"/>
          </a:xfrm>
          <a:prstGeom prst="rect">
            <a:avLst/>
          </a:prstGeom>
        </p:spPr>
        <p:txBody>
          <a:bodyPr anchor="b"/>
          <a:lstStyle>
            <a:lvl1pPr marL="0" indent="0">
              <a:buNone/>
              <a:defRPr sz="1800" b="1" i="0" baseline="0">
                <a:latin typeface="Corbel" panose="020B0503020204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err="1"/>
              <a:t>Jämförelse</a:t>
            </a:r>
            <a:r>
              <a:rPr lang="en-US" dirty="0"/>
              <a:t> 1</a:t>
            </a:r>
          </a:p>
        </p:txBody>
      </p:sp>
      <p:sp>
        <p:nvSpPr>
          <p:cNvPr id="7" name="Content Placeholder 3">
            <a:extLst>
              <a:ext uri="{FF2B5EF4-FFF2-40B4-BE49-F238E27FC236}">
                <a16:creationId xmlns:a16="http://schemas.microsoft.com/office/drawing/2014/main" id="{6C720DA5-7F30-4D06-841E-EAC9CFC08467}"/>
              </a:ext>
            </a:extLst>
          </p:cNvPr>
          <p:cNvSpPr>
            <a:spLocks noGrp="1"/>
          </p:cNvSpPr>
          <p:nvPr>
            <p:ph sz="half" idx="2" hasCustomPrompt="1"/>
          </p:nvPr>
        </p:nvSpPr>
        <p:spPr>
          <a:xfrm>
            <a:off x="971549" y="1750616"/>
            <a:ext cx="3452967" cy="2347971"/>
          </a:xfrm>
          <a:prstGeom prst="rect">
            <a:avLst/>
          </a:prstGeom>
        </p:spPr>
        <p:txBody>
          <a:bodyPr/>
          <a:lstStyle>
            <a:lvl1pPr>
              <a:defRPr lang="en-US" sz="2000" b="0" i="0" dirty="0">
                <a:latin typeface="Corbel" panose="020B0503020204020204" pitchFamily="34" charset="0"/>
              </a:defRPr>
            </a:lvl1pPr>
            <a:lvl2pPr>
              <a:defRPr lang="en-US" sz="1800" b="0" i="0" dirty="0">
                <a:latin typeface="Corbel" panose="020B0503020204020204" pitchFamily="34" charset="0"/>
              </a:defRPr>
            </a:lvl2pPr>
            <a:lvl3pPr>
              <a:defRPr lang="en-US" sz="1600" b="0" i="0" dirty="0">
                <a:latin typeface="Corbel" panose="020B0503020204020204" pitchFamily="34" charset="0"/>
              </a:defRPr>
            </a:lvl3pPr>
            <a:lvl4pPr>
              <a:defRPr lang="en-US" sz="1600" b="0" i="0" baseline="0" dirty="0">
                <a:latin typeface="Corbel" panose="020B0503020204020204" pitchFamily="34" charset="0"/>
              </a:defRPr>
            </a:lvl4pPr>
            <a:lvl5pPr>
              <a:defRPr lang="en-US" sz="1600" b="0" i="0" dirty="0">
                <a:latin typeface="Corbel" panose="020B0503020204020204" pitchFamily="34" charset="0"/>
              </a:defRPr>
            </a:lvl5pPr>
          </a:lstStyle>
          <a:p>
            <a:pPr lvl="0">
              <a:lnSpc>
                <a:spcPct val="110000"/>
              </a:lnSpc>
            </a:pPr>
            <a:r>
              <a:rPr lang="en-US" dirty="0" err="1"/>
              <a:t>Klicka</a:t>
            </a:r>
            <a:r>
              <a:rPr lang="en-US" dirty="0"/>
              <a:t> </a:t>
            </a:r>
            <a:r>
              <a:rPr lang="en-US" dirty="0" err="1"/>
              <a:t>här</a:t>
            </a:r>
            <a:r>
              <a:rPr lang="en-US" dirty="0"/>
              <a:t> </a:t>
            </a:r>
            <a:r>
              <a:rPr lang="en-US" dirty="0" err="1"/>
              <a:t>för</a:t>
            </a:r>
            <a:r>
              <a:rPr lang="en-US" dirty="0"/>
              <a:t> </a:t>
            </a:r>
            <a:r>
              <a:rPr lang="en-US" dirty="0" err="1"/>
              <a:t>att</a:t>
            </a:r>
            <a:r>
              <a:rPr lang="en-US" dirty="0"/>
              <a:t> </a:t>
            </a:r>
            <a:r>
              <a:rPr lang="en-US" dirty="0" err="1"/>
              <a:t>skapa</a:t>
            </a:r>
            <a:r>
              <a:rPr lang="en-US" dirty="0"/>
              <a:t> </a:t>
            </a:r>
            <a:r>
              <a:rPr lang="en-US" dirty="0" err="1"/>
              <a:t>en</a:t>
            </a:r>
            <a:r>
              <a:rPr lang="en-US" dirty="0"/>
              <a:t> </a:t>
            </a:r>
            <a:r>
              <a:rPr lang="en-US" dirty="0" err="1"/>
              <a:t>punktlista</a:t>
            </a:r>
            <a:endParaRPr lang="en-US" dirty="0"/>
          </a:p>
          <a:p>
            <a:pPr marL="490538" lvl="1" indent="-217488">
              <a:lnSpc>
                <a:spcPct val="110000"/>
              </a:lnSpc>
              <a:spcBef>
                <a:spcPts val="600"/>
              </a:spcBef>
              <a:buSzPct val="80000"/>
              <a:buFont typeface="Corbel" panose="020B0503020204020204" pitchFamily="34" charset="0"/>
              <a:tabLst/>
            </a:pPr>
            <a:r>
              <a:rPr lang="en-US" dirty="0" err="1"/>
              <a:t>Andra</a:t>
            </a:r>
            <a:r>
              <a:rPr lang="en-US" dirty="0"/>
              <a:t> </a:t>
            </a:r>
            <a:r>
              <a:rPr lang="en-US" dirty="0" err="1"/>
              <a:t>nivån</a:t>
            </a:r>
            <a:endParaRPr lang="en-US" dirty="0"/>
          </a:p>
          <a:p>
            <a:pPr marL="763588" lvl="2" indent="-217488">
              <a:lnSpc>
                <a:spcPct val="110000"/>
              </a:lnSpc>
              <a:spcBef>
                <a:spcPts val="600"/>
              </a:spcBef>
              <a:tabLst/>
            </a:pPr>
            <a:r>
              <a:rPr lang="en-US" dirty="0" err="1"/>
              <a:t>Tredje</a:t>
            </a:r>
            <a:r>
              <a:rPr lang="en-US" dirty="0"/>
              <a:t> </a:t>
            </a:r>
            <a:r>
              <a:rPr lang="en-US" dirty="0" err="1"/>
              <a:t>nivån</a:t>
            </a:r>
            <a:endParaRPr lang="en-US" dirty="0"/>
          </a:p>
          <a:p>
            <a:pPr marL="982663" lvl="3" indent="-177800">
              <a:lnSpc>
                <a:spcPct val="110000"/>
              </a:lnSpc>
              <a:spcBef>
                <a:spcPts val="600"/>
              </a:spcBef>
              <a:tabLst/>
            </a:pPr>
            <a:r>
              <a:rPr lang="en-US" dirty="0" err="1"/>
              <a:t>Fjärde</a:t>
            </a:r>
            <a:r>
              <a:rPr lang="en-US" dirty="0"/>
              <a:t> </a:t>
            </a:r>
            <a:r>
              <a:rPr lang="en-US" dirty="0" err="1"/>
              <a:t>nivån</a:t>
            </a:r>
            <a:endParaRPr lang="en-US" dirty="0"/>
          </a:p>
          <a:p>
            <a:pPr marL="1200150" lvl="4" indent="-176213">
              <a:lnSpc>
                <a:spcPct val="110000"/>
              </a:lnSpc>
              <a:spcBef>
                <a:spcPts val="600"/>
              </a:spcBef>
              <a:tabLst/>
            </a:pPr>
            <a:r>
              <a:rPr lang="en-US" dirty="0" err="1"/>
              <a:t>Femte</a:t>
            </a:r>
            <a:r>
              <a:rPr lang="en-US" dirty="0"/>
              <a:t> </a:t>
            </a:r>
            <a:r>
              <a:rPr lang="en-US" dirty="0" err="1"/>
              <a:t>nivån</a:t>
            </a:r>
            <a:endParaRPr lang="en-US" dirty="0"/>
          </a:p>
        </p:txBody>
      </p:sp>
      <p:sp>
        <p:nvSpPr>
          <p:cNvPr id="8" name="Text Placeholder 2">
            <a:extLst>
              <a:ext uri="{FF2B5EF4-FFF2-40B4-BE49-F238E27FC236}">
                <a16:creationId xmlns:a16="http://schemas.microsoft.com/office/drawing/2014/main" id="{B78C9D70-9D73-4F66-B959-D47E03A644B3}"/>
              </a:ext>
            </a:extLst>
          </p:cNvPr>
          <p:cNvSpPr>
            <a:spLocks noGrp="1"/>
          </p:cNvSpPr>
          <p:nvPr>
            <p:ph type="body" idx="12" hasCustomPrompt="1"/>
          </p:nvPr>
        </p:nvSpPr>
        <p:spPr>
          <a:xfrm>
            <a:off x="4684876" y="1252678"/>
            <a:ext cx="3452968" cy="497939"/>
          </a:xfrm>
          <a:prstGeom prst="rect">
            <a:avLst/>
          </a:prstGeom>
        </p:spPr>
        <p:txBody>
          <a:bodyPr anchor="b"/>
          <a:lstStyle>
            <a:lvl1pPr marL="0" indent="0">
              <a:buNone/>
              <a:defRPr sz="1800" b="1" i="0" baseline="0">
                <a:latin typeface="Corbel" panose="020B0503020204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err="1"/>
              <a:t>Jämförelse</a:t>
            </a:r>
            <a:r>
              <a:rPr lang="en-US" dirty="0"/>
              <a:t> 2</a:t>
            </a:r>
          </a:p>
        </p:txBody>
      </p:sp>
      <p:sp>
        <p:nvSpPr>
          <p:cNvPr id="9" name="Content Placeholder 3">
            <a:extLst>
              <a:ext uri="{FF2B5EF4-FFF2-40B4-BE49-F238E27FC236}">
                <a16:creationId xmlns:a16="http://schemas.microsoft.com/office/drawing/2014/main" id="{DCC39147-D25E-418A-B116-113C1B3C7F2F}"/>
              </a:ext>
            </a:extLst>
          </p:cNvPr>
          <p:cNvSpPr>
            <a:spLocks noGrp="1"/>
          </p:cNvSpPr>
          <p:nvPr>
            <p:ph sz="half" idx="13" hasCustomPrompt="1"/>
          </p:nvPr>
        </p:nvSpPr>
        <p:spPr>
          <a:xfrm>
            <a:off x="4684876" y="1750616"/>
            <a:ext cx="3452968" cy="2347971"/>
          </a:xfrm>
          <a:prstGeom prst="rect">
            <a:avLst/>
          </a:prstGeom>
        </p:spPr>
        <p:txBody>
          <a:bodyPr/>
          <a:lstStyle>
            <a:lvl1pPr>
              <a:defRPr lang="en-US" sz="2000" b="0" i="0" dirty="0">
                <a:latin typeface="Corbel" panose="020B0503020204020204" pitchFamily="34" charset="0"/>
              </a:defRPr>
            </a:lvl1pPr>
            <a:lvl2pPr>
              <a:defRPr lang="en-US" sz="1800" b="0" i="0" dirty="0">
                <a:latin typeface="Corbel" panose="020B0503020204020204" pitchFamily="34" charset="0"/>
              </a:defRPr>
            </a:lvl2pPr>
            <a:lvl3pPr>
              <a:defRPr lang="en-US" sz="1600" b="0" i="0" dirty="0">
                <a:latin typeface="Corbel" panose="020B0503020204020204" pitchFamily="34" charset="0"/>
              </a:defRPr>
            </a:lvl3pPr>
            <a:lvl4pPr>
              <a:defRPr lang="en-US" sz="1600" b="0" i="0" baseline="0" dirty="0">
                <a:latin typeface="Corbel" panose="020B0503020204020204" pitchFamily="34" charset="0"/>
              </a:defRPr>
            </a:lvl4pPr>
            <a:lvl5pPr>
              <a:defRPr lang="en-US" sz="1600" b="0" i="0" dirty="0">
                <a:latin typeface="Corbel" panose="020B0503020204020204" pitchFamily="34" charset="0"/>
              </a:defRPr>
            </a:lvl5pPr>
          </a:lstStyle>
          <a:p>
            <a:pPr lvl="0">
              <a:lnSpc>
                <a:spcPct val="110000"/>
              </a:lnSpc>
            </a:pPr>
            <a:r>
              <a:rPr lang="en-US" dirty="0" err="1"/>
              <a:t>Klicka</a:t>
            </a:r>
            <a:r>
              <a:rPr lang="en-US" dirty="0"/>
              <a:t> </a:t>
            </a:r>
            <a:r>
              <a:rPr lang="en-US" dirty="0" err="1"/>
              <a:t>här</a:t>
            </a:r>
            <a:r>
              <a:rPr lang="en-US" dirty="0"/>
              <a:t> </a:t>
            </a:r>
            <a:r>
              <a:rPr lang="en-US" dirty="0" err="1"/>
              <a:t>för</a:t>
            </a:r>
            <a:r>
              <a:rPr lang="en-US" dirty="0"/>
              <a:t> </a:t>
            </a:r>
            <a:r>
              <a:rPr lang="en-US" dirty="0" err="1"/>
              <a:t>att</a:t>
            </a:r>
            <a:r>
              <a:rPr lang="en-US" dirty="0"/>
              <a:t> </a:t>
            </a:r>
            <a:r>
              <a:rPr lang="en-US" dirty="0" err="1"/>
              <a:t>skapa</a:t>
            </a:r>
            <a:r>
              <a:rPr lang="en-US" dirty="0"/>
              <a:t> </a:t>
            </a:r>
            <a:r>
              <a:rPr lang="en-US" dirty="0" err="1"/>
              <a:t>en</a:t>
            </a:r>
            <a:r>
              <a:rPr lang="en-US" dirty="0"/>
              <a:t> </a:t>
            </a:r>
            <a:r>
              <a:rPr lang="en-US" dirty="0" err="1"/>
              <a:t>punktlista</a:t>
            </a:r>
            <a:endParaRPr lang="en-US" dirty="0"/>
          </a:p>
          <a:p>
            <a:pPr marL="490538" lvl="1" indent="-217488">
              <a:lnSpc>
                <a:spcPct val="110000"/>
              </a:lnSpc>
              <a:spcBef>
                <a:spcPts val="600"/>
              </a:spcBef>
              <a:buSzPct val="80000"/>
              <a:buFont typeface="Corbel" panose="020B0503020204020204" pitchFamily="34" charset="0"/>
              <a:tabLst/>
            </a:pPr>
            <a:r>
              <a:rPr lang="en-US" dirty="0" err="1"/>
              <a:t>Andra</a:t>
            </a:r>
            <a:r>
              <a:rPr lang="en-US" dirty="0"/>
              <a:t> </a:t>
            </a:r>
            <a:r>
              <a:rPr lang="en-US" dirty="0" err="1"/>
              <a:t>nivån</a:t>
            </a:r>
            <a:endParaRPr lang="en-US" dirty="0"/>
          </a:p>
          <a:p>
            <a:pPr marL="763588" lvl="2" indent="-217488">
              <a:lnSpc>
                <a:spcPct val="110000"/>
              </a:lnSpc>
              <a:spcBef>
                <a:spcPts val="600"/>
              </a:spcBef>
              <a:tabLst/>
            </a:pPr>
            <a:r>
              <a:rPr lang="en-US" dirty="0" err="1"/>
              <a:t>Tredje</a:t>
            </a:r>
            <a:r>
              <a:rPr lang="en-US" dirty="0"/>
              <a:t> </a:t>
            </a:r>
            <a:r>
              <a:rPr lang="en-US" dirty="0" err="1"/>
              <a:t>nivån</a:t>
            </a:r>
            <a:endParaRPr lang="en-US" dirty="0"/>
          </a:p>
          <a:p>
            <a:pPr marL="982663" lvl="3" indent="-177800">
              <a:lnSpc>
                <a:spcPct val="110000"/>
              </a:lnSpc>
              <a:spcBef>
                <a:spcPts val="600"/>
              </a:spcBef>
              <a:tabLst/>
            </a:pPr>
            <a:r>
              <a:rPr lang="en-US" dirty="0" err="1"/>
              <a:t>Fjärde</a:t>
            </a:r>
            <a:r>
              <a:rPr lang="en-US" dirty="0"/>
              <a:t> </a:t>
            </a:r>
            <a:r>
              <a:rPr lang="en-US" dirty="0" err="1"/>
              <a:t>nivån</a:t>
            </a:r>
            <a:endParaRPr lang="en-US" dirty="0"/>
          </a:p>
          <a:p>
            <a:pPr marL="1200150" lvl="4" indent="-176213">
              <a:lnSpc>
                <a:spcPct val="110000"/>
              </a:lnSpc>
              <a:spcBef>
                <a:spcPts val="600"/>
              </a:spcBef>
              <a:tabLst/>
            </a:pPr>
            <a:r>
              <a:rPr lang="en-US" dirty="0" err="1"/>
              <a:t>Femte</a:t>
            </a:r>
            <a:r>
              <a:rPr lang="en-US" dirty="0"/>
              <a:t> </a:t>
            </a:r>
            <a:r>
              <a:rPr lang="en-US" dirty="0" err="1"/>
              <a:t>nivån</a:t>
            </a:r>
            <a:endParaRPr lang="en-US" dirty="0"/>
          </a:p>
        </p:txBody>
      </p:sp>
      <p:sp>
        <p:nvSpPr>
          <p:cNvPr id="10" name="Title 17">
            <a:extLst>
              <a:ext uri="{FF2B5EF4-FFF2-40B4-BE49-F238E27FC236}">
                <a16:creationId xmlns:a16="http://schemas.microsoft.com/office/drawing/2014/main" id="{4669E440-681D-4096-BEC4-732791E6D8A8}"/>
              </a:ext>
            </a:extLst>
          </p:cNvPr>
          <p:cNvSpPr>
            <a:spLocks noGrp="1"/>
          </p:cNvSpPr>
          <p:nvPr>
            <p:ph type="title" hasCustomPrompt="1"/>
          </p:nvPr>
        </p:nvSpPr>
        <p:spPr>
          <a:xfrm>
            <a:off x="971551" y="742157"/>
            <a:ext cx="5972946" cy="510521"/>
          </a:xfrm>
          <a:prstGeom prst="rect">
            <a:avLst/>
          </a:prstGeom>
        </p:spPr>
        <p:txBody>
          <a:bodyPr/>
          <a:lstStyle>
            <a:lvl1pPr>
              <a:defRPr sz="2400" b="1" baseline="0">
                <a:latin typeface="Corbel" panose="020B0503020204020204" pitchFamily="34" charset="0"/>
                <a:ea typeface="Corbel" panose="020B0503020204020204" pitchFamily="34" charset="0"/>
                <a:cs typeface="Arial" charset="0"/>
              </a:defRPr>
            </a:lvl1pPr>
          </a:lstStyle>
          <a:p>
            <a:r>
              <a:rPr lang="en-US" dirty="0" err="1"/>
              <a:t>Skriv</a:t>
            </a:r>
            <a:r>
              <a:rPr lang="en-US" dirty="0"/>
              <a:t> </a:t>
            </a:r>
            <a:r>
              <a:rPr lang="en-US" dirty="0" err="1"/>
              <a:t>en</a:t>
            </a:r>
            <a:r>
              <a:rPr lang="en-US" dirty="0"/>
              <a:t> </a:t>
            </a:r>
            <a:r>
              <a:rPr lang="en-US" dirty="0" err="1"/>
              <a:t>rubrik</a:t>
            </a:r>
            <a:r>
              <a:rPr lang="en-US" dirty="0"/>
              <a:t> </a:t>
            </a:r>
            <a:r>
              <a:rPr lang="en-US" dirty="0" err="1"/>
              <a:t>här</a:t>
            </a:r>
            <a:endParaRPr lang="en-US" dirty="0"/>
          </a:p>
        </p:txBody>
      </p:sp>
      <p:sp>
        <p:nvSpPr>
          <p:cNvPr id="11" name="Subtitle 2">
            <a:extLst>
              <a:ext uri="{FF2B5EF4-FFF2-40B4-BE49-F238E27FC236}">
                <a16:creationId xmlns:a16="http://schemas.microsoft.com/office/drawing/2014/main" id="{12834628-F2D8-4A21-B0EB-A8D6D9722D6C}"/>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24056313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Anpassad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372EF0E0-1DA1-403B-A95C-01BD76426A37}"/>
              </a:ext>
            </a:extLst>
          </p:cNvPr>
          <p:cNvSpPr>
            <a:spLocks noGrp="1"/>
          </p:cNvSpPr>
          <p:nvPr>
            <p:ph type="title" hasCustomPrompt="1"/>
          </p:nvPr>
        </p:nvSpPr>
        <p:spPr>
          <a:xfrm>
            <a:off x="971551" y="870348"/>
            <a:ext cx="5972947" cy="510521"/>
          </a:xfrm>
          <a:prstGeom prst="rect">
            <a:avLst/>
          </a:prstGeom>
        </p:spPr>
        <p:txBody>
          <a:bodyPr/>
          <a:lstStyle>
            <a:lvl1pPr>
              <a:defRPr sz="2400" b="1" i="0" baseline="0">
                <a:latin typeface="Corbel" panose="020B0503020204020204" pitchFamily="34" charset="0"/>
              </a:defRPr>
            </a:lvl1pPr>
          </a:lstStyle>
          <a:p>
            <a:r>
              <a:rPr lang="en-US" dirty="0" err="1"/>
              <a:t>Skriv</a:t>
            </a:r>
            <a:r>
              <a:rPr lang="en-US" dirty="0"/>
              <a:t> </a:t>
            </a:r>
            <a:r>
              <a:rPr lang="en-US" dirty="0" err="1"/>
              <a:t>en</a:t>
            </a:r>
            <a:r>
              <a:rPr lang="en-US" dirty="0"/>
              <a:t> </a:t>
            </a:r>
            <a:r>
              <a:rPr lang="en-US" dirty="0" err="1"/>
              <a:t>rubrik</a:t>
            </a:r>
            <a:r>
              <a:rPr lang="en-US" dirty="0"/>
              <a:t> </a:t>
            </a:r>
            <a:r>
              <a:rPr lang="en-US" dirty="0" err="1"/>
              <a:t>här</a:t>
            </a:r>
            <a:endParaRPr lang="en-US" dirty="0"/>
          </a:p>
        </p:txBody>
      </p:sp>
      <p:sp>
        <p:nvSpPr>
          <p:cNvPr id="5" name="Subtitle 2">
            <a:extLst>
              <a:ext uri="{FF2B5EF4-FFF2-40B4-BE49-F238E27FC236}">
                <a16:creationId xmlns:a16="http://schemas.microsoft.com/office/drawing/2014/main" id="{245FA675-0AA6-482C-89AA-E4E8C5B7D8A2}"/>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17146224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2 - Tom sid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Subtitle 2">
            <a:extLst>
              <a:ext uri="{FF2B5EF4-FFF2-40B4-BE49-F238E27FC236}">
                <a16:creationId xmlns:a16="http://schemas.microsoft.com/office/drawing/2014/main" id="{71846C22-44CE-4870-8D6B-C7620DFD1F08}"/>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25050246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A2 - Innehåll med bild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59C3F536-D64B-4BFC-BEF4-CC79B31C2490}"/>
              </a:ext>
            </a:extLst>
          </p:cNvPr>
          <p:cNvSpPr>
            <a:spLocks noGrp="1"/>
          </p:cNvSpPr>
          <p:nvPr>
            <p:ph type="title" hasCustomPrompt="1"/>
          </p:nvPr>
        </p:nvSpPr>
        <p:spPr>
          <a:xfrm>
            <a:off x="971550" y="742157"/>
            <a:ext cx="2607469" cy="672703"/>
          </a:xfrm>
          <a:prstGeom prst="rect">
            <a:avLst/>
          </a:prstGeom>
        </p:spPr>
        <p:txBody>
          <a:bodyPr anchor="b"/>
          <a:lstStyle>
            <a:lvl1pPr>
              <a:defRPr sz="2400" b="1" i="0">
                <a:latin typeface="Corbel" panose="020B0503020204020204" pitchFamily="34" charset="0"/>
              </a:defRPr>
            </a:lvl1pPr>
          </a:lstStyle>
          <a:p>
            <a:r>
              <a:rPr lang="en-US" dirty="0" err="1"/>
              <a:t>Skriv</a:t>
            </a:r>
            <a:r>
              <a:rPr lang="en-US" dirty="0"/>
              <a:t> </a:t>
            </a:r>
            <a:r>
              <a:rPr lang="en-US" dirty="0" err="1"/>
              <a:t>en</a:t>
            </a:r>
            <a:r>
              <a:rPr lang="en-US" dirty="0"/>
              <a:t> </a:t>
            </a:r>
            <a:r>
              <a:rPr lang="en-US" dirty="0" err="1"/>
              <a:t>rubrik</a:t>
            </a:r>
            <a:r>
              <a:rPr lang="en-US" dirty="0"/>
              <a:t> </a:t>
            </a:r>
            <a:r>
              <a:rPr lang="en-US" dirty="0" err="1"/>
              <a:t>här</a:t>
            </a:r>
            <a:endParaRPr lang="en-US" dirty="0"/>
          </a:p>
        </p:txBody>
      </p:sp>
      <p:sp>
        <p:nvSpPr>
          <p:cNvPr id="7" name="Content Placeholder 2">
            <a:extLst>
              <a:ext uri="{FF2B5EF4-FFF2-40B4-BE49-F238E27FC236}">
                <a16:creationId xmlns:a16="http://schemas.microsoft.com/office/drawing/2014/main" id="{21BD9082-4DAF-49BC-8F62-7BCCBC7E28CA}"/>
              </a:ext>
            </a:extLst>
          </p:cNvPr>
          <p:cNvSpPr>
            <a:spLocks noGrp="1"/>
          </p:cNvSpPr>
          <p:nvPr>
            <p:ph idx="1" hasCustomPrompt="1"/>
          </p:nvPr>
        </p:nvSpPr>
        <p:spPr>
          <a:xfrm>
            <a:off x="3779194" y="742157"/>
            <a:ext cx="4393256" cy="3343461"/>
          </a:xfrm>
          <a:prstGeom prst="rect">
            <a:avLst/>
          </a:prstGeom>
        </p:spPr>
        <p:txBody>
          <a:bodyPr/>
          <a:lstStyle>
            <a:lvl1pPr>
              <a:defRPr lang="en-US" sz="2000" b="0" i="0" dirty="0">
                <a:latin typeface="Corbel" panose="020B0503020204020204" pitchFamily="34" charset="0"/>
              </a:defRPr>
            </a:lvl1pPr>
            <a:lvl2pPr>
              <a:defRPr lang="en-US" sz="1800" b="0" i="0" dirty="0">
                <a:latin typeface="Corbel" panose="020B0503020204020204" pitchFamily="34" charset="0"/>
              </a:defRPr>
            </a:lvl2pPr>
            <a:lvl3pPr>
              <a:defRPr lang="en-US" sz="1600" b="0" i="0" dirty="0">
                <a:latin typeface="Corbel" panose="020B0503020204020204" pitchFamily="34" charset="0"/>
              </a:defRPr>
            </a:lvl3pPr>
            <a:lvl4pPr>
              <a:defRPr lang="en-US" sz="1600" b="0" i="0" baseline="0" dirty="0">
                <a:latin typeface="Corbel" panose="020B0503020204020204" pitchFamily="34" charset="0"/>
              </a:defRPr>
            </a:lvl4pPr>
            <a:lvl5pPr>
              <a:defRPr lang="en-US" sz="1600" b="0" i="0" dirty="0">
                <a:latin typeface="Corbel" panose="020B0503020204020204" pitchFamily="34" charset="0"/>
              </a:defRPr>
            </a:lvl5pPr>
          </a:lstStyle>
          <a:p>
            <a:pPr lvl="0">
              <a:lnSpc>
                <a:spcPct val="110000"/>
              </a:lnSpc>
            </a:pPr>
            <a:r>
              <a:rPr lang="en-US" dirty="0" err="1"/>
              <a:t>Klicka</a:t>
            </a:r>
            <a:r>
              <a:rPr lang="en-US" dirty="0"/>
              <a:t> </a:t>
            </a:r>
            <a:r>
              <a:rPr lang="en-US" dirty="0" err="1"/>
              <a:t>här</a:t>
            </a:r>
            <a:r>
              <a:rPr lang="en-US" dirty="0"/>
              <a:t> </a:t>
            </a:r>
            <a:r>
              <a:rPr lang="en-US" dirty="0" err="1"/>
              <a:t>för</a:t>
            </a:r>
            <a:r>
              <a:rPr lang="en-US" dirty="0"/>
              <a:t> </a:t>
            </a:r>
            <a:r>
              <a:rPr lang="en-US" dirty="0" err="1"/>
              <a:t>att</a:t>
            </a:r>
            <a:r>
              <a:rPr lang="en-US" dirty="0"/>
              <a:t> </a:t>
            </a:r>
            <a:r>
              <a:rPr lang="en-US" dirty="0" err="1"/>
              <a:t>skapa</a:t>
            </a:r>
            <a:r>
              <a:rPr lang="en-US" dirty="0"/>
              <a:t> </a:t>
            </a:r>
            <a:r>
              <a:rPr lang="en-US" dirty="0" err="1"/>
              <a:t>en</a:t>
            </a:r>
            <a:r>
              <a:rPr lang="en-US" dirty="0"/>
              <a:t> </a:t>
            </a:r>
            <a:r>
              <a:rPr lang="en-US" dirty="0" err="1"/>
              <a:t>punktlista</a:t>
            </a:r>
            <a:endParaRPr lang="en-US" dirty="0"/>
          </a:p>
          <a:p>
            <a:pPr marL="490538" lvl="1" indent="-217488">
              <a:lnSpc>
                <a:spcPct val="110000"/>
              </a:lnSpc>
              <a:spcBef>
                <a:spcPts val="600"/>
              </a:spcBef>
              <a:buSzPct val="80000"/>
              <a:buFont typeface="Corbel" panose="020B0503020204020204" pitchFamily="34" charset="0"/>
              <a:tabLst/>
            </a:pPr>
            <a:r>
              <a:rPr lang="en-US" dirty="0" err="1"/>
              <a:t>Andra</a:t>
            </a:r>
            <a:r>
              <a:rPr lang="en-US" dirty="0"/>
              <a:t> </a:t>
            </a:r>
            <a:r>
              <a:rPr lang="en-US" dirty="0" err="1"/>
              <a:t>nivån</a:t>
            </a:r>
            <a:endParaRPr lang="en-US" dirty="0"/>
          </a:p>
          <a:p>
            <a:pPr marL="763588" lvl="2" indent="-217488">
              <a:lnSpc>
                <a:spcPct val="110000"/>
              </a:lnSpc>
              <a:spcBef>
                <a:spcPts val="600"/>
              </a:spcBef>
              <a:tabLst/>
            </a:pPr>
            <a:r>
              <a:rPr lang="en-US" dirty="0" err="1"/>
              <a:t>Tredje</a:t>
            </a:r>
            <a:r>
              <a:rPr lang="en-US" dirty="0"/>
              <a:t> </a:t>
            </a:r>
            <a:r>
              <a:rPr lang="en-US" dirty="0" err="1"/>
              <a:t>nivån</a:t>
            </a:r>
            <a:endParaRPr lang="en-US" dirty="0"/>
          </a:p>
          <a:p>
            <a:pPr marL="982663" lvl="3" indent="-177800">
              <a:lnSpc>
                <a:spcPct val="110000"/>
              </a:lnSpc>
              <a:spcBef>
                <a:spcPts val="600"/>
              </a:spcBef>
              <a:tabLst/>
            </a:pPr>
            <a:r>
              <a:rPr lang="en-US" dirty="0" err="1"/>
              <a:t>Fjärde</a:t>
            </a:r>
            <a:r>
              <a:rPr lang="en-US" dirty="0"/>
              <a:t> </a:t>
            </a:r>
            <a:r>
              <a:rPr lang="en-US" dirty="0" err="1"/>
              <a:t>nivån</a:t>
            </a:r>
            <a:endParaRPr lang="en-US" dirty="0"/>
          </a:p>
          <a:p>
            <a:pPr marL="1200150" lvl="4" indent="-176213">
              <a:lnSpc>
                <a:spcPct val="110000"/>
              </a:lnSpc>
              <a:spcBef>
                <a:spcPts val="600"/>
              </a:spcBef>
              <a:tabLst/>
            </a:pPr>
            <a:r>
              <a:rPr lang="en-US" dirty="0" err="1"/>
              <a:t>Femte</a:t>
            </a:r>
            <a:r>
              <a:rPr lang="en-US" dirty="0"/>
              <a:t> </a:t>
            </a:r>
            <a:r>
              <a:rPr lang="en-US" dirty="0" err="1"/>
              <a:t>nivån</a:t>
            </a:r>
            <a:endParaRPr lang="en-US" dirty="0"/>
          </a:p>
        </p:txBody>
      </p:sp>
      <p:sp>
        <p:nvSpPr>
          <p:cNvPr id="8" name="Text Placeholder 3">
            <a:extLst>
              <a:ext uri="{FF2B5EF4-FFF2-40B4-BE49-F238E27FC236}">
                <a16:creationId xmlns:a16="http://schemas.microsoft.com/office/drawing/2014/main" id="{8D85BB55-8A0C-425A-A85F-B2238AEAFC79}"/>
              </a:ext>
            </a:extLst>
          </p:cNvPr>
          <p:cNvSpPr>
            <a:spLocks noGrp="1"/>
          </p:cNvSpPr>
          <p:nvPr>
            <p:ph type="body" sz="half" idx="2" hasCustomPrompt="1"/>
          </p:nvPr>
        </p:nvSpPr>
        <p:spPr>
          <a:xfrm>
            <a:off x="971550" y="1414860"/>
            <a:ext cx="2607468" cy="2670758"/>
          </a:xfrm>
          <a:prstGeom prst="rect">
            <a:avLst/>
          </a:prstGeom>
        </p:spPr>
        <p:txBody>
          <a:bodyPr/>
          <a:lstStyle>
            <a:lvl1pPr marL="0" indent="0">
              <a:lnSpc>
                <a:spcPct val="130000"/>
              </a:lnSpc>
              <a:buNone/>
              <a:defRPr sz="1800" b="0" i="0">
                <a:latin typeface="Corbel" panose="020B0503020204020204" pitchFamily="34"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err="1"/>
              <a:t>Underrubrik</a:t>
            </a:r>
            <a:endParaRPr lang="en-US" dirty="0"/>
          </a:p>
        </p:txBody>
      </p:sp>
      <p:sp>
        <p:nvSpPr>
          <p:cNvPr id="9" name="Subtitle 2">
            <a:extLst>
              <a:ext uri="{FF2B5EF4-FFF2-40B4-BE49-F238E27FC236}">
                <a16:creationId xmlns:a16="http://schemas.microsoft.com/office/drawing/2014/main" id="{A9C8B79F-F032-42C4-B31B-257CCFC3E549}"/>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20520384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A2 - Bild med bild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Picture Placeholder 2">
            <a:extLst>
              <a:ext uri="{FF2B5EF4-FFF2-40B4-BE49-F238E27FC236}">
                <a16:creationId xmlns:a16="http://schemas.microsoft.com/office/drawing/2014/main" id="{247967D8-9AB6-4493-8198-D2E80F8DCBB1}"/>
              </a:ext>
            </a:extLst>
          </p:cNvPr>
          <p:cNvSpPr>
            <a:spLocks noGrp="1" noChangeAspect="1"/>
          </p:cNvSpPr>
          <p:nvPr>
            <p:ph type="pic" idx="1" hasCustomPrompt="1"/>
          </p:nvPr>
        </p:nvSpPr>
        <p:spPr>
          <a:xfrm>
            <a:off x="3779195" y="742157"/>
            <a:ext cx="4393256" cy="3324005"/>
          </a:xfrm>
          <a:prstGeom prst="rect">
            <a:avLst/>
          </a:prstGeom>
        </p:spPr>
        <p:txBody>
          <a:bodyPr anchor="ctr"/>
          <a:lstStyle>
            <a:lvl1pPr marL="0" indent="0" algn="ctr">
              <a:buNone/>
              <a:defRPr sz="1600" b="0" i="0" baseline="0">
                <a:latin typeface="Corbel" panose="020B0503020204020204" pitchFamily="34" charset="0"/>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dirty="0" err="1"/>
              <a:t>Klicka</a:t>
            </a:r>
            <a:r>
              <a:rPr lang="en-US" dirty="0"/>
              <a:t> </a:t>
            </a:r>
            <a:r>
              <a:rPr lang="en-US" dirty="0" err="1"/>
              <a:t>på</a:t>
            </a:r>
            <a:r>
              <a:rPr lang="en-US" dirty="0"/>
              <a:t> </a:t>
            </a:r>
            <a:r>
              <a:rPr lang="en-US" dirty="0" err="1"/>
              <a:t>ikonen</a:t>
            </a:r>
            <a:r>
              <a:rPr lang="en-US" dirty="0"/>
              <a:t> </a:t>
            </a:r>
            <a:r>
              <a:rPr lang="en-US" dirty="0" err="1"/>
              <a:t>för</a:t>
            </a:r>
            <a:r>
              <a:rPr lang="en-US" dirty="0"/>
              <a:t> </a:t>
            </a:r>
            <a:r>
              <a:rPr lang="en-US" dirty="0" err="1"/>
              <a:t>att</a:t>
            </a:r>
            <a:r>
              <a:rPr lang="en-US" dirty="0"/>
              <a:t> </a:t>
            </a:r>
            <a:r>
              <a:rPr lang="en-US" dirty="0" err="1"/>
              <a:t>lägga</a:t>
            </a:r>
            <a:r>
              <a:rPr lang="en-US" dirty="0"/>
              <a:t> till </a:t>
            </a:r>
            <a:r>
              <a:rPr lang="en-US" dirty="0" err="1"/>
              <a:t>en</a:t>
            </a:r>
            <a:r>
              <a:rPr lang="en-US" dirty="0"/>
              <a:t> </a:t>
            </a:r>
            <a:r>
              <a:rPr lang="en-US" dirty="0" err="1"/>
              <a:t>bild</a:t>
            </a:r>
            <a:r>
              <a:rPr lang="en-US" dirty="0"/>
              <a:t>.</a:t>
            </a:r>
          </a:p>
        </p:txBody>
      </p:sp>
      <p:sp>
        <p:nvSpPr>
          <p:cNvPr id="6" name="Title 1">
            <a:extLst>
              <a:ext uri="{FF2B5EF4-FFF2-40B4-BE49-F238E27FC236}">
                <a16:creationId xmlns:a16="http://schemas.microsoft.com/office/drawing/2014/main" id="{0AB7C0BE-15F7-4668-80A5-AC02F82441DD}"/>
              </a:ext>
            </a:extLst>
          </p:cNvPr>
          <p:cNvSpPr>
            <a:spLocks noGrp="1"/>
          </p:cNvSpPr>
          <p:nvPr>
            <p:ph type="title" hasCustomPrompt="1"/>
          </p:nvPr>
        </p:nvSpPr>
        <p:spPr>
          <a:xfrm>
            <a:off x="971550" y="742157"/>
            <a:ext cx="2607469" cy="672703"/>
          </a:xfrm>
          <a:prstGeom prst="rect">
            <a:avLst/>
          </a:prstGeom>
        </p:spPr>
        <p:txBody>
          <a:bodyPr anchor="b"/>
          <a:lstStyle>
            <a:lvl1pPr>
              <a:defRPr sz="2400" b="1" i="0">
                <a:latin typeface="Corbel" panose="020B0503020204020204" pitchFamily="34" charset="0"/>
              </a:defRPr>
            </a:lvl1pPr>
          </a:lstStyle>
          <a:p>
            <a:r>
              <a:rPr lang="en-US" dirty="0" err="1"/>
              <a:t>Skriv</a:t>
            </a:r>
            <a:r>
              <a:rPr lang="en-US" dirty="0"/>
              <a:t> </a:t>
            </a:r>
            <a:r>
              <a:rPr lang="en-US" dirty="0" err="1"/>
              <a:t>en</a:t>
            </a:r>
            <a:r>
              <a:rPr lang="en-US" dirty="0"/>
              <a:t> </a:t>
            </a:r>
            <a:r>
              <a:rPr lang="en-US" dirty="0" err="1"/>
              <a:t>rubrik</a:t>
            </a:r>
            <a:r>
              <a:rPr lang="en-US" dirty="0"/>
              <a:t> </a:t>
            </a:r>
            <a:r>
              <a:rPr lang="en-US" dirty="0" err="1"/>
              <a:t>här</a:t>
            </a:r>
            <a:endParaRPr lang="en-US" dirty="0"/>
          </a:p>
        </p:txBody>
      </p:sp>
      <p:sp>
        <p:nvSpPr>
          <p:cNvPr id="7" name="Text Placeholder 3">
            <a:extLst>
              <a:ext uri="{FF2B5EF4-FFF2-40B4-BE49-F238E27FC236}">
                <a16:creationId xmlns:a16="http://schemas.microsoft.com/office/drawing/2014/main" id="{C234FBC2-B46A-45E2-B9F8-38286BA4B10D}"/>
              </a:ext>
            </a:extLst>
          </p:cNvPr>
          <p:cNvSpPr>
            <a:spLocks noGrp="1"/>
          </p:cNvSpPr>
          <p:nvPr>
            <p:ph type="body" sz="half" idx="2" hasCustomPrompt="1"/>
          </p:nvPr>
        </p:nvSpPr>
        <p:spPr>
          <a:xfrm>
            <a:off x="971550" y="1414860"/>
            <a:ext cx="2607469" cy="2651302"/>
          </a:xfrm>
          <a:prstGeom prst="rect">
            <a:avLst/>
          </a:prstGeom>
        </p:spPr>
        <p:txBody>
          <a:bodyPr/>
          <a:lstStyle>
            <a:lvl1pPr marL="0" indent="0">
              <a:lnSpc>
                <a:spcPct val="130000"/>
              </a:lnSpc>
              <a:spcBef>
                <a:spcPts val="0"/>
              </a:spcBef>
              <a:buNone/>
              <a:defRPr sz="1800" b="0" i="0">
                <a:latin typeface="Corbel" panose="020B0503020204020204" pitchFamily="34"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a:t>Underrubrik</a:t>
            </a:r>
          </a:p>
        </p:txBody>
      </p:sp>
      <p:sp>
        <p:nvSpPr>
          <p:cNvPr id="10" name="Subtitle 2">
            <a:extLst>
              <a:ext uri="{FF2B5EF4-FFF2-40B4-BE49-F238E27FC236}">
                <a16:creationId xmlns:a16="http://schemas.microsoft.com/office/drawing/2014/main" id="{9385068F-3ECE-4D88-948B-15ED065E8015}"/>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8185194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A2 - Horisontell rubrik och vertik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665F73D1-05DE-46F7-9E43-08A30F532AB7}"/>
              </a:ext>
            </a:extLst>
          </p:cNvPr>
          <p:cNvSpPr>
            <a:spLocks noGrp="1"/>
          </p:cNvSpPr>
          <p:nvPr>
            <p:ph type="title" hasCustomPrompt="1"/>
          </p:nvPr>
        </p:nvSpPr>
        <p:spPr>
          <a:xfrm>
            <a:off x="2157566" y="273845"/>
            <a:ext cx="6315847" cy="479191"/>
          </a:xfrm>
          <a:prstGeom prst="rect">
            <a:avLst/>
          </a:prstGeom>
        </p:spPr>
        <p:txBody>
          <a:bodyPr/>
          <a:lstStyle>
            <a:lvl1pPr algn="r">
              <a:defRPr sz="2400" b="1" i="0" baseline="0">
                <a:latin typeface="Corbel" panose="020B0503020204020204" pitchFamily="34" charset="0"/>
                <a:ea typeface="Corbel" panose="020B0503020204020204" pitchFamily="34" charset="0"/>
                <a:cs typeface="Arial" charset="0"/>
              </a:defRPr>
            </a:lvl1pPr>
          </a:lstStyle>
          <a:p>
            <a:r>
              <a:rPr lang="en-US" dirty="0" err="1"/>
              <a:t>Skriv</a:t>
            </a:r>
            <a:r>
              <a:rPr lang="en-US" dirty="0"/>
              <a:t> </a:t>
            </a:r>
            <a:r>
              <a:rPr lang="en-US" dirty="0" err="1"/>
              <a:t>en</a:t>
            </a:r>
            <a:r>
              <a:rPr lang="en-US" dirty="0"/>
              <a:t> </a:t>
            </a:r>
            <a:r>
              <a:rPr lang="en-US" dirty="0" err="1"/>
              <a:t>rubrik</a:t>
            </a:r>
            <a:r>
              <a:rPr lang="en-US" dirty="0"/>
              <a:t> </a:t>
            </a:r>
            <a:r>
              <a:rPr lang="en-US" dirty="0" err="1"/>
              <a:t>här</a:t>
            </a:r>
            <a:endParaRPr lang="en-US" dirty="0"/>
          </a:p>
        </p:txBody>
      </p:sp>
      <p:sp>
        <p:nvSpPr>
          <p:cNvPr id="8" name="Vertical Text Placeholder 2">
            <a:extLst>
              <a:ext uri="{FF2B5EF4-FFF2-40B4-BE49-F238E27FC236}">
                <a16:creationId xmlns:a16="http://schemas.microsoft.com/office/drawing/2014/main" id="{623428C2-E86A-44FC-8AC9-39E11B0DBE08}"/>
              </a:ext>
            </a:extLst>
          </p:cNvPr>
          <p:cNvSpPr>
            <a:spLocks noGrp="1"/>
          </p:cNvSpPr>
          <p:nvPr>
            <p:ph type="body" orient="vert" idx="1" hasCustomPrompt="1"/>
          </p:nvPr>
        </p:nvSpPr>
        <p:spPr>
          <a:xfrm>
            <a:off x="992220" y="851836"/>
            <a:ext cx="7485301" cy="3780887"/>
          </a:xfrm>
          <a:prstGeom prst="rect">
            <a:avLst/>
          </a:prstGeom>
        </p:spPr>
        <p:txBody>
          <a:bodyPr vert="vert"/>
          <a:lstStyle>
            <a:lvl1pPr>
              <a:defRPr lang="en-US" sz="2000" b="0" i="0" dirty="0">
                <a:latin typeface="Corbel" panose="020B0503020204020204" pitchFamily="34" charset="0"/>
              </a:defRPr>
            </a:lvl1pPr>
            <a:lvl2pPr>
              <a:defRPr lang="en-US" sz="1800" b="0" i="0" dirty="0">
                <a:latin typeface="Corbel" panose="020B0503020204020204" pitchFamily="34" charset="0"/>
              </a:defRPr>
            </a:lvl2pPr>
            <a:lvl3pPr>
              <a:defRPr lang="en-US" sz="1600" b="0" i="0" dirty="0">
                <a:latin typeface="Corbel" panose="020B0503020204020204" pitchFamily="34" charset="0"/>
              </a:defRPr>
            </a:lvl3pPr>
            <a:lvl4pPr>
              <a:defRPr lang="en-US" sz="1600" b="0" i="0" baseline="0" dirty="0">
                <a:latin typeface="Corbel" panose="020B0503020204020204" pitchFamily="34" charset="0"/>
              </a:defRPr>
            </a:lvl4pPr>
            <a:lvl5pPr>
              <a:defRPr lang="en-US" sz="1600" b="0" i="0" dirty="0">
                <a:latin typeface="Corbel" panose="020B0503020204020204" pitchFamily="34" charset="0"/>
              </a:defRPr>
            </a:lvl5pPr>
          </a:lstStyle>
          <a:p>
            <a:pPr lvl="0">
              <a:lnSpc>
                <a:spcPct val="110000"/>
              </a:lnSpc>
            </a:pPr>
            <a:r>
              <a:rPr lang="en-US" dirty="0" err="1"/>
              <a:t>Klicka</a:t>
            </a:r>
            <a:r>
              <a:rPr lang="en-US" dirty="0"/>
              <a:t> </a:t>
            </a:r>
            <a:r>
              <a:rPr lang="en-US" dirty="0" err="1"/>
              <a:t>här</a:t>
            </a:r>
            <a:r>
              <a:rPr lang="en-US" dirty="0"/>
              <a:t> </a:t>
            </a:r>
            <a:r>
              <a:rPr lang="en-US" dirty="0" err="1"/>
              <a:t>för</a:t>
            </a:r>
            <a:r>
              <a:rPr lang="en-US" dirty="0"/>
              <a:t> </a:t>
            </a:r>
            <a:r>
              <a:rPr lang="en-US" dirty="0" err="1"/>
              <a:t>att</a:t>
            </a:r>
            <a:r>
              <a:rPr lang="en-US" dirty="0"/>
              <a:t> </a:t>
            </a:r>
            <a:r>
              <a:rPr lang="en-US" dirty="0" err="1"/>
              <a:t>skapa</a:t>
            </a:r>
            <a:r>
              <a:rPr lang="en-US" dirty="0"/>
              <a:t> </a:t>
            </a:r>
            <a:r>
              <a:rPr lang="en-US" dirty="0" err="1"/>
              <a:t>en</a:t>
            </a:r>
            <a:r>
              <a:rPr lang="en-US" dirty="0"/>
              <a:t> </a:t>
            </a:r>
            <a:r>
              <a:rPr lang="en-US" dirty="0" err="1"/>
              <a:t>punktlista</a:t>
            </a:r>
            <a:endParaRPr lang="en-US" dirty="0"/>
          </a:p>
          <a:p>
            <a:pPr marL="490538" lvl="1" indent="-217488">
              <a:lnSpc>
                <a:spcPct val="110000"/>
              </a:lnSpc>
              <a:spcBef>
                <a:spcPts val="600"/>
              </a:spcBef>
              <a:buSzPct val="80000"/>
              <a:buFont typeface="Corbel" panose="020B0503020204020204" pitchFamily="34" charset="0"/>
              <a:tabLst/>
            </a:pPr>
            <a:r>
              <a:rPr lang="en-US" dirty="0" err="1"/>
              <a:t>Andra</a:t>
            </a:r>
            <a:r>
              <a:rPr lang="en-US" dirty="0"/>
              <a:t> </a:t>
            </a:r>
            <a:r>
              <a:rPr lang="en-US" dirty="0" err="1"/>
              <a:t>nivån</a:t>
            </a:r>
            <a:endParaRPr lang="en-US" dirty="0"/>
          </a:p>
          <a:p>
            <a:pPr marL="763588" lvl="2" indent="-217488">
              <a:lnSpc>
                <a:spcPct val="110000"/>
              </a:lnSpc>
              <a:spcBef>
                <a:spcPts val="600"/>
              </a:spcBef>
              <a:tabLst/>
            </a:pPr>
            <a:r>
              <a:rPr lang="en-US" dirty="0" err="1"/>
              <a:t>Tredje</a:t>
            </a:r>
            <a:r>
              <a:rPr lang="en-US" dirty="0"/>
              <a:t> </a:t>
            </a:r>
            <a:r>
              <a:rPr lang="en-US" dirty="0" err="1"/>
              <a:t>nivån</a:t>
            </a:r>
            <a:endParaRPr lang="en-US" dirty="0"/>
          </a:p>
          <a:p>
            <a:pPr marL="982663" lvl="3" indent="-177800">
              <a:lnSpc>
                <a:spcPct val="110000"/>
              </a:lnSpc>
              <a:spcBef>
                <a:spcPts val="600"/>
              </a:spcBef>
              <a:tabLst/>
            </a:pPr>
            <a:r>
              <a:rPr lang="en-US" dirty="0" err="1"/>
              <a:t>Fjärde</a:t>
            </a:r>
            <a:r>
              <a:rPr lang="en-US" dirty="0"/>
              <a:t> </a:t>
            </a:r>
            <a:r>
              <a:rPr lang="en-US" dirty="0" err="1"/>
              <a:t>nivån</a:t>
            </a:r>
            <a:endParaRPr lang="en-US" dirty="0"/>
          </a:p>
          <a:p>
            <a:pPr marL="1200150" lvl="4" indent="-176213">
              <a:lnSpc>
                <a:spcPct val="110000"/>
              </a:lnSpc>
              <a:spcBef>
                <a:spcPts val="600"/>
              </a:spcBef>
              <a:tabLst/>
            </a:pPr>
            <a:r>
              <a:rPr lang="en-US" dirty="0" err="1"/>
              <a:t>Femte</a:t>
            </a:r>
            <a:r>
              <a:rPr lang="en-US" dirty="0"/>
              <a:t> </a:t>
            </a:r>
            <a:r>
              <a:rPr lang="en-US" dirty="0" err="1"/>
              <a:t>nivån</a:t>
            </a:r>
            <a:endParaRPr lang="en-US" dirty="0"/>
          </a:p>
        </p:txBody>
      </p:sp>
      <p:pic>
        <p:nvPicPr>
          <p:cNvPr id="9" name="Bildobjekt 8">
            <a:extLst>
              <a:ext uri="{FF2B5EF4-FFF2-40B4-BE49-F238E27FC236}">
                <a16:creationId xmlns:a16="http://schemas.microsoft.com/office/drawing/2014/main" id="{77142806-D316-46CF-93B5-E15276F32AC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rot="5400000">
            <a:off x="-172628" y="4526948"/>
            <a:ext cx="792974" cy="157470"/>
          </a:xfrm>
          <a:prstGeom prst="rect">
            <a:avLst/>
          </a:prstGeom>
        </p:spPr>
      </p:pic>
      <p:sp>
        <p:nvSpPr>
          <p:cNvPr id="10" name="Subtitle 2">
            <a:extLst>
              <a:ext uri="{FF2B5EF4-FFF2-40B4-BE49-F238E27FC236}">
                <a16:creationId xmlns:a16="http://schemas.microsoft.com/office/drawing/2014/main" id="{03A7F32A-8998-4710-9E3B-6DFF4FBEF473}"/>
              </a:ext>
            </a:extLst>
          </p:cNvPr>
          <p:cNvSpPr>
            <a:spLocks noGrp="1"/>
          </p:cNvSpPr>
          <p:nvPr>
            <p:ph type="subTitle" idx="10" hasCustomPrompt="1"/>
          </p:nvPr>
        </p:nvSpPr>
        <p:spPr>
          <a:xfrm rot="5400000">
            <a:off x="-1143125" y="1451329"/>
            <a:ext cx="2783357" cy="163358"/>
          </a:xfrm>
          <a:prstGeom prst="rect">
            <a:avLst/>
          </a:prstGeom>
        </p:spPr>
        <p:txBody>
          <a:bodyPr/>
          <a:lstStyle>
            <a:lvl1pPr marL="0" indent="0" algn="l">
              <a:buNone/>
              <a:defRPr sz="80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24009082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A2 - Vertikal rubrik och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8" name="Bildobjekt 7">
            <a:extLst>
              <a:ext uri="{FF2B5EF4-FFF2-40B4-BE49-F238E27FC236}">
                <a16:creationId xmlns:a16="http://schemas.microsoft.com/office/drawing/2014/main" id="{2E1BDBFF-15E9-470E-A7EB-4148D3963DA7}"/>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rot="5400000">
            <a:off x="-172628" y="4526948"/>
            <a:ext cx="792974" cy="157470"/>
          </a:xfrm>
          <a:prstGeom prst="rect">
            <a:avLst/>
          </a:prstGeom>
        </p:spPr>
      </p:pic>
      <p:sp>
        <p:nvSpPr>
          <p:cNvPr id="11" name="Subtitle 2">
            <a:extLst>
              <a:ext uri="{FF2B5EF4-FFF2-40B4-BE49-F238E27FC236}">
                <a16:creationId xmlns:a16="http://schemas.microsoft.com/office/drawing/2014/main" id="{A4405302-71D0-4965-8C9B-4F1B88143224}"/>
              </a:ext>
            </a:extLst>
          </p:cNvPr>
          <p:cNvSpPr>
            <a:spLocks noGrp="1"/>
          </p:cNvSpPr>
          <p:nvPr>
            <p:ph type="subTitle" idx="10" hasCustomPrompt="1"/>
          </p:nvPr>
        </p:nvSpPr>
        <p:spPr>
          <a:xfrm rot="5400000">
            <a:off x="-1143125" y="1451329"/>
            <a:ext cx="2783357" cy="163358"/>
          </a:xfrm>
          <a:prstGeom prst="rect">
            <a:avLst/>
          </a:prstGeom>
        </p:spPr>
        <p:txBody>
          <a:bodyPr/>
          <a:lstStyle>
            <a:lvl1pPr marL="0" indent="0" algn="l">
              <a:buNone/>
              <a:defRPr sz="80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
        <p:nvSpPr>
          <p:cNvPr id="9" name="Vertical Title 1">
            <a:extLst>
              <a:ext uri="{FF2B5EF4-FFF2-40B4-BE49-F238E27FC236}">
                <a16:creationId xmlns:a16="http://schemas.microsoft.com/office/drawing/2014/main" id="{E2FB44C8-4919-419E-8A8B-AEB62F98E439}"/>
              </a:ext>
            </a:extLst>
          </p:cNvPr>
          <p:cNvSpPr>
            <a:spLocks noGrp="1"/>
          </p:cNvSpPr>
          <p:nvPr>
            <p:ph type="title" hasCustomPrompt="1"/>
          </p:nvPr>
        </p:nvSpPr>
        <p:spPr>
          <a:xfrm>
            <a:off x="7652034" y="418699"/>
            <a:ext cx="726905" cy="4214024"/>
          </a:xfrm>
          <a:prstGeom prst="rect">
            <a:avLst/>
          </a:prstGeom>
        </p:spPr>
        <p:txBody>
          <a:bodyPr vert="eaVert"/>
          <a:lstStyle>
            <a:lvl1pPr>
              <a:defRPr sz="2400" b="1" i="0">
                <a:latin typeface="Corbel" panose="020B0503020204020204" pitchFamily="34" charset="0"/>
              </a:defRPr>
            </a:lvl1pPr>
          </a:lstStyle>
          <a:p>
            <a:r>
              <a:rPr lang="en-US" dirty="0" err="1"/>
              <a:t>Skriv</a:t>
            </a:r>
            <a:r>
              <a:rPr lang="en-US" dirty="0"/>
              <a:t> </a:t>
            </a:r>
            <a:r>
              <a:rPr lang="en-US" dirty="0" err="1"/>
              <a:t>en</a:t>
            </a:r>
            <a:r>
              <a:rPr lang="en-US" dirty="0"/>
              <a:t> </a:t>
            </a:r>
            <a:r>
              <a:rPr lang="en-US" dirty="0" err="1"/>
              <a:t>rubrik</a:t>
            </a:r>
            <a:r>
              <a:rPr lang="en-US" dirty="0"/>
              <a:t> </a:t>
            </a:r>
            <a:r>
              <a:rPr lang="en-US" dirty="0" err="1"/>
              <a:t>här</a:t>
            </a:r>
            <a:endParaRPr lang="en-US" dirty="0"/>
          </a:p>
        </p:txBody>
      </p:sp>
      <p:sp>
        <p:nvSpPr>
          <p:cNvPr id="10" name="Vertical Text Placeholder 2">
            <a:extLst>
              <a:ext uri="{FF2B5EF4-FFF2-40B4-BE49-F238E27FC236}">
                <a16:creationId xmlns:a16="http://schemas.microsoft.com/office/drawing/2014/main" id="{CA5F55C2-EB4E-45B2-B637-12E61F6C4A42}"/>
              </a:ext>
            </a:extLst>
          </p:cNvPr>
          <p:cNvSpPr>
            <a:spLocks noGrp="1"/>
          </p:cNvSpPr>
          <p:nvPr>
            <p:ph type="body" orient="vert" idx="1" hasCustomPrompt="1"/>
          </p:nvPr>
        </p:nvSpPr>
        <p:spPr>
          <a:xfrm>
            <a:off x="1180288" y="418699"/>
            <a:ext cx="6289067" cy="4214024"/>
          </a:xfrm>
          <a:prstGeom prst="rect">
            <a:avLst/>
          </a:prstGeom>
        </p:spPr>
        <p:txBody>
          <a:bodyPr vert="vert"/>
          <a:lstStyle>
            <a:lvl1pPr>
              <a:defRPr lang="en-US" sz="2000" b="0" i="0" dirty="0">
                <a:latin typeface="Corbel" panose="020B0503020204020204" pitchFamily="34" charset="0"/>
              </a:defRPr>
            </a:lvl1pPr>
            <a:lvl2pPr>
              <a:defRPr lang="en-US" sz="1800" b="0" i="0" dirty="0">
                <a:latin typeface="Corbel" panose="020B0503020204020204" pitchFamily="34" charset="0"/>
              </a:defRPr>
            </a:lvl2pPr>
            <a:lvl3pPr>
              <a:defRPr lang="en-US" sz="1600" b="0" i="0" dirty="0">
                <a:latin typeface="Corbel" panose="020B0503020204020204" pitchFamily="34" charset="0"/>
              </a:defRPr>
            </a:lvl3pPr>
            <a:lvl4pPr>
              <a:defRPr lang="en-US" sz="1600" b="0" i="0" baseline="0" dirty="0">
                <a:latin typeface="Corbel" panose="020B0503020204020204" pitchFamily="34" charset="0"/>
              </a:defRPr>
            </a:lvl4pPr>
            <a:lvl5pPr>
              <a:defRPr lang="en-US" sz="1600" b="0" i="0" dirty="0">
                <a:latin typeface="Corbel" panose="020B0503020204020204" pitchFamily="34" charset="0"/>
              </a:defRPr>
            </a:lvl5pPr>
          </a:lstStyle>
          <a:p>
            <a:pPr lvl="0">
              <a:lnSpc>
                <a:spcPct val="110000"/>
              </a:lnSpc>
            </a:pPr>
            <a:r>
              <a:rPr lang="en-US" dirty="0" err="1"/>
              <a:t>Klicka</a:t>
            </a:r>
            <a:r>
              <a:rPr lang="en-US" dirty="0"/>
              <a:t> </a:t>
            </a:r>
            <a:r>
              <a:rPr lang="en-US" dirty="0" err="1"/>
              <a:t>här</a:t>
            </a:r>
            <a:r>
              <a:rPr lang="en-US" dirty="0"/>
              <a:t> </a:t>
            </a:r>
            <a:r>
              <a:rPr lang="en-US" dirty="0" err="1"/>
              <a:t>för</a:t>
            </a:r>
            <a:r>
              <a:rPr lang="en-US" dirty="0"/>
              <a:t> </a:t>
            </a:r>
            <a:r>
              <a:rPr lang="en-US" dirty="0" err="1"/>
              <a:t>att</a:t>
            </a:r>
            <a:r>
              <a:rPr lang="en-US" dirty="0"/>
              <a:t> </a:t>
            </a:r>
            <a:r>
              <a:rPr lang="en-US" dirty="0" err="1"/>
              <a:t>skapa</a:t>
            </a:r>
            <a:r>
              <a:rPr lang="en-US" dirty="0"/>
              <a:t> </a:t>
            </a:r>
            <a:r>
              <a:rPr lang="en-US" dirty="0" err="1"/>
              <a:t>en</a:t>
            </a:r>
            <a:r>
              <a:rPr lang="en-US" dirty="0"/>
              <a:t> </a:t>
            </a:r>
            <a:r>
              <a:rPr lang="en-US" dirty="0" err="1"/>
              <a:t>punktlista</a:t>
            </a:r>
            <a:endParaRPr lang="en-US" dirty="0"/>
          </a:p>
          <a:p>
            <a:pPr marL="490538" lvl="1" indent="-217488">
              <a:lnSpc>
                <a:spcPct val="110000"/>
              </a:lnSpc>
              <a:spcBef>
                <a:spcPts val="600"/>
              </a:spcBef>
              <a:buSzPct val="80000"/>
              <a:buFont typeface="Corbel" panose="020B0503020204020204" pitchFamily="34" charset="0"/>
              <a:tabLst/>
            </a:pPr>
            <a:r>
              <a:rPr lang="en-US" dirty="0" err="1"/>
              <a:t>Andra</a:t>
            </a:r>
            <a:r>
              <a:rPr lang="en-US" dirty="0"/>
              <a:t> </a:t>
            </a:r>
            <a:r>
              <a:rPr lang="en-US" dirty="0" err="1"/>
              <a:t>nivån</a:t>
            </a:r>
            <a:endParaRPr lang="en-US" dirty="0"/>
          </a:p>
          <a:p>
            <a:pPr marL="763588" lvl="2" indent="-217488">
              <a:lnSpc>
                <a:spcPct val="110000"/>
              </a:lnSpc>
              <a:spcBef>
                <a:spcPts val="600"/>
              </a:spcBef>
              <a:tabLst/>
            </a:pPr>
            <a:r>
              <a:rPr lang="en-US" dirty="0" err="1"/>
              <a:t>Tredje</a:t>
            </a:r>
            <a:r>
              <a:rPr lang="en-US" dirty="0"/>
              <a:t> </a:t>
            </a:r>
            <a:r>
              <a:rPr lang="en-US" dirty="0" err="1"/>
              <a:t>nivån</a:t>
            </a:r>
            <a:endParaRPr lang="en-US" dirty="0"/>
          </a:p>
          <a:p>
            <a:pPr marL="982663" lvl="3" indent="-177800">
              <a:lnSpc>
                <a:spcPct val="110000"/>
              </a:lnSpc>
              <a:spcBef>
                <a:spcPts val="600"/>
              </a:spcBef>
              <a:tabLst/>
            </a:pPr>
            <a:r>
              <a:rPr lang="en-US" dirty="0" err="1"/>
              <a:t>Fjärde</a:t>
            </a:r>
            <a:r>
              <a:rPr lang="en-US" dirty="0"/>
              <a:t> </a:t>
            </a:r>
            <a:r>
              <a:rPr lang="en-US" dirty="0" err="1"/>
              <a:t>nivån</a:t>
            </a:r>
            <a:endParaRPr lang="en-US" dirty="0"/>
          </a:p>
          <a:p>
            <a:pPr marL="1200150" lvl="4" indent="-176213">
              <a:lnSpc>
                <a:spcPct val="110000"/>
              </a:lnSpc>
              <a:spcBef>
                <a:spcPts val="600"/>
              </a:spcBef>
              <a:tabLst/>
            </a:pPr>
            <a:r>
              <a:rPr lang="en-US" dirty="0" err="1"/>
              <a:t>Femte</a:t>
            </a:r>
            <a:r>
              <a:rPr lang="en-US" dirty="0"/>
              <a:t> </a:t>
            </a:r>
            <a:r>
              <a:rPr lang="en-US" dirty="0" err="1"/>
              <a:t>nivån</a:t>
            </a:r>
            <a:endParaRPr lang="en-US" dirty="0"/>
          </a:p>
        </p:txBody>
      </p:sp>
    </p:spTree>
    <p:extLst>
      <p:ext uri="{BB962C8B-B14F-4D97-AF65-F5344CB8AC3E}">
        <p14:creationId xmlns:p14="http://schemas.microsoft.com/office/powerpoint/2010/main" val="2236411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Anpassad layout">
    <p:bg>
      <p:bgPr>
        <a:solidFill>
          <a:schemeClr val="bg1"/>
        </a:solidFill>
        <a:effectLst/>
      </p:bgPr>
    </p:bg>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5455A96A-FC56-4B7F-AD44-28845D29033B}"/>
              </a:ext>
            </a:extLst>
          </p:cNvPr>
          <p:cNvSpPr>
            <a:spLocks noGrp="1"/>
          </p:cNvSpPr>
          <p:nvPr>
            <p:ph type="ctrTitle" hasCustomPrompt="1"/>
          </p:nvPr>
        </p:nvSpPr>
        <p:spPr>
          <a:xfrm>
            <a:off x="1143000" y="640388"/>
            <a:ext cx="7315200" cy="501594"/>
          </a:xfrm>
          <a:prstGeom prst="rect">
            <a:avLst/>
          </a:prstGeom>
        </p:spPr>
        <p:txBody>
          <a:bodyPr anchor="ctr" anchorCtr="0">
            <a:normAutofit/>
          </a:bodyPr>
          <a:lstStyle>
            <a:lvl1pPr algn="l">
              <a:defRPr sz="4000" b="1">
                <a:solidFill>
                  <a:schemeClr val="tx1"/>
                </a:solidFill>
                <a:latin typeface="Corbel" panose="020B0503020204020204" pitchFamily="34" charset="0"/>
                <a:ea typeface="Corbel" panose="020B0503020204020204" pitchFamily="34" charset="0"/>
                <a:cs typeface="Arial" charset="0"/>
              </a:defRPr>
            </a:lvl1pPr>
          </a:lstStyle>
          <a:p>
            <a:pPr lvl="0"/>
            <a:r>
              <a:rPr lang="sv-SE" dirty="0"/>
              <a:t>Rubrik på </a:t>
            </a:r>
            <a:r>
              <a:rPr lang="sv-SE" noProof="0" dirty="0"/>
              <a:t>presentationen</a:t>
            </a:r>
          </a:p>
        </p:txBody>
      </p:sp>
      <p:sp>
        <p:nvSpPr>
          <p:cNvPr id="4" name="Subtitle 2">
            <a:extLst>
              <a:ext uri="{FF2B5EF4-FFF2-40B4-BE49-F238E27FC236}">
                <a16:creationId xmlns:a16="http://schemas.microsoft.com/office/drawing/2014/main" id="{E6C8C534-9EC3-40D3-B393-A4CC2AB3D8E7}"/>
              </a:ext>
            </a:extLst>
          </p:cNvPr>
          <p:cNvSpPr>
            <a:spLocks noGrp="1"/>
          </p:cNvSpPr>
          <p:nvPr>
            <p:ph type="subTitle" idx="1" hasCustomPrompt="1"/>
          </p:nvPr>
        </p:nvSpPr>
        <p:spPr>
          <a:xfrm>
            <a:off x="1143004" y="1181351"/>
            <a:ext cx="3573379" cy="209725"/>
          </a:xfrm>
          <a:prstGeom prst="rect">
            <a:avLst/>
          </a:prstGeom>
        </p:spPr>
        <p:txBody>
          <a:bodyPr/>
          <a:lstStyle>
            <a:lvl1pPr marL="0" indent="0" algn="l">
              <a:buNone/>
              <a:defRPr sz="1400">
                <a:solidFill>
                  <a:schemeClr val="tx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err="1"/>
              <a:t>Förnamn</a:t>
            </a:r>
            <a:r>
              <a:rPr lang="en-US" dirty="0"/>
              <a:t> </a:t>
            </a:r>
            <a:r>
              <a:rPr lang="en-US" dirty="0" err="1"/>
              <a:t>Efternamn</a:t>
            </a:r>
            <a:r>
              <a:rPr lang="en-US" dirty="0"/>
              <a:t>, Datum</a:t>
            </a:r>
          </a:p>
        </p:txBody>
      </p:sp>
      <p:sp>
        <p:nvSpPr>
          <p:cNvPr id="5" name="Platshållare för bild 5">
            <a:extLst>
              <a:ext uri="{FF2B5EF4-FFF2-40B4-BE49-F238E27FC236}">
                <a16:creationId xmlns:a16="http://schemas.microsoft.com/office/drawing/2014/main" id="{9CFE1070-3FED-43DC-AB2A-8FC2B8DB74A5}"/>
              </a:ext>
            </a:extLst>
          </p:cNvPr>
          <p:cNvSpPr>
            <a:spLocks noGrp="1"/>
          </p:cNvSpPr>
          <p:nvPr>
            <p:ph type="pic" sz="quarter" idx="10" hasCustomPrompt="1"/>
          </p:nvPr>
        </p:nvSpPr>
        <p:spPr>
          <a:xfrm>
            <a:off x="0" y="1"/>
            <a:ext cx="9144000" cy="5143500"/>
          </a:xfrm>
          <a:prstGeom prst="rect">
            <a:avLst/>
          </a:prstGeom>
        </p:spPr>
        <p:txBody>
          <a:bodyPr/>
          <a:lstStyle>
            <a:lvl1pPr>
              <a:defRPr sz="1800"/>
            </a:lvl1pPr>
          </a:lstStyle>
          <a:p>
            <a:r>
              <a:rPr lang="sv-SE" dirty="0"/>
              <a:t>Klicka på Infoga… Bilder i verktygsfälten ovan för att lägga en bakgrundsbild</a:t>
            </a:r>
          </a:p>
        </p:txBody>
      </p:sp>
    </p:spTree>
    <p:extLst>
      <p:ext uri="{BB962C8B-B14F-4D97-AF65-F5344CB8AC3E}">
        <p14:creationId xmlns:p14="http://schemas.microsoft.com/office/powerpoint/2010/main" val="1635123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B2 - Förstasid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4" name="Bildobjekt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543675" y="4267200"/>
            <a:ext cx="1943100" cy="385864"/>
          </a:xfrm>
          <a:prstGeom prst="rect">
            <a:avLst/>
          </a:prstGeom>
        </p:spPr>
      </p:pic>
      <p:sp>
        <p:nvSpPr>
          <p:cNvPr id="5" name="Title 1">
            <a:extLst>
              <a:ext uri="{FF2B5EF4-FFF2-40B4-BE49-F238E27FC236}">
                <a16:creationId xmlns:a16="http://schemas.microsoft.com/office/drawing/2014/main" id="{C2DC0281-36F2-4BBE-9127-50DE6FF3BC95}"/>
              </a:ext>
            </a:extLst>
          </p:cNvPr>
          <p:cNvSpPr>
            <a:spLocks noGrp="1"/>
          </p:cNvSpPr>
          <p:nvPr>
            <p:ph type="ctrTitle" hasCustomPrompt="1"/>
          </p:nvPr>
        </p:nvSpPr>
        <p:spPr>
          <a:xfrm>
            <a:off x="1143000" y="640388"/>
            <a:ext cx="7315200" cy="501594"/>
          </a:xfrm>
          <a:prstGeom prst="rect">
            <a:avLst/>
          </a:prstGeom>
        </p:spPr>
        <p:txBody>
          <a:bodyPr anchor="ctr" anchorCtr="0">
            <a:normAutofit/>
          </a:bodyPr>
          <a:lstStyle>
            <a:lvl1pPr algn="l">
              <a:defRPr sz="4000" b="1">
                <a:solidFill>
                  <a:schemeClr val="tx1"/>
                </a:solidFill>
                <a:latin typeface="Corbel" panose="020B0503020204020204" pitchFamily="34" charset="0"/>
                <a:ea typeface="Corbel" panose="020B0503020204020204" pitchFamily="34" charset="0"/>
                <a:cs typeface="Arial" charset="0"/>
              </a:defRPr>
            </a:lvl1pPr>
          </a:lstStyle>
          <a:p>
            <a:pPr lvl="0"/>
            <a:r>
              <a:rPr lang="sv-SE" dirty="0"/>
              <a:t>Rubrik på </a:t>
            </a:r>
            <a:r>
              <a:rPr lang="sv-SE" noProof="0" dirty="0"/>
              <a:t>presentationen</a:t>
            </a:r>
          </a:p>
        </p:txBody>
      </p:sp>
      <p:sp>
        <p:nvSpPr>
          <p:cNvPr id="6" name="Subtitle 2">
            <a:extLst>
              <a:ext uri="{FF2B5EF4-FFF2-40B4-BE49-F238E27FC236}">
                <a16:creationId xmlns:a16="http://schemas.microsoft.com/office/drawing/2014/main" id="{3D33E797-B0AB-4DC4-A0AF-ACFA45890E8E}"/>
              </a:ext>
            </a:extLst>
          </p:cNvPr>
          <p:cNvSpPr>
            <a:spLocks noGrp="1"/>
          </p:cNvSpPr>
          <p:nvPr>
            <p:ph type="subTitle" idx="1" hasCustomPrompt="1"/>
          </p:nvPr>
        </p:nvSpPr>
        <p:spPr>
          <a:xfrm>
            <a:off x="1143004" y="1181351"/>
            <a:ext cx="3573379" cy="209725"/>
          </a:xfrm>
          <a:prstGeom prst="rect">
            <a:avLst/>
          </a:prstGeom>
        </p:spPr>
        <p:txBody>
          <a:bodyPr/>
          <a:lstStyle>
            <a:lvl1pPr marL="0" indent="0" algn="l">
              <a:buNone/>
              <a:defRPr sz="1400">
                <a:solidFill>
                  <a:schemeClr val="tx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err="1"/>
              <a:t>Förnamn</a:t>
            </a:r>
            <a:r>
              <a:rPr lang="en-US" dirty="0"/>
              <a:t> </a:t>
            </a:r>
            <a:r>
              <a:rPr lang="en-US" dirty="0" err="1"/>
              <a:t>Efternamn</a:t>
            </a:r>
            <a:r>
              <a:rPr lang="en-US" dirty="0"/>
              <a:t>, Datum</a:t>
            </a:r>
          </a:p>
        </p:txBody>
      </p:sp>
    </p:spTree>
    <p:extLst>
      <p:ext uri="{BB962C8B-B14F-4D97-AF65-F5344CB8AC3E}">
        <p14:creationId xmlns:p14="http://schemas.microsoft.com/office/powerpoint/2010/main" val="889745311"/>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2 - En kolumn text och en bi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71550" y="740649"/>
            <a:ext cx="4206586" cy="510521"/>
          </a:xfrm>
          <a:prstGeom prst="rect">
            <a:avLst/>
          </a:prstGeom>
        </p:spPr>
        <p:txBody>
          <a:bodyPr/>
          <a:lstStyle>
            <a:lvl1pPr>
              <a:defRPr sz="2400" b="1" i="0" baseline="0">
                <a:latin typeface="Corbel" panose="020B0503020204020204" pitchFamily="34" charset="0"/>
              </a:defRPr>
            </a:lvl1pPr>
          </a:lstStyle>
          <a:p>
            <a:r>
              <a:rPr lang="en-US" dirty="0" err="1"/>
              <a:t>Klicka</a:t>
            </a:r>
            <a:r>
              <a:rPr lang="en-US" dirty="0"/>
              <a:t> </a:t>
            </a:r>
            <a:r>
              <a:rPr lang="en-US" dirty="0" err="1"/>
              <a:t>för</a:t>
            </a:r>
            <a:r>
              <a:rPr lang="en-US" dirty="0"/>
              <a:t> </a:t>
            </a:r>
            <a:r>
              <a:rPr lang="en-US" dirty="0" err="1"/>
              <a:t>att</a:t>
            </a:r>
            <a:r>
              <a:rPr lang="en-US" dirty="0"/>
              <a:t> </a:t>
            </a:r>
            <a:r>
              <a:rPr lang="en-US" dirty="0" err="1"/>
              <a:t>lägga</a:t>
            </a:r>
            <a:r>
              <a:rPr lang="en-US" dirty="0"/>
              <a:t> till </a:t>
            </a:r>
            <a:r>
              <a:rPr lang="en-US" dirty="0" err="1"/>
              <a:t>rubrik</a:t>
            </a:r>
            <a:endParaRPr lang="en-US" dirty="0"/>
          </a:p>
        </p:txBody>
      </p:sp>
      <p:sp>
        <p:nvSpPr>
          <p:cNvPr id="3" name="Content Placeholder 2"/>
          <p:cNvSpPr>
            <a:spLocks noGrp="1"/>
          </p:cNvSpPr>
          <p:nvPr>
            <p:ph idx="1" hasCustomPrompt="1"/>
          </p:nvPr>
        </p:nvSpPr>
        <p:spPr>
          <a:xfrm>
            <a:off x="971550" y="1251169"/>
            <a:ext cx="4206586" cy="2692857"/>
          </a:xfrm>
          <a:prstGeom prst="rect">
            <a:avLst/>
          </a:prstGeom>
        </p:spPr>
        <p:txBody>
          <a:bodyPr/>
          <a:lstStyle>
            <a:lvl1pPr>
              <a:lnSpc>
                <a:spcPct val="110000"/>
              </a:lnSpc>
              <a:defRPr sz="2000" b="0" i="0">
                <a:solidFill>
                  <a:schemeClr val="tx1"/>
                </a:solidFill>
                <a:latin typeface="Corbel" panose="020B0503020204020204" pitchFamily="34" charset="0"/>
              </a:defRPr>
            </a:lvl1pPr>
            <a:lvl2pPr marL="490538" indent="-217488">
              <a:lnSpc>
                <a:spcPct val="110000"/>
              </a:lnSpc>
              <a:spcBef>
                <a:spcPts val="600"/>
              </a:spcBef>
              <a:buSzPct val="80000"/>
              <a:buFont typeface="Corbel" panose="020B0503020204020204" pitchFamily="34" charset="0"/>
              <a:buChar char="•"/>
              <a:tabLst/>
              <a:defRPr sz="1800" b="0" i="0">
                <a:solidFill>
                  <a:schemeClr val="tx1"/>
                </a:solidFill>
                <a:latin typeface="Corbel" panose="020B0503020204020204" pitchFamily="34" charset="0"/>
              </a:defRPr>
            </a:lvl2pPr>
            <a:lvl3pPr marL="763588" indent="-217488">
              <a:lnSpc>
                <a:spcPct val="110000"/>
              </a:lnSpc>
              <a:spcBef>
                <a:spcPts val="600"/>
              </a:spcBef>
              <a:tabLst/>
              <a:defRPr sz="1600" b="0" i="0">
                <a:solidFill>
                  <a:schemeClr val="tx1"/>
                </a:solidFill>
                <a:latin typeface="Corbel" panose="020B0503020204020204" pitchFamily="34" charset="0"/>
              </a:defRPr>
            </a:lvl3pPr>
            <a:lvl4pPr marL="982663" indent="-177800">
              <a:lnSpc>
                <a:spcPct val="110000"/>
              </a:lnSpc>
              <a:spcBef>
                <a:spcPts val="600"/>
              </a:spcBef>
              <a:tabLst/>
              <a:defRPr sz="1600" b="0" i="0" baseline="0">
                <a:solidFill>
                  <a:schemeClr val="tx1"/>
                </a:solidFill>
                <a:latin typeface="Corbel" panose="020B0503020204020204" pitchFamily="34" charset="0"/>
              </a:defRPr>
            </a:lvl4pPr>
            <a:lvl5pPr marL="1200150" indent="-176213">
              <a:lnSpc>
                <a:spcPct val="110000"/>
              </a:lnSpc>
              <a:spcBef>
                <a:spcPts val="600"/>
              </a:spcBef>
              <a:tabLst/>
              <a:defRPr sz="1600" b="0" i="0">
                <a:solidFill>
                  <a:schemeClr val="tx1"/>
                </a:solidFill>
                <a:latin typeface="Corbel" panose="020B0503020204020204" pitchFamily="34" charset="0"/>
              </a:defRPr>
            </a:lvl5pPr>
          </a:lstStyle>
          <a:p>
            <a:pPr lvl="0"/>
            <a:r>
              <a:rPr lang="en-US" dirty="0" err="1"/>
              <a:t>Klicka</a:t>
            </a:r>
            <a:r>
              <a:rPr lang="en-US" dirty="0"/>
              <a:t> </a:t>
            </a:r>
            <a:r>
              <a:rPr lang="en-US" dirty="0" err="1"/>
              <a:t>här</a:t>
            </a:r>
            <a:r>
              <a:rPr lang="en-US" dirty="0"/>
              <a:t> </a:t>
            </a:r>
            <a:r>
              <a:rPr lang="en-US" dirty="0" err="1"/>
              <a:t>för</a:t>
            </a:r>
            <a:r>
              <a:rPr lang="en-US" dirty="0"/>
              <a:t> </a:t>
            </a:r>
            <a:r>
              <a:rPr lang="en-US" dirty="0" err="1"/>
              <a:t>att</a:t>
            </a:r>
            <a:r>
              <a:rPr lang="en-US" dirty="0"/>
              <a:t> </a:t>
            </a:r>
            <a:r>
              <a:rPr lang="en-US" dirty="0" err="1"/>
              <a:t>skapa</a:t>
            </a:r>
            <a:r>
              <a:rPr lang="en-US" dirty="0"/>
              <a:t> </a:t>
            </a:r>
            <a:r>
              <a:rPr lang="en-US" dirty="0" err="1"/>
              <a:t>en</a:t>
            </a:r>
            <a:r>
              <a:rPr lang="en-US" dirty="0"/>
              <a:t> </a:t>
            </a:r>
            <a:r>
              <a:rPr lang="en-US" dirty="0" err="1"/>
              <a:t>punktlista</a:t>
            </a:r>
            <a:endParaRPr lang="en-US" dirty="0"/>
          </a:p>
          <a:p>
            <a:pPr lvl="1"/>
            <a:r>
              <a:rPr lang="en-US" dirty="0" err="1"/>
              <a:t>Andra</a:t>
            </a:r>
            <a:r>
              <a:rPr lang="en-US" dirty="0"/>
              <a:t> </a:t>
            </a:r>
            <a:r>
              <a:rPr lang="en-US" dirty="0" err="1"/>
              <a:t>nivån</a:t>
            </a:r>
            <a:endParaRPr lang="en-US" dirty="0"/>
          </a:p>
          <a:p>
            <a:pPr lvl="2"/>
            <a:r>
              <a:rPr lang="en-US" dirty="0" err="1"/>
              <a:t>Tredje</a:t>
            </a:r>
            <a:r>
              <a:rPr lang="en-US" dirty="0"/>
              <a:t> </a:t>
            </a:r>
            <a:r>
              <a:rPr lang="en-US" dirty="0" err="1"/>
              <a:t>nivån</a:t>
            </a:r>
            <a:endParaRPr lang="en-US" dirty="0"/>
          </a:p>
          <a:p>
            <a:pPr lvl="3"/>
            <a:r>
              <a:rPr lang="en-US" dirty="0" err="1"/>
              <a:t>Fjärde</a:t>
            </a:r>
            <a:r>
              <a:rPr lang="en-US" dirty="0"/>
              <a:t> </a:t>
            </a:r>
            <a:r>
              <a:rPr lang="en-US" dirty="0" err="1"/>
              <a:t>nivån</a:t>
            </a:r>
            <a:endParaRPr lang="en-US" dirty="0"/>
          </a:p>
          <a:p>
            <a:pPr lvl="4"/>
            <a:r>
              <a:rPr lang="en-US" dirty="0" err="1"/>
              <a:t>Femte</a:t>
            </a:r>
            <a:r>
              <a:rPr lang="en-US" dirty="0"/>
              <a:t> </a:t>
            </a:r>
            <a:r>
              <a:rPr lang="en-US" dirty="0" err="1"/>
              <a:t>nivån</a:t>
            </a:r>
            <a:endParaRPr lang="en-US" dirty="0"/>
          </a:p>
        </p:txBody>
      </p:sp>
      <p:sp>
        <p:nvSpPr>
          <p:cNvPr id="11" name="Platshållare för bild 8"/>
          <p:cNvSpPr>
            <a:spLocks noGrp="1"/>
          </p:cNvSpPr>
          <p:nvPr>
            <p:ph type="pic" sz="quarter" idx="13" hasCustomPrompt="1"/>
          </p:nvPr>
        </p:nvSpPr>
        <p:spPr>
          <a:xfrm>
            <a:off x="5364202" y="740649"/>
            <a:ext cx="2808248" cy="3203378"/>
          </a:xfrm>
          <a:prstGeom prst="rect">
            <a:avLst/>
          </a:prstGeom>
        </p:spPr>
        <p:txBody>
          <a:bodyPr vert="horz" anchor="ctr"/>
          <a:lstStyle>
            <a:lvl1pPr marL="0" indent="0" algn="ctr">
              <a:buNone/>
              <a:defRPr sz="1800" baseline="0">
                <a:latin typeface="Corbel" panose="020B0503020204020204" pitchFamily="34" charset="0"/>
                <a:ea typeface="Corbel" panose="020B0503020204020204" pitchFamily="34" charset="0"/>
                <a:cs typeface="Arial" charset="0"/>
              </a:defRPr>
            </a:lvl1pPr>
          </a:lstStyle>
          <a:p>
            <a:r>
              <a:rPr lang="sv-SE" dirty="0"/>
              <a:t>Klicka på ikonen för att lägga till en bild.</a:t>
            </a:r>
          </a:p>
        </p:txBody>
      </p:sp>
      <p:sp>
        <p:nvSpPr>
          <p:cNvPr id="6" name="Subtitle 2">
            <a:extLst>
              <a:ext uri="{FF2B5EF4-FFF2-40B4-BE49-F238E27FC236}">
                <a16:creationId xmlns:a16="http://schemas.microsoft.com/office/drawing/2014/main" id="{FE0CFD9D-EB04-4799-B7FA-CDA5A1CE6EA5}"/>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2407045591"/>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2 - Rubrik och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71550" y="740647"/>
            <a:ext cx="5972948" cy="516630"/>
          </a:xfrm>
          <a:prstGeom prst="rect">
            <a:avLst/>
          </a:prstGeom>
        </p:spPr>
        <p:txBody>
          <a:bodyPr/>
          <a:lstStyle>
            <a:lvl1pPr>
              <a:defRPr sz="2400" b="1" i="0" baseline="0">
                <a:latin typeface="Corbel" panose="020B0503020204020204" pitchFamily="34" charset="0"/>
              </a:defRPr>
            </a:lvl1pPr>
          </a:lstStyle>
          <a:p>
            <a:r>
              <a:rPr lang="en-US" dirty="0" err="1"/>
              <a:t>Skriv</a:t>
            </a:r>
            <a:r>
              <a:rPr lang="en-US" dirty="0"/>
              <a:t> </a:t>
            </a:r>
            <a:r>
              <a:rPr lang="en-US" dirty="0" err="1"/>
              <a:t>en</a:t>
            </a:r>
            <a:r>
              <a:rPr lang="en-US" dirty="0"/>
              <a:t> </a:t>
            </a:r>
            <a:r>
              <a:rPr lang="en-US" dirty="0" err="1"/>
              <a:t>rubrik</a:t>
            </a:r>
            <a:r>
              <a:rPr lang="en-US" dirty="0"/>
              <a:t> </a:t>
            </a:r>
            <a:r>
              <a:rPr lang="en-US" dirty="0" err="1"/>
              <a:t>här</a:t>
            </a:r>
            <a:endParaRPr lang="en-US" dirty="0"/>
          </a:p>
        </p:txBody>
      </p:sp>
      <p:sp>
        <p:nvSpPr>
          <p:cNvPr id="6" name="Content Placeholder 2">
            <a:extLst>
              <a:ext uri="{FF2B5EF4-FFF2-40B4-BE49-F238E27FC236}">
                <a16:creationId xmlns:a16="http://schemas.microsoft.com/office/drawing/2014/main" id="{6A74838C-E168-47AE-B384-169197DEC046}"/>
              </a:ext>
            </a:extLst>
          </p:cNvPr>
          <p:cNvSpPr>
            <a:spLocks noGrp="1"/>
          </p:cNvSpPr>
          <p:nvPr>
            <p:ph idx="1" hasCustomPrompt="1"/>
          </p:nvPr>
        </p:nvSpPr>
        <p:spPr>
          <a:xfrm>
            <a:off x="971550" y="1251169"/>
            <a:ext cx="5972948" cy="2692857"/>
          </a:xfrm>
          <a:prstGeom prst="rect">
            <a:avLst/>
          </a:prstGeom>
        </p:spPr>
        <p:txBody>
          <a:bodyPr/>
          <a:lstStyle>
            <a:lvl1pPr>
              <a:defRPr lang="en-US" sz="2000" b="0" i="0" dirty="0">
                <a:latin typeface="Corbel" panose="020B0503020204020204" pitchFamily="34" charset="0"/>
              </a:defRPr>
            </a:lvl1pPr>
            <a:lvl2pPr>
              <a:defRPr lang="en-US" sz="1800" b="0" i="0" dirty="0">
                <a:latin typeface="Corbel" panose="020B0503020204020204" pitchFamily="34" charset="0"/>
              </a:defRPr>
            </a:lvl2pPr>
            <a:lvl3pPr>
              <a:defRPr lang="en-US" sz="1600" b="0" i="0" dirty="0">
                <a:latin typeface="Corbel" panose="020B0503020204020204" pitchFamily="34" charset="0"/>
              </a:defRPr>
            </a:lvl3pPr>
            <a:lvl4pPr>
              <a:defRPr lang="en-US" sz="1600" b="0" i="0" baseline="0" dirty="0">
                <a:latin typeface="Corbel" panose="020B0503020204020204" pitchFamily="34" charset="0"/>
              </a:defRPr>
            </a:lvl4pPr>
            <a:lvl5pPr>
              <a:defRPr lang="en-US" sz="1600" b="0" i="0" dirty="0">
                <a:latin typeface="Corbel" panose="020B0503020204020204" pitchFamily="34" charset="0"/>
              </a:defRPr>
            </a:lvl5pPr>
          </a:lstStyle>
          <a:p>
            <a:pPr lvl="0">
              <a:lnSpc>
                <a:spcPct val="110000"/>
              </a:lnSpc>
            </a:pPr>
            <a:r>
              <a:rPr lang="en-US" dirty="0" err="1"/>
              <a:t>Klicka</a:t>
            </a:r>
            <a:r>
              <a:rPr lang="en-US" dirty="0"/>
              <a:t> </a:t>
            </a:r>
            <a:r>
              <a:rPr lang="en-US" dirty="0" err="1"/>
              <a:t>här</a:t>
            </a:r>
            <a:r>
              <a:rPr lang="en-US" dirty="0"/>
              <a:t> </a:t>
            </a:r>
            <a:r>
              <a:rPr lang="en-US" dirty="0" err="1"/>
              <a:t>för</a:t>
            </a:r>
            <a:r>
              <a:rPr lang="en-US" dirty="0"/>
              <a:t> </a:t>
            </a:r>
            <a:r>
              <a:rPr lang="en-US" dirty="0" err="1"/>
              <a:t>att</a:t>
            </a:r>
            <a:r>
              <a:rPr lang="en-US" dirty="0"/>
              <a:t> </a:t>
            </a:r>
            <a:r>
              <a:rPr lang="en-US" dirty="0" err="1"/>
              <a:t>skapa</a:t>
            </a:r>
            <a:r>
              <a:rPr lang="en-US" dirty="0"/>
              <a:t> </a:t>
            </a:r>
            <a:r>
              <a:rPr lang="en-US" dirty="0" err="1"/>
              <a:t>en</a:t>
            </a:r>
            <a:r>
              <a:rPr lang="en-US" dirty="0"/>
              <a:t> </a:t>
            </a:r>
            <a:r>
              <a:rPr lang="en-US" dirty="0" err="1"/>
              <a:t>punktlista</a:t>
            </a:r>
            <a:endParaRPr lang="en-US" dirty="0"/>
          </a:p>
          <a:p>
            <a:pPr marL="490538" lvl="1" indent="-217488">
              <a:lnSpc>
                <a:spcPct val="110000"/>
              </a:lnSpc>
              <a:spcBef>
                <a:spcPts val="600"/>
              </a:spcBef>
              <a:buSzPct val="80000"/>
              <a:buFont typeface="Corbel" panose="020B0503020204020204" pitchFamily="34" charset="0"/>
              <a:tabLst/>
            </a:pPr>
            <a:r>
              <a:rPr lang="en-US" dirty="0" err="1"/>
              <a:t>Andra</a:t>
            </a:r>
            <a:r>
              <a:rPr lang="en-US" dirty="0"/>
              <a:t> </a:t>
            </a:r>
            <a:r>
              <a:rPr lang="en-US" dirty="0" err="1"/>
              <a:t>nivån</a:t>
            </a:r>
            <a:endParaRPr lang="en-US" dirty="0"/>
          </a:p>
          <a:p>
            <a:pPr marL="763588" lvl="2" indent="-217488">
              <a:lnSpc>
                <a:spcPct val="110000"/>
              </a:lnSpc>
              <a:spcBef>
                <a:spcPts val="600"/>
              </a:spcBef>
              <a:tabLst/>
            </a:pPr>
            <a:r>
              <a:rPr lang="en-US" dirty="0" err="1"/>
              <a:t>Tredje</a:t>
            </a:r>
            <a:r>
              <a:rPr lang="en-US" dirty="0"/>
              <a:t> </a:t>
            </a:r>
            <a:r>
              <a:rPr lang="en-US" dirty="0" err="1"/>
              <a:t>nivån</a:t>
            </a:r>
            <a:endParaRPr lang="en-US" dirty="0"/>
          </a:p>
          <a:p>
            <a:pPr marL="982663" lvl="3" indent="-177800">
              <a:lnSpc>
                <a:spcPct val="110000"/>
              </a:lnSpc>
              <a:spcBef>
                <a:spcPts val="600"/>
              </a:spcBef>
              <a:tabLst/>
            </a:pPr>
            <a:r>
              <a:rPr lang="en-US" dirty="0" err="1"/>
              <a:t>Fjärde</a:t>
            </a:r>
            <a:r>
              <a:rPr lang="en-US" dirty="0"/>
              <a:t> </a:t>
            </a:r>
            <a:r>
              <a:rPr lang="en-US" dirty="0" err="1"/>
              <a:t>nivån</a:t>
            </a:r>
            <a:endParaRPr lang="en-US" dirty="0"/>
          </a:p>
          <a:p>
            <a:pPr marL="1200150" lvl="4" indent="-176213">
              <a:lnSpc>
                <a:spcPct val="110000"/>
              </a:lnSpc>
              <a:spcBef>
                <a:spcPts val="600"/>
              </a:spcBef>
              <a:tabLst/>
            </a:pPr>
            <a:r>
              <a:rPr lang="en-US" dirty="0" err="1"/>
              <a:t>Femte</a:t>
            </a:r>
            <a:r>
              <a:rPr lang="en-US" dirty="0"/>
              <a:t> </a:t>
            </a:r>
            <a:r>
              <a:rPr lang="en-US" dirty="0" err="1"/>
              <a:t>nivån</a:t>
            </a:r>
            <a:endParaRPr lang="en-US" dirty="0"/>
          </a:p>
        </p:txBody>
      </p:sp>
      <p:sp>
        <p:nvSpPr>
          <p:cNvPr id="7" name="Subtitle 2">
            <a:extLst>
              <a:ext uri="{FF2B5EF4-FFF2-40B4-BE49-F238E27FC236}">
                <a16:creationId xmlns:a16="http://schemas.microsoft.com/office/drawing/2014/main" id="{D6BB7024-473A-4822-9E62-171AC10ADCBF}"/>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2985738933"/>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2 - Kapitelrubrik Himmel">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4" name="Title 1"/>
          <p:cNvSpPr>
            <a:spLocks noGrp="1"/>
          </p:cNvSpPr>
          <p:nvPr>
            <p:ph type="ctrTitle" hasCustomPrompt="1"/>
          </p:nvPr>
        </p:nvSpPr>
        <p:spPr>
          <a:xfrm>
            <a:off x="1334711" y="870350"/>
            <a:ext cx="6436414" cy="3337129"/>
          </a:xfrm>
          <a:prstGeom prst="rect">
            <a:avLst/>
          </a:prstGeom>
        </p:spPr>
        <p:txBody>
          <a:bodyPr anchor="t" anchorCtr="0">
            <a:normAutofit/>
          </a:bodyPr>
          <a:lstStyle>
            <a:lvl1pPr algn="ctr">
              <a:lnSpc>
                <a:spcPct val="150000"/>
              </a:lnSpc>
              <a:defRPr sz="4400" b="0">
                <a:solidFill>
                  <a:schemeClr val="bg1"/>
                </a:solidFill>
                <a:latin typeface="Corbel" panose="020B0503020204020204" pitchFamily="34" charset="0"/>
                <a:ea typeface="Corbel" panose="020B0503020204020204" pitchFamily="34" charset="0"/>
                <a:cs typeface="Arial" charset="0"/>
              </a:defRPr>
            </a:lvl1pPr>
          </a:lstStyle>
          <a:p>
            <a:pPr lvl="0"/>
            <a:r>
              <a:rPr lang="sv-SE" dirty="0"/>
              <a:t>Skriv en kapitelrubrik här</a:t>
            </a:r>
            <a:endParaRPr lang="sv-SE" noProof="0" dirty="0"/>
          </a:p>
        </p:txBody>
      </p:sp>
      <p:sp>
        <p:nvSpPr>
          <p:cNvPr id="5" name="Subtitle 2">
            <a:extLst>
              <a:ext uri="{FF2B5EF4-FFF2-40B4-BE49-F238E27FC236}">
                <a16:creationId xmlns:a16="http://schemas.microsoft.com/office/drawing/2014/main" id="{61261EDD-65D2-4EE4-888A-32301FDAC738}"/>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4293752137"/>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2 - Kapitelrubrik Kyrkhul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4" name="Title 1"/>
          <p:cNvSpPr>
            <a:spLocks noGrp="1"/>
          </p:cNvSpPr>
          <p:nvPr>
            <p:ph type="ctrTitle" hasCustomPrompt="1"/>
          </p:nvPr>
        </p:nvSpPr>
        <p:spPr>
          <a:xfrm>
            <a:off x="1334711" y="870350"/>
            <a:ext cx="6436414" cy="3337129"/>
          </a:xfrm>
          <a:prstGeom prst="rect">
            <a:avLst/>
          </a:prstGeom>
        </p:spPr>
        <p:txBody>
          <a:bodyPr anchor="t" anchorCtr="0">
            <a:normAutofit/>
          </a:bodyPr>
          <a:lstStyle>
            <a:lvl1pPr algn="ctr">
              <a:lnSpc>
                <a:spcPct val="150000"/>
              </a:lnSpc>
              <a:defRPr sz="4400" b="0">
                <a:solidFill>
                  <a:schemeClr val="bg1"/>
                </a:solidFill>
                <a:latin typeface="Corbel" panose="020B0503020204020204" pitchFamily="34" charset="0"/>
                <a:ea typeface="Corbel" panose="020B0503020204020204" pitchFamily="34" charset="0"/>
                <a:cs typeface="Arial" charset="0"/>
              </a:defRPr>
            </a:lvl1pPr>
          </a:lstStyle>
          <a:p>
            <a:pPr lvl="0"/>
            <a:r>
              <a:rPr lang="sv-SE" dirty="0"/>
              <a:t>Skriv en kapitelrubrik här</a:t>
            </a:r>
            <a:endParaRPr lang="sv-SE" noProof="0" dirty="0"/>
          </a:p>
        </p:txBody>
      </p:sp>
      <p:sp>
        <p:nvSpPr>
          <p:cNvPr id="6" name="Subtitle 2">
            <a:extLst>
              <a:ext uri="{FF2B5EF4-FFF2-40B4-BE49-F238E27FC236}">
                <a16:creationId xmlns:a16="http://schemas.microsoft.com/office/drawing/2014/main" id="{DADC977C-80CD-4D20-92B3-2771A6BADC12}"/>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4110837875"/>
      </p:ext>
    </p:extLst>
  </p:cSld>
  <p:clrMapOvr>
    <a:masterClrMapping/>
  </p:clrMapOvr>
  <p:extLst>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2 - Kapitelrubrik Stensham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4" name="Title 1"/>
          <p:cNvSpPr>
            <a:spLocks noGrp="1"/>
          </p:cNvSpPr>
          <p:nvPr>
            <p:ph type="ctrTitle" hasCustomPrompt="1"/>
          </p:nvPr>
        </p:nvSpPr>
        <p:spPr>
          <a:xfrm>
            <a:off x="1334711" y="870350"/>
            <a:ext cx="6436414" cy="3337129"/>
          </a:xfrm>
          <a:prstGeom prst="rect">
            <a:avLst/>
          </a:prstGeom>
        </p:spPr>
        <p:txBody>
          <a:bodyPr anchor="t" anchorCtr="0">
            <a:normAutofit/>
          </a:bodyPr>
          <a:lstStyle>
            <a:lvl1pPr algn="ctr">
              <a:lnSpc>
                <a:spcPct val="150000"/>
              </a:lnSpc>
              <a:defRPr sz="4400" b="0">
                <a:solidFill>
                  <a:schemeClr val="bg1"/>
                </a:solidFill>
                <a:latin typeface="Corbel" panose="020B0503020204020204" pitchFamily="34" charset="0"/>
                <a:ea typeface="Corbel" panose="020B0503020204020204" pitchFamily="34" charset="0"/>
                <a:cs typeface="Arial" charset="0"/>
              </a:defRPr>
            </a:lvl1pPr>
          </a:lstStyle>
          <a:p>
            <a:pPr lvl="0"/>
            <a:r>
              <a:rPr lang="sv-SE" dirty="0"/>
              <a:t>Skriv en kapitelrubrik här</a:t>
            </a:r>
            <a:endParaRPr lang="sv-SE" noProof="0" dirty="0"/>
          </a:p>
        </p:txBody>
      </p:sp>
      <p:sp>
        <p:nvSpPr>
          <p:cNvPr id="6" name="Subtitle 2">
            <a:extLst>
              <a:ext uri="{FF2B5EF4-FFF2-40B4-BE49-F238E27FC236}">
                <a16:creationId xmlns:a16="http://schemas.microsoft.com/office/drawing/2014/main" id="{F002A2A0-A7C4-48EE-833C-07044EDDDF71}"/>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4110837875"/>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2 - Kapitelrubrik Hallabr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4" name="Title 1"/>
          <p:cNvSpPr>
            <a:spLocks noGrp="1"/>
          </p:cNvSpPr>
          <p:nvPr>
            <p:ph type="ctrTitle" hasCustomPrompt="1"/>
          </p:nvPr>
        </p:nvSpPr>
        <p:spPr>
          <a:xfrm>
            <a:off x="1334711" y="870350"/>
            <a:ext cx="6436414" cy="3337129"/>
          </a:xfrm>
          <a:prstGeom prst="rect">
            <a:avLst/>
          </a:prstGeom>
        </p:spPr>
        <p:txBody>
          <a:bodyPr anchor="t" anchorCtr="0">
            <a:normAutofit/>
          </a:bodyPr>
          <a:lstStyle>
            <a:lvl1pPr algn="ctr">
              <a:lnSpc>
                <a:spcPct val="150000"/>
              </a:lnSpc>
              <a:defRPr sz="4400" b="0">
                <a:solidFill>
                  <a:schemeClr val="bg1"/>
                </a:solidFill>
                <a:latin typeface="Corbel" panose="020B0503020204020204" pitchFamily="34" charset="0"/>
                <a:ea typeface="Corbel" panose="020B0503020204020204" pitchFamily="34" charset="0"/>
                <a:cs typeface="Arial" charset="0"/>
              </a:defRPr>
            </a:lvl1pPr>
          </a:lstStyle>
          <a:p>
            <a:pPr lvl="0"/>
            <a:r>
              <a:rPr lang="sv-SE" dirty="0"/>
              <a:t>Skriv en kapitelrubrik här</a:t>
            </a:r>
            <a:endParaRPr lang="sv-SE" noProof="0" dirty="0"/>
          </a:p>
        </p:txBody>
      </p:sp>
      <p:sp>
        <p:nvSpPr>
          <p:cNvPr id="6" name="Subtitle 2">
            <a:extLst>
              <a:ext uri="{FF2B5EF4-FFF2-40B4-BE49-F238E27FC236}">
                <a16:creationId xmlns:a16="http://schemas.microsoft.com/office/drawing/2014/main" id="{7462ECC3-8A54-4FB1-B69D-6ED57A8E1EB7}"/>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411083787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2 - Kapitelrubrik Krokå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4" name="Title 1"/>
          <p:cNvSpPr>
            <a:spLocks noGrp="1"/>
          </p:cNvSpPr>
          <p:nvPr>
            <p:ph type="ctrTitle" hasCustomPrompt="1"/>
          </p:nvPr>
        </p:nvSpPr>
        <p:spPr>
          <a:xfrm>
            <a:off x="1334711" y="870350"/>
            <a:ext cx="6436414" cy="3337129"/>
          </a:xfrm>
          <a:prstGeom prst="rect">
            <a:avLst/>
          </a:prstGeom>
        </p:spPr>
        <p:txBody>
          <a:bodyPr anchor="t" anchorCtr="0">
            <a:normAutofit/>
          </a:bodyPr>
          <a:lstStyle>
            <a:lvl1pPr algn="ctr">
              <a:lnSpc>
                <a:spcPct val="150000"/>
              </a:lnSpc>
              <a:defRPr sz="4400" b="0">
                <a:solidFill>
                  <a:schemeClr val="bg1"/>
                </a:solidFill>
                <a:latin typeface="Corbel" panose="020B0503020204020204" pitchFamily="34" charset="0"/>
                <a:ea typeface="Corbel" panose="020B0503020204020204" pitchFamily="34" charset="0"/>
                <a:cs typeface="Arial" charset="0"/>
              </a:defRPr>
            </a:lvl1pPr>
          </a:lstStyle>
          <a:p>
            <a:pPr lvl="0"/>
            <a:r>
              <a:rPr lang="sv-SE" dirty="0"/>
              <a:t>Skriv en kapitelrubrik här</a:t>
            </a:r>
            <a:endParaRPr lang="sv-SE" noProof="0" dirty="0"/>
          </a:p>
        </p:txBody>
      </p:sp>
      <p:sp>
        <p:nvSpPr>
          <p:cNvPr id="6" name="Subtitle 2">
            <a:extLst>
              <a:ext uri="{FF2B5EF4-FFF2-40B4-BE49-F238E27FC236}">
                <a16:creationId xmlns:a16="http://schemas.microsoft.com/office/drawing/2014/main" id="{ACB88A6D-CAA9-4075-B5D4-AE4B9A113681}"/>
              </a:ext>
            </a:extLst>
          </p:cNvPr>
          <p:cNvSpPr>
            <a:spLocks noGrp="1"/>
          </p:cNvSpPr>
          <p:nvPr>
            <p:ph type="subTitle" idx="10" hasCustomPrompt="1"/>
          </p:nvPr>
        </p:nvSpPr>
        <p:spPr>
          <a:xfrm>
            <a:off x="205815" y="4734969"/>
            <a:ext cx="3573379" cy="209725"/>
          </a:xfrm>
          <a:prstGeom prst="rect">
            <a:avLst/>
          </a:prstGeom>
        </p:spPr>
        <p:txBody>
          <a:bodyPr/>
          <a:lstStyle>
            <a:lvl1pPr marL="0" indent="0" algn="l">
              <a:buNone/>
              <a:defRPr sz="950" cap="all" baseline="0">
                <a:solidFill>
                  <a:schemeClr val="bg1"/>
                </a:solidFill>
                <a:latin typeface="Corbel" panose="020B0503020204020204" pitchFamily="34" charset="0"/>
                <a:ea typeface="Corbel" panose="020B0503020204020204" pitchFamily="34"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SKRIV VERKSAMHETSNAMN HÄR</a:t>
            </a:r>
          </a:p>
        </p:txBody>
      </p:sp>
    </p:spTree>
    <p:extLst>
      <p:ext uri="{BB962C8B-B14F-4D97-AF65-F5344CB8AC3E}">
        <p14:creationId xmlns:p14="http://schemas.microsoft.com/office/powerpoint/2010/main" val="4110837875"/>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20">
            <a:lum/>
          </a:blip>
          <a:srcRect/>
          <a:stretch>
            <a:fillRect/>
          </a:stretch>
        </a:blipFill>
        <a:effectLst/>
      </p:bgPr>
    </p:bg>
    <p:spTree>
      <p:nvGrpSpPr>
        <p:cNvPr id="1" name=""/>
        <p:cNvGrpSpPr/>
        <p:nvPr/>
      </p:nvGrpSpPr>
      <p:grpSpPr>
        <a:xfrm>
          <a:off x="0" y="0"/>
          <a:ext cx="0" cy="0"/>
          <a:chOff x="0" y="0"/>
          <a:chExt cx="0" cy="0"/>
        </a:xfrm>
      </p:grpSpPr>
      <p:pic>
        <p:nvPicPr>
          <p:cNvPr id="2" name="Bildobjekt 1">
            <a:extLst>
              <a:ext uri="{FF2B5EF4-FFF2-40B4-BE49-F238E27FC236}">
                <a16:creationId xmlns:a16="http://schemas.microsoft.com/office/drawing/2014/main" id="{29D5648A-A1A7-457F-8D60-90B3F7A0A22B}"/>
              </a:ext>
            </a:extLst>
          </p:cNvPr>
          <p:cNvPicPr>
            <a:picLocks noChangeAspect="1"/>
          </p:cNvPicPr>
          <p:nvPr userDrawn="1"/>
        </p:nvPicPr>
        <p:blipFill>
          <a:blip r:embed="rId21">
            <a:extLst>
              <a:ext uri="{28A0092B-C50C-407E-A947-70E740481C1C}">
                <a14:useLocalDpi xmlns:a14="http://schemas.microsoft.com/office/drawing/2010/main" val="0"/>
              </a:ext>
            </a:extLst>
          </a:blip>
          <a:stretch>
            <a:fillRect/>
          </a:stretch>
        </p:blipFill>
        <p:spPr>
          <a:xfrm>
            <a:off x="7839075" y="4699291"/>
            <a:ext cx="1018050" cy="202166"/>
          </a:xfrm>
          <a:prstGeom prst="rect">
            <a:avLst/>
          </a:prstGeom>
        </p:spPr>
      </p:pic>
    </p:spTree>
    <p:extLst>
      <p:ext uri="{BB962C8B-B14F-4D97-AF65-F5344CB8AC3E}">
        <p14:creationId xmlns:p14="http://schemas.microsoft.com/office/powerpoint/2010/main" val="1963090532"/>
      </p:ext>
    </p:extLst>
  </p:cSld>
  <p:clrMap bg1="lt1" tx1="dk1" bg2="lt2" tx2="dk2" accent1="accent1" accent2="accent2" accent3="accent3" accent4="accent4" accent5="accent5" accent6="accent6" hlink="hlink" folHlink="folHlink"/>
  <p:sldLayoutIdLst>
    <p:sldLayoutId id="2147483701" r:id="rId1"/>
    <p:sldLayoutId id="2147483717" r:id="rId2"/>
    <p:sldLayoutId id="2147483705" r:id="rId3"/>
    <p:sldLayoutId id="2147483702" r:id="rId4"/>
    <p:sldLayoutId id="2147483706" r:id="rId5"/>
    <p:sldLayoutId id="2147483713" r:id="rId6"/>
    <p:sldLayoutId id="2147483714" r:id="rId7"/>
    <p:sldLayoutId id="2147483715" r:id="rId8"/>
    <p:sldLayoutId id="2147483716"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 id="2147483726" r:id="rId18"/>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microsoft.com/office/2014/relationships/chartEx" Target="../charts/chartEx1.xml"/><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image" Target="../media/image150.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_rels/slide13.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3.xml"/><Relationship Id="rId1" Type="http://schemas.openxmlformats.org/officeDocument/2006/relationships/slideLayout" Target="../slideLayouts/slideLayout4.xml"/><Relationship Id="rId4" Type="http://schemas.openxmlformats.org/officeDocument/2006/relationships/chart" Target="../charts/chart7.xml"/></Relationships>
</file>

<file path=ppt/slides/_rels/slide14.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4.xml"/><Relationship Id="rId1" Type="http://schemas.openxmlformats.org/officeDocument/2006/relationships/slideLayout" Target="../slideLayouts/slideLayout4.xml"/><Relationship Id="rId4" Type="http://schemas.openxmlformats.org/officeDocument/2006/relationships/chart" Target="../charts/chart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6.xml"/><Relationship Id="rId1" Type="http://schemas.openxmlformats.org/officeDocument/2006/relationships/slideLayout" Target="../slideLayouts/slideLayout4.xml"/><Relationship Id="rId4" Type="http://schemas.openxmlformats.org/officeDocument/2006/relationships/chart" Target="../charts/chart1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8.xml"/><Relationship Id="rId1" Type="http://schemas.openxmlformats.org/officeDocument/2006/relationships/slideLayout" Target="../slideLayouts/slideLayout4.xml"/><Relationship Id="rId4" Type="http://schemas.openxmlformats.org/officeDocument/2006/relationships/chart" Target="../charts/char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image" Target="../media/image14.svg"/><Relationship Id="rId5" Type="http://schemas.openxmlformats.org/officeDocument/2006/relationships/image" Target="../media/image13.png"/><Relationship Id="rId4" Type="http://schemas.openxmlformats.org/officeDocument/2006/relationships/image" Target="../media/image12.svg"/></Relationships>
</file>

<file path=ppt/slides/_rels/slide20.xml.rels><?xml version="1.0" encoding="UTF-8" standalone="yes"?>
<Relationships xmlns="http://schemas.openxmlformats.org/package/2006/relationships"><Relationship Id="rId3" Type="http://schemas.microsoft.com/office/2014/relationships/chartEx" Target="../charts/chartEx2.xml"/><Relationship Id="rId2" Type="http://schemas.openxmlformats.org/officeDocument/2006/relationships/notesSlide" Target="../notesSlides/notesSlide20.xml"/><Relationship Id="rId1" Type="http://schemas.openxmlformats.org/officeDocument/2006/relationships/slideLayout" Target="../slideLayouts/slideLayout4.xml"/><Relationship Id="rId4" Type="http://schemas.openxmlformats.org/officeDocument/2006/relationships/image" Target="../media/image180.png"/></Relationships>
</file>

<file path=ppt/slides/_rels/slide21.xml.rels><?xml version="1.0" encoding="UTF-8" standalone="yes"?>
<Relationships xmlns="http://schemas.openxmlformats.org/package/2006/relationships"><Relationship Id="rId3" Type="http://schemas.microsoft.com/office/2014/relationships/chartEx" Target="../charts/chartEx3.xml"/><Relationship Id="rId2" Type="http://schemas.openxmlformats.org/officeDocument/2006/relationships/notesSlide" Target="../notesSlides/notesSlide21.xml"/><Relationship Id="rId1" Type="http://schemas.openxmlformats.org/officeDocument/2006/relationships/slideLayout" Target="../slideLayouts/slideLayout4.xml"/><Relationship Id="rId4" Type="http://schemas.openxmlformats.org/officeDocument/2006/relationships/image" Target="../media/image190.png"/></Relationships>
</file>

<file path=ppt/slides/_rels/slide22.xml.rels><?xml version="1.0" encoding="UTF-8" standalone="yes"?>
<Relationships xmlns="http://schemas.openxmlformats.org/package/2006/relationships"><Relationship Id="rId3" Type="http://schemas.openxmlformats.org/officeDocument/2006/relationships/hyperlink" Target="https://www.innovationsradet.se/vad-vi-gor/rapporter/" TargetMode="External"/><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23.pn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17.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chart" Target="../charts/chart3.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chart" Target="../charts/char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FE26539-73ED-46EE-A8CC-3FFE2A587C5F}"/>
              </a:ext>
            </a:extLst>
          </p:cNvPr>
          <p:cNvSpPr>
            <a:spLocks noGrp="1"/>
          </p:cNvSpPr>
          <p:nvPr>
            <p:ph type="ctrTitle"/>
          </p:nvPr>
        </p:nvSpPr>
        <p:spPr>
          <a:xfrm>
            <a:off x="1353793" y="1239149"/>
            <a:ext cx="6436414" cy="1012774"/>
          </a:xfrm>
        </p:spPr>
        <p:txBody>
          <a:bodyPr/>
          <a:lstStyle/>
          <a:p>
            <a:r>
              <a:rPr lang="sv-SE" b="1" dirty="0"/>
              <a:t>Att visualisera data</a:t>
            </a:r>
          </a:p>
        </p:txBody>
      </p:sp>
      <p:sp>
        <p:nvSpPr>
          <p:cNvPr id="3" name="Underrubrik 2">
            <a:extLst>
              <a:ext uri="{FF2B5EF4-FFF2-40B4-BE49-F238E27FC236}">
                <a16:creationId xmlns:a16="http://schemas.microsoft.com/office/drawing/2014/main" id="{6111CB89-D042-4E28-895C-BF0717768B36}"/>
              </a:ext>
            </a:extLst>
          </p:cNvPr>
          <p:cNvSpPr>
            <a:spLocks noGrp="1"/>
          </p:cNvSpPr>
          <p:nvPr>
            <p:ph type="subTitle" idx="10"/>
          </p:nvPr>
        </p:nvSpPr>
        <p:spPr>
          <a:xfrm>
            <a:off x="726515" y="4198882"/>
            <a:ext cx="3573379" cy="209725"/>
          </a:xfrm>
        </p:spPr>
        <p:txBody>
          <a:bodyPr/>
          <a:lstStyle/>
          <a:p>
            <a:r>
              <a:rPr lang="sv-SE" dirty="0"/>
              <a:t>Ett verktyg i Region Blekinges förbättringsmetodik</a:t>
            </a:r>
          </a:p>
        </p:txBody>
      </p:sp>
    </p:spTree>
    <p:extLst>
      <p:ext uri="{BB962C8B-B14F-4D97-AF65-F5344CB8AC3E}">
        <p14:creationId xmlns:p14="http://schemas.microsoft.com/office/powerpoint/2010/main" val="35558149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derrubrik 3">
            <a:extLst>
              <a:ext uri="{FF2B5EF4-FFF2-40B4-BE49-F238E27FC236}">
                <a16:creationId xmlns:a16="http://schemas.microsoft.com/office/drawing/2014/main" id="{7F03A425-C84C-48C4-9151-837BC2E56387}"/>
              </a:ext>
            </a:extLst>
          </p:cNvPr>
          <p:cNvSpPr>
            <a:spLocks noGrp="1"/>
          </p:cNvSpPr>
          <p:nvPr>
            <p:ph type="subTitle" idx="10"/>
          </p:nvPr>
        </p:nvSpPr>
        <p:spPr/>
        <p:txBody>
          <a:bodyPr/>
          <a:lstStyle/>
          <a:p>
            <a:endParaRPr lang="sv-SE"/>
          </a:p>
        </p:txBody>
      </p:sp>
      <p:sp>
        <p:nvSpPr>
          <p:cNvPr id="11" name="Rubrik 1">
            <a:extLst>
              <a:ext uri="{FF2B5EF4-FFF2-40B4-BE49-F238E27FC236}">
                <a16:creationId xmlns:a16="http://schemas.microsoft.com/office/drawing/2014/main" id="{31909061-5047-46F6-9CCC-C46130368C44}"/>
              </a:ext>
            </a:extLst>
          </p:cNvPr>
          <p:cNvSpPr txBox="1">
            <a:spLocks/>
          </p:cNvSpPr>
          <p:nvPr/>
        </p:nvSpPr>
        <p:spPr>
          <a:xfrm>
            <a:off x="2644140" y="338163"/>
            <a:ext cx="3855720" cy="516630"/>
          </a:xfrm>
          <a:prstGeom prst="rect">
            <a:avLst/>
          </a:prstGeom>
        </p:spPr>
        <p:txBody>
          <a:bodyPr/>
          <a:lstStyle>
            <a:lvl1pPr algn="l" defTabSz="914400" rtl="0" eaLnBrk="1" latinLnBrk="0" hangingPunct="1">
              <a:lnSpc>
                <a:spcPct val="90000"/>
              </a:lnSpc>
              <a:spcBef>
                <a:spcPct val="0"/>
              </a:spcBef>
              <a:buNone/>
              <a:defRPr sz="2400" b="1" i="0" kern="1200" baseline="0">
                <a:solidFill>
                  <a:schemeClr val="tx1"/>
                </a:solidFill>
                <a:latin typeface="Corbel" panose="020B0503020204020204" pitchFamily="34" charset="0"/>
                <a:ea typeface="+mj-ea"/>
                <a:cs typeface="+mj-cs"/>
              </a:defRPr>
            </a:lvl1pPr>
          </a:lstStyle>
          <a:p>
            <a:pPr algn="ctr"/>
            <a:r>
              <a:rPr lang="sv-SE" dirty="0"/>
              <a:t>Vattenfallsdiagram</a:t>
            </a:r>
          </a:p>
        </p:txBody>
      </p:sp>
      <mc:AlternateContent xmlns:mc="http://schemas.openxmlformats.org/markup-compatibility/2006" xmlns:cx4="http://schemas.microsoft.com/office/drawing/2016/5/10/chartex">
        <mc:Choice Requires="cx4">
          <p:graphicFrame>
            <p:nvGraphicFramePr>
              <p:cNvPr id="7" name="Diagram 6">
                <a:extLst>
                  <a:ext uri="{FF2B5EF4-FFF2-40B4-BE49-F238E27FC236}">
                    <a16:creationId xmlns:a16="http://schemas.microsoft.com/office/drawing/2014/main" id="{85D64BE7-5E30-4F5E-B562-84C1B9F58833}"/>
                  </a:ext>
                </a:extLst>
              </p:cNvPr>
              <p:cNvGraphicFramePr/>
              <p:nvPr/>
            </p:nvGraphicFramePr>
            <p:xfrm>
              <a:off x="1712594" y="794385"/>
              <a:ext cx="5587366" cy="3554730"/>
            </p:xfrm>
            <a:graphic>
              <a:graphicData uri="http://schemas.microsoft.com/office/drawing/2014/chartex">
                <cx:chart xmlns:cx="http://schemas.microsoft.com/office/drawing/2014/chartex" xmlns:r="http://schemas.openxmlformats.org/officeDocument/2006/relationships" r:id="rId3"/>
              </a:graphicData>
            </a:graphic>
          </p:graphicFrame>
        </mc:Choice>
        <mc:Fallback xmlns="">
          <p:pic>
            <p:nvPicPr>
              <p:cNvPr id="7" name="Diagram 6">
                <a:extLst>
                  <a:ext uri="{FF2B5EF4-FFF2-40B4-BE49-F238E27FC236}">
                    <a16:creationId xmlns:a16="http://schemas.microsoft.com/office/drawing/2014/main" id="{85D64BE7-5E30-4F5E-B562-84C1B9F58833}"/>
                  </a:ext>
                </a:extLst>
              </p:cNvPr>
              <p:cNvPicPr>
                <a:picLocks noGrp="1" noRot="1" noChangeAspect="1" noMove="1" noResize="1" noEditPoints="1" noAdjustHandles="1" noChangeArrowheads="1" noChangeShapeType="1"/>
              </p:cNvPicPr>
              <p:nvPr/>
            </p:nvPicPr>
            <p:blipFill>
              <a:blip r:embed="rId4"/>
              <a:stretch>
                <a:fillRect/>
              </a:stretch>
            </p:blipFill>
            <p:spPr>
              <a:xfrm>
                <a:off x="1712594" y="794385"/>
                <a:ext cx="5587366" cy="3554730"/>
              </a:xfrm>
              <a:prstGeom prst="rect">
                <a:avLst/>
              </a:prstGeom>
            </p:spPr>
          </p:pic>
        </mc:Fallback>
      </mc:AlternateContent>
    </p:spTree>
    <p:extLst>
      <p:ext uri="{BB962C8B-B14F-4D97-AF65-F5344CB8AC3E}">
        <p14:creationId xmlns:p14="http://schemas.microsoft.com/office/powerpoint/2010/main" val="6960759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F1D9349-DE8F-4C1B-85F9-F3AD0571587D}"/>
              </a:ext>
            </a:extLst>
          </p:cNvPr>
          <p:cNvSpPr>
            <a:spLocks noGrp="1"/>
          </p:cNvSpPr>
          <p:nvPr>
            <p:ph type="title"/>
          </p:nvPr>
        </p:nvSpPr>
        <p:spPr/>
        <p:txBody>
          <a:bodyPr/>
          <a:lstStyle/>
          <a:p>
            <a:r>
              <a:rPr lang="sv-SE" dirty="0"/>
              <a:t>Linjediagram</a:t>
            </a:r>
          </a:p>
        </p:txBody>
      </p:sp>
      <p:sp>
        <p:nvSpPr>
          <p:cNvPr id="4" name="Underrubrik 3">
            <a:extLst>
              <a:ext uri="{FF2B5EF4-FFF2-40B4-BE49-F238E27FC236}">
                <a16:creationId xmlns:a16="http://schemas.microsoft.com/office/drawing/2014/main" id="{7F03A425-C84C-48C4-9151-837BC2E56387}"/>
              </a:ext>
            </a:extLst>
          </p:cNvPr>
          <p:cNvSpPr>
            <a:spLocks noGrp="1"/>
          </p:cNvSpPr>
          <p:nvPr>
            <p:ph type="subTitle" idx="10"/>
          </p:nvPr>
        </p:nvSpPr>
        <p:spPr/>
        <p:txBody>
          <a:bodyPr/>
          <a:lstStyle/>
          <a:p>
            <a:endParaRPr lang="sv-SE"/>
          </a:p>
        </p:txBody>
      </p:sp>
      <p:sp>
        <p:nvSpPr>
          <p:cNvPr id="12" name="Platshållare för innehåll 11">
            <a:extLst>
              <a:ext uri="{FF2B5EF4-FFF2-40B4-BE49-F238E27FC236}">
                <a16:creationId xmlns:a16="http://schemas.microsoft.com/office/drawing/2014/main" id="{1210EB30-B9DD-44EE-9872-54ECF8CD2A91}"/>
              </a:ext>
            </a:extLst>
          </p:cNvPr>
          <p:cNvSpPr>
            <a:spLocks noGrp="1"/>
          </p:cNvSpPr>
          <p:nvPr>
            <p:ph idx="1"/>
          </p:nvPr>
        </p:nvSpPr>
        <p:spPr>
          <a:xfrm>
            <a:off x="883920" y="1251169"/>
            <a:ext cx="7452360" cy="2558831"/>
          </a:xfrm>
        </p:spPr>
        <p:txBody>
          <a:bodyPr/>
          <a:lstStyle/>
          <a:p>
            <a:pPr marL="0" indent="0">
              <a:buNone/>
            </a:pPr>
            <a:r>
              <a:rPr lang="sv-SE" dirty="0"/>
              <a:t>Linjediagram ger en bild av hur data fördelar sig över tid och ger möjlighet att se trender, cykler och mönster i data. Linjediagrammet är effektivt och bör vara en del i en grundläggande analys.</a:t>
            </a:r>
          </a:p>
          <a:p>
            <a:pPr marL="0" indent="0">
              <a:buNone/>
            </a:pPr>
            <a:r>
              <a:rPr lang="sv-SE" dirty="0"/>
              <a:t>Bra för visualisering av stor datamängd över tid. Möjlighet att se om två faktorer har ett samband med en primär och en sekundäraxel. (kombinerat diagram)</a:t>
            </a:r>
          </a:p>
          <a:p>
            <a:pPr marL="0" indent="0">
              <a:buNone/>
            </a:pPr>
            <a:r>
              <a:rPr lang="sv-SE" dirty="0"/>
              <a:t>En variant av linjediagram är ett </a:t>
            </a:r>
            <a:r>
              <a:rPr lang="sv-SE" dirty="0" err="1"/>
              <a:t>ytdiagram</a:t>
            </a:r>
            <a:r>
              <a:rPr lang="sv-SE" dirty="0"/>
              <a:t> med överlappande eller staplade ytor (bra för jämförelse av flera tidsserier).</a:t>
            </a:r>
          </a:p>
          <a:p>
            <a:pPr marL="0" indent="0">
              <a:buNone/>
            </a:pPr>
            <a:endParaRPr lang="sv-SE" dirty="0"/>
          </a:p>
        </p:txBody>
      </p:sp>
    </p:spTree>
    <p:extLst>
      <p:ext uri="{BB962C8B-B14F-4D97-AF65-F5344CB8AC3E}">
        <p14:creationId xmlns:p14="http://schemas.microsoft.com/office/powerpoint/2010/main" val="8440190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F1D9349-DE8F-4C1B-85F9-F3AD0571587D}"/>
              </a:ext>
            </a:extLst>
          </p:cNvPr>
          <p:cNvSpPr>
            <a:spLocks noGrp="1"/>
          </p:cNvSpPr>
          <p:nvPr>
            <p:ph type="title"/>
          </p:nvPr>
        </p:nvSpPr>
        <p:spPr>
          <a:xfrm>
            <a:off x="971550" y="382530"/>
            <a:ext cx="5972948" cy="516630"/>
          </a:xfrm>
        </p:spPr>
        <p:txBody>
          <a:bodyPr/>
          <a:lstStyle/>
          <a:p>
            <a:r>
              <a:rPr lang="sv-SE" dirty="0"/>
              <a:t>Olika varianter av linjediagram</a:t>
            </a:r>
          </a:p>
        </p:txBody>
      </p:sp>
      <p:sp>
        <p:nvSpPr>
          <p:cNvPr id="4" name="Underrubrik 3">
            <a:extLst>
              <a:ext uri="{FF2B5EF4-FFF2-40B4-BE49-F238E27FC236}">
                <a16:creationId xmlns:a16="http://schemas.microsoft.com/office/drawing/2014/main" id="{7F03A425-C84C-48C4-9151-837BC2E56387}"/>
              </a:ext>
            </a:extLst>
          </p:cNvPr>
          <p:cNvSpPr>
            <a:spLocks noGrp="1"/>
          </p:cNvSpPr>
          <p:nvPr>
            <p:ph type="subTitle" idx="10"/>
          </p:nvPr>
        </p:nvSpPr>
        <p:spPr/>
        <p:txBody>
          <a:bodyPr/>
          <a:lstStyle/>
          <a:p>
            <a:endParaRPr lang="sv-SE"/>
          </a:p>
        </p:txBody>
      </p:sp>
      <p:sp>
        <p:nvSpPr>
          <p:cNvPr id="12" name="Platshållare för innehåll 11">
            <a:extLst>
              <a:ext uri="{FF2B5EF4-FFF2-40B4-BE49-F238E27FC236}">
                <a16:creationId xmlns:a16="http://schemas.microsoft.com/office/drawing/2014/main" id="{1210EB30-B9DD-44EE-9872-54ECF8CD2A91}"/>
              </a:ext>
            </a:extLst>
          </p:cNvPr>
          <p:cNvSpPr>
            <a:spLocks noGrp="1"/>
          </p:cNvSpPr>
          <p:nvPr>
            <p:ph idx="1"/>
          </p:nvPr>
        </p:nvSpPr>
        <p:spPr>
          <a:xfrm>
            <a:off x="472440" y="1015640"/>
            <a:ext cx="3983813" cy="1674125"/>
          </a:xfrm>
        </p:spPr>
        <p:txBody>
          <a:bodyPr/>
          <a:lstStyle/>
          <a:p>
            <a:r>
              <a:rPr lang="sv-SE" sz="2400" dirty="0"/>
              <a:t>Linjediagram</a:t>
            </a:r>
          </a:p>
          <a:p>
            <a:r>
              <a:rPr lang="sv-SE" sz="2400" dirty="0" err="1"/>
              <a:t>Ytdiagram</a:t>
            </a:r>
            <a:r>
              <a:rPr lang="sv-SE" sz="2400" dirty="0"/>
              <a:t> </a:t>
            </a:r>
          </a:p>
          <a:p>
            <a:r>
              <a:rPr lang="sv-SE" sz="2400" dirty="0"/>
              <a:t>Kombinerad linjediagram </a:t>
            </a:r>
          </a:p>
          <a:p>
            <a:r>
              <a:rPr lang="sv-SE" sz="2400" dirty="0"/>
              <a:t>Kombinerat linje och stapel  </a:t>
            </a:r>
          </a:p>
          <a:p>
            <a:pPr marL="0" indent="0">
              <a:buNone/>
            </a:pPr>
            <a:endParaRPr lang="sv-SE" sz="2400" dirty="0"/>
          </a:p>
        </p:txBody>
      </p:sp>
      <p:pic>
        <p:nvPicPr>
          <p:cNvPr id="3" name="Bildobjekt 2">
            <a:extLst>
              <a:ext uri="{FF2B5EF4-FFF2-40B4-BE49-F238E27FC236}">
                <a16:creationId xmlns:a16="http://schemas.microsoft.com/office/drawing/2014/main" id="{8DD241BE-04EB-4815-BEA5-C76CB93B97DC}"/>
              </a:ext>
            </a:extLst>
          </p:cNvPr>
          <p:cNvPicPr>
            <a:picLocks noChangeAspect="1"/>
          </p:cNvPicPr>
          <p:nvPr/>
        </p:nvPicPr>
        <p:blipFill>
          <a:blip r:embed="rId3"/>
          <a:stretch>
            <a:fillRect/>
          </a:stretch>
        </p:blipFill>
        <p:spPr>
          <a:xfrm>
            <a:off x="5856310" y="2731835"/>
            <a:ext cx="2176376" cy="1448771"/>
          </a:xfrm>
          <a:prstGeom prst="rect">
            <a:avLst/>
          </a:prstGeom>
        </p:spPr>
      </p:pic>
      <p:pic>
        <p:nvPicPr>
          <p:cNvPr id="7" name="Bildobjekt 6">
            <a:extLst>
              <a:ext uri="{FF2B5EF4-FFF2-40B4-BE49-F238E27FC236}">
                <a16:creationId xmlns:a16="http://schemas.microsoft.com/office/drawing/2014/main" id="{8FEAB598-E918-40EE-ACC8-BE46F1C6D371}"/>
              </a:ext>
            </a:extLst>
          </p:cNvPr>
          <p:cNvPicPr>
            <a:picLocks noChangeAspect="1"/>
          </p:cNvPicPr>
          <p:nvPr/>
        </p:nvPicPr>
        <p:blipFill>
          <a:blip r:embed="rId4"/>
          <a:stretch>
            <a:fillRect/>
          </a:stretch>
        </p:blipFill>
        <p:spPr>
          <a:xfrm>
            <a:off x="3393724" y="2824574"/>
            <a:ext cx="2125058" cy="1448771"/>
          </a:xfrm>
          <a:prstGeom prst="rect">
            <a:avLst/>
          </a:prstGeom>
        </p:spPr>
      </p:pic>
      <p:pic>
        <p:nvPicPr>
          <p:cNvPr id="8" name="Bildobjekt 7">
            <a:extLst>
              <a:ext uri="{FF2B5EF4-FFF2-40B4-BE49-F238E27FC236}">
                <a16:creationId xmlns:a16="http://schemas.microsoft.com/office/drawing/2014/main" id="{2B1137B2-4C22-4FB3-BAEB-20ABC8BC4798}"/>
              </a:ext>
            </a:extLst>
          </p:cNvPr>
          <p:cNvPicPr>
            <a:picLocks noChangeAspect="1"/>
          </p:cNvPicPr>
          <p:nvPr/>
        </p:nvPicPr>
        <p:blipFill>
          <a:blip r:embed="rId5"/>
          <a:stretch>
            <a:fillRect/>
          </a:stretch>
        </p:blipFill>
        <p:spPr>
          <a:xfrm>
            <a:off x="5759427" y="1015640"/>
            <a:ext cx="2370142" cy="1396026"/>
          </a:xfrm>
          <a:prstGeom prst="rect">
            <a:avLst/>
          </a:prstGeom>
        </p:spPr>
      </p:pic>
      <p:pic>
        <p:nvPicPr>
          <p:cNvPr id="10" name="Bildobjekt 9">
            <a:extLst>
              <a:ext uri="{FF2B5EF4-FFF2-40B4-BE49-F238E27FC236}">
                <a16:creationId xmlns:a16="http://schemas.microsoft.com/office/drawing/2014/main" id="{29DAB251-1F45-4B27-8F35-D6551803165E}"/>
              </a:ext>
            </a:extLst>
          </p:cNvPr>
          <p:cNvPicPr>
            <a:picLocks noChangeAspect="1"/>
          </p:cNvPicPr>
          <p:nvPr/>
        </p:nvPicPr>
        <p:blipFill>
          <a:blip r:embed="rId6"/>
          <a:stretch>
            <a:fillRect/>
          </a:stretch>
        </p:blipFill>
        <p:spPr>
          <a:xfrm>
            <a:off x="1101182" y="2958443"/>
            <a:ext cx="2014546" cy="1181031"/>
          </a:xfrm>
          <a:prstGeom prst="rect">
            <a:avLst/>
          </a:prstGeom>
        </p:spPr>
      </p:pic>
    </p:spTree>
    <p:extLst>
      <p:ext uri="{BB962C8B-B14F-4D97-AF65-F5344CB8AC3E}">
        <p14:creationId xmlns:p14="http://schemas.microsoft.com/office/powerpoint/2010/main" val="11999440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derrubrik 3">
            <a:extLst>
              <a:ext uri="{FF2B5EF4-FFF2-40B4-BE49-F238E27FC236}">
                <a16:creationId xmlns:a16="http://schemas.microsoft.com/office/drawing/2014/main" id="{7F03A425-C84C-48C4-9151-837BC2E56387}"/>
              </a:ext>
            </a:extLst>
          </p:cNvPr>
          <p:cNvSpPr>
            <a:spLocks noGrp="1"/>
          </p:cNvSpPr>
          <p:nvPr>
            <p:ph type="subTitle" idx="10"/>
          </p:nvPr>
        </p:nvSpPr>
        <p:spPr/>
        <p:txBody>
          <a:bodyPr/>
          <a:lstStyle/>
          <a:p>
            <a:endParaRPr lang="sv-SE"/>
          </a:p>
        </p:txBody>
      </p:sp>
      <p:sp>
        <p:nvSpPr>
          <p:cNvPr id="13" name="Rubrik 1">
            <a:extLst>
              <a:ext uri="{FF2B5EF4-FFF2-40B4-BE49-F238E27FC236}">
                <a16:creationId xmlns:a16="http://schemas.microsoft.com/office/drawing/2014/main" id="{BB044D2E-2C4D-43B6-A957-FBE2B06C368C}"/>
              </a:ext>
            </a:extLst>
          </p:cNvPr>
          <p:cNvSpPr txBox="1">
            <a:spLocks/>
          </p:cNvSpPr>
          <p:nvPr/>
        </p:nvSpPr>
        <p:spPr>
          <a:xfrm>
            <a:off x="4792981" y="539759"/>
            <a:ext cx="4290060" cy="516630"/>
          </a:xfrm>
          <a:prstGeom prst="rect">
            <a:avLst/>
          </a:prstGeom>
        </p:spPr>
        <p:txBody>
          <a:bodyPr/>
          <a:lstStyle>
            <a:lvl1pPr algn="l" defTabSz="914400" rtl="0" eaLnBrk="1" latinLnBrk="0" hangingPunct="1">
              <a:lnSpc>
                <a:spcPct val="90000"/>
              </a:lnSpc>
              <a:spcBef>
                <a:spcPct val="0"/>
              </a:spcBef>
              <a:buNone/>
              <a:defRPr sz="2400" b="1" i="0" kern="1200" baseline="0">
                <a:solidFill>
                  <a:schemeClr val="tx1"/>
                </a:solidFill>
                <a:latin typeface="Corbel" panose="020B0503020204020204" pitchFamily="34" charset="0"/>
                <a:ea typeface="+mj-ea"/>
                <a:cs typeface="+mj-cs"/>
              </a:defRPr>
            </a:lvl1pPr>
          </a:lstStyle>
          <a:p>
            <a:pPr algn="ctr"/>
            <a:r>
              <a:rPr lang="sv-SE" dirty="0"/>
              <a:t>Ytdiagram</a:t>
            </a:r>
          </a:p>
        </p:txBody>
      </p:sp>
      <p:sp>
        <p:nvSpPr>
          <p:cNvPr id="11" name="Rubrik 1">
            <a:extLst>
              <a:ext uri="{FF2B5EF4-FFF2-40B4-BE49-F238E27FC236}">
                <a16:creationId xmlns:a16="http://schemas.microsoft.com/office/drawing/2014/main" id="{31909061-5047-46F6-9CCC-C46130368C44}"/>
              </a:ext>
            </a:extLst>
          </p:cNvPr>
          <p:cNvSpPr txBox="1">
            <a:spLocks/>
          </p:cNvSpPr>
          <p:nvPr/>
        </p:nvSpPr>
        <p:spPr>
          <a:xfrm>
            <a:off x="586740" y="539759"/>
            <a:ext cx="3855720" cy="516630"/>
          </a:xfrm>
          <a:prstGeom prst="rect">
            <a:avLst/>
          </a:prstGeom>
        </p:spPr>
        <p:txBody>
          <a:bodyPr/>
          <a:lstStyle>
            <a:lvl1pPr algn="l" defTabSz="914400" rtl="0" eaLnBrk="1" latinLnBrk="0" hangingPunct="1">
              <a:lnSpc>
                <a:spcPct val="90000"/>
              </a:lnSpc>
              <a:spcBef>
                <a:spcPct val="0"/>
              </a:spcBef>
              <a:buNone/>
              <a:defRPr sz="2400" b="1" i="0" kern="1200" baseline="0">
                <a:solidFill>
                  <a:schemeClr val="tx1"/>
                </a:solidFill>
                <a:latin typeface="Corbel" panose="020B0503020204020204" pitchFamily="34" charset="0"/>
                <a:ea typeface="+mj-ea"/>
                <a:cs typeface="+mj-cs"/>
              </a:defRPr>
            </a:lvl1pPr>
          </a:lstStyle>
          <a:p>
            <a:pPr algn="ctr"/>
            <a:r>
              <a:rPr lang="sv-SE" dirty="0"/>
              <a:t>Linjediagram</a:t>
            </a:r>
          </a:p>
        </p:txBody>
      </p:sp>
      <p:graphicFrame>
        <p:nvGraphicFramePr>
          <p:cNvPr id="9" name="Diagram 8">
            <a:extLst>
              <a:ext uri="{FF2B5EF4-FFF2-40B4-BE49-F238E27FC236}">
                <a16:creationId xmlns:a16="http://schemas.microsoft.com/office/drawing/2014/main" id="{5240BFE7-4747-4BCC-91D0-25C47F361578}"/>
              </a:ext>
            </a:extLst>
          </p:cNvPr>
          <p:cNvGraphicFramePr>
            <a:graphicFrameLocks/>
          </p:cNvGraphicFramePr>
          <p:nvPr/>
        </p:nvGraphicFramePr>
        <p:xfrm>
          <a:off x="1" y="1056389"/>
          <a:ext cx="4701542" cy="275361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Diagram 9">
            <a:extLst>
              <a:ext uri="{FF2B5EF4-FFF2-40B4-BE49-F238E27FC236}">
                <a16:creationId xmlns:a16="http://schemas.microsoft.com/office/drawing/2014/main" id="{4A00A199-4CF1-45FA-B27C-9913E34ABECA}"/>
              </a:ext>
            </a:extLst>
          </p:cNvPr>
          <p:cNvGraphicFramePr>
            <a:graphicFrameLocks/>
          </p:cNvGraphicFramePr>
          <p:nvPr/>
        </p:nvGraphicFramePr>
        <p:xfrm>
          <a:off x="4701542" y="1056388"/>
          <a:ext cx="4442458" cy="303072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3752162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derrubrik 3">
            <a:extLst>
              <a:ext uri="{FF2B5EF4-FFF2-40B4-BE49-F238E27FC236}">
                <a16:creationId xmlns:a16="http://schemas.microsoft.com/office/drawing/2014/main" id="{7F03A425-C84C-48C4-9151-837BC2E56387}"/>
              </a:ext>
            </a:extLst>
          </p:cNvPr>
          <p:cNvSpPr>
            <a:spLocks noGrp="1"/>
          </p:cNvSpPr>
          <p:nvPr>
            <p:ph type="subTitle" idx="10"/>
          </p:nvPr>
        </p:nvSpPr>
        <p:spPr/>
        <p:txBody>
          <a:bodyPr/>
          <a:lstStyle/>
          <a:p>
            <a:endParaRPr lang="sv-SE"/>
          </a:p>
        </p:txBody>
      </p:sp>
      <p:sp>
        <p:nvSpPr>
          <p:cNvPr id="11" name="Rubrik 1">
            <a:extLst>
              <a:ext uri="{FF2B5EF4-FFF2-40B4-BE49-F238E27FC236}">
                <a16:creationId xmlns:a16="http://schemas.microsoft.com/office/drawing/2014/main" id="{31909061-5047-46F6-9CCC-C46130368C44}"/>
              </a:ext>
            </a:extLst>
          </p:cNvPr>
          <p:cNvSpPr txBox="1">
            <a:spLocks/>
          </p:cNvSpPr>
          <p:nvPr/>
        </p:nvSpPr>
        <p:spPr>
          <a:xfrm>
            <a:off x="586740" y="405213"/>
            <a:ext cx="3855720" cy="516630"/>
          </a:xfrm>
          <a:prstGeom prst="rect">
            <a:avLst/>
          </a:prstGeom>
        </p:spPr>
        <p:txBody>
          <a:bodyPr/>
          <a:lstStyle>
            <a:lvl1pPr algn="l" defTabSz="914400" rtl="0" eaLnBrk="1" latinLnBrk="0" hangingPunct="1">
              <a:lnSpc>
                <a:spcPct val="90000"/>
              </a:lnSpc>
              <a:spcBef>
                <a:spcPct val="0"/>
              </a:spcBef>
              <a:buNone/>
              <a:defRPr sz="2400" b="1" i="0" kern="1200" baseline="0">
                <a:solidFill>
                  <a:schemeClr val="tx1"/>
                </a:solidFill>
                <a:latin typeface="Corbel" panose="020B0503020204020204" pitchFamily="34" charset="0"/>
                <a:ea typeface="+mj-ea"/>
                <a:cs typeface="+mj-cs"/>
              </a:defRPr>
            </a:lvl1pPr>
          </a:lstStyle>
          <a:p>
            <a:pPr algn="ctr"/>
            <a:r>
              <a:rPr lang="sv-SE" dirty="0"/>
              <a:t>Kombinerad linjediagram</a:t>
            </a:r>
          </a:p>
        </p:txBody>
      </p:sp>
      <p:graphicFrame>
        <p:nvGraphicFramePr>
          <p:cNvPr id="6" name="Diagram 5">
            <a:extLst>
              <a:ext uri="{FF2B5EF4-FFF2-40B4-BE49-F238E27FC236}">
                <a16:creationId xmlns:a16="http://schemas.microsoft.com/office/drawing/2014/main" id="{40F469DB-289F-44FC-BBCE-CCEC5A5B471E}"/>
              </a:ext>
            </a:extLst>
          </p:cNvPr>
          <p:cNvGraphicFramePr>
            <a:graphicFrameLocks/>
          </p:cNvGraphicFramePr>
          <p:nvPr/>
        </p:nvGraphicFramePr>
        <p:xfrm>
          <a:off x="205815" y="1140025"/>
          <a:ext cx="4657725"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7" name="Rubrik 1">
            <a:extLst>
              <a:ext uri="{FF2B5EF4-FFF2-40B4-BE49-F238E27FC236}">
                <a16:creationId xmlns:a16="http://schemas.microsoft.com/office/drawing/2014/main" id="{042735F9-4F1C-44E7-A3A9-B1A8A0A4EC13}"/>
              </a:ext>
            </a:extLst>
          </p:cNvPr>
          <p:cNvSpPr txBox="1">
            <a:spLocks/>
          </p:cNvSpPr>
          <p:nvPr/>
        </p:nvSpPr>
        <p:spPr>
          <a:xfrm>
            <a:off x="5166360" y="405213"/>
            <a:ext cx="3855720" cy="516630"/>
          </a:xfrm>
          <a:prstGeom prst="rect">
            <a:avLst/>
          </a:prstGeom>
        </p:spPr>
        <p:txBody>
          <a:bodyPr/>
          <a:lstStyle>
            <a:lvl1pPr algn="l" defTabSz="914400" rtl="0" eaLnBrk="1" latinLnBrk="0" hangingPunct="1">
              <a:lnSpc>
                <a:spcPct val="90000"/>
              </a:lnSpc>
              <a:spcBef>
                <a:spcPct val="0"/>
              </a:spcBef>
              <a:buNone/>
              <a:defRPr sz="2400" b="1" i="0" kern="1200" baseline="0">
                <a:solidFill>
                  <a:schemeClr val="tx1"/>
                </a:solidFill>
                <a:latin typeface="Corbel" panose="020B0503020204020204" pitchFamily="34" charset="0"/>
                <a:ea typeface="+mj-ea"/>
                <a:cs typeface="+mj-cs"/>
              </a:defRPr>
            </a:lvl1pPr>
          </a:lstStyle>
          <a:p>
            <a:pPr algn="ctr"/>
            <a:r>
              <a:rPr lang="sv-SE" dirty="0"/>
              <a:t>Kombinerad linje och stapel</a:t>
            </a:r>
          </a:p>
        </p:txBody>
      </p:sp>
      <p:graphicFrame>
        <p:nvGraphicFramePr>
          <p:cNvPr id="8" name="Diagram 7">
            <a:extLst>
              <a:ext uri="{FF2B5EF4-FFF2-40B4-BE49-F238E27FC236}">
                <a16:creationId xmlns:a16="http://schemas.microsoft.com/office/drawing/2014/main" id="{EF5CE41A-6F82-4C20-99B7-D0C9CC44E9DA}"/>
              </a:ext>
            </a:extLst>
          </p:cNvPr>
          <p:cNvGraphicFramePr>
            <a:graphicFrameLocks/>
          </p:cNvGraphicFramePr>
          <p:nvPr/>
        </p:nvGraphicFramePr>
        <p:xfrm>
          <a:off x="5021580" y="1140025"/>
          <a:ext cx="4122420" cy="2743200"/>
        </p:xfrm>
        <a:graphic>
          <a:graphicData uri="http://schemas.openxmlformats.org/drawingml/2006/chart">
            <c:chart xmlns:c="http://schemas.openxmlformats.org/drawingml/2006/chart" xmlns:r="http://schemas.openxmlformats.org/officeDocument/2006/relationships" r:id="rId4"/>
          </a:graphicData>
        </a:graphic>
      </p:graphicFrame>
      <p:sp>
        <p:nvSpPr>
          <p:cNvPr id="2" name="textruta 1">
            <a:extLst>
              <a:ext uri="{FF2B5EF4-FFF2-40B4-BE49-F238E27FC236}">
                <a16:creationId xmlns:a16="http://schemas.microsoft.com/office/drawing/2014/main" id="{4FB16C48-E37F-4E33-91F0-C835B4B2167F}"/>
              </a:ext>
            </a:extLst>
          </p:cNvPr>
          <p:cNvSpPr txBox="1"/>
          <p:nvPr/>
        </p:nvSpPr>
        <p:spPr>
          <a:xfrm>
            <a:off x="5250217" y="3865681"/>
            <a:ext cx="3665145" cy="523220"/>
          </a:xfrm>
          <a:prstGeom prst="rect">
            <a:avLst/>
          </a:prstGeom>
          <a:noFill/>
        </p:spPr>
        <p:txBody>
          <a:bodyPr wrap="square" rtlCol="0">
            <a:spAutoFit/>
          </a:bodyPr>
          <a:lstStyle/>
          <a:p>
            <a:pPr algn="ctr"/>
            <a:r>
              <a:rPr lang="sv-SE" sz="1400" b="1" dirty="0"/>
              <a:t>OBS: ändrat skalering sekundäraxel</a:t>
            </a:r>
            <a:br>
              <a:rPr lang="sv-SE" sz="1400" b="1" dirty="0"/>
            </a:br>
            <a:r>
              <a:rPr lang="sv-SE" sz="1400" b="1" dirty="0"/>
              <a:t>(höger lodrätt)</a:t>
            </a:r>
          </a:p>
        </p:txBody>
      </p:sp>
      <p:sp>
        <p:nvSpPr>
          <p:cNvPr id="3" name="Pil: uppåt 2">
            <a:extLst>
              <a:ext uri="{FF2B5EF4-FFF2-40B4-BE49-F238E27FC236}">
                <a16:creationId xmlns:a16="http://schemas.microsoft.com/office/drawing/2014/main" id="{49D1F90A-51CB-48A1-AAD9-9670DCFA1C11}"/>
              </a:ext>
            </a:extLst>
          </p:cNvPr>
          <p:cNvSpPr/>
          <p:nvPr/>
        </p:nvSpPr>
        <p:spPr>
          <a:xfrm rot="2064916">
            <a:off x="8459967" y="3393120"/>
            <a:ext cx="150334" cy="52813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2860527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F1D9349-DE8F-4C1B-85F9-F3AD0571587D}"/>
              </a:ext>
            </a:extLst>
          </p:cNvPr>
          <p:cNvSpPr>
            <a:spLocks noGrp="1"/>
          </p:cNvSpPr>
          <p:nvPr>
            <p:ph type="title"/>
          </p:nvPr>
        </p:nvSpPr>
        <p:spPr/>
        <p:txBody>
          <a:bodyPr/>
          <a:lstStyle/>
          <a:p>
            <a:r>
              <a:rPr lang="sv-SE" dirty="0"/>
              <a:t>Tårtdiagram / Cirkeldiagram</a:t>
            </a:r>
          </a:p>
        </p:txBody>
      </p:sp>
      <p:sp>
        <p:nvSpPr>
          <p:cNvPr id="4" name="Underrubrik 3">
            <a:extLst>
              <a:ext uri="{FF2B5EF4-FFF2-40B4-BE49-F238E27FC236}">
                <a16:creationId xmlns:a16="http://schemas.microsoft.com/office/drawing/2014/main" id="{7F03A425-C84C-48C4-9151-837BC2E56387}"/>
              </a:ext>
            </a:extLst>
          </p:cNvPr>
          <p:cNvSpPr>
            <a:spLocks noGrp="1"/>
          </p:cNvSpPr>
          <p:nvPr>
            <p:ph type="subTitle" idx="10"/>
          </p:nvPr>
        </p:nvSpPr>
        <p:spPr/>
        <p:txBody>
          <a:bodyPr/>
          <a:lstStyle/>
          <a:p>
            <a:endParaRPr lang="sv-SE"/>
          </a:p>
        </p:txBody>
      </p:sp>
      <p:sp>
        <p:nvSpPr>
          <p:cNvPr id="12" name="Platshållare för innehåll 11">
            <a:extLst>
              <a:ext uri="{FF2B5EF4-FFF2-40B4-BE49-F238E27FC236}">
                <a16:creationId xmlns:a16="http://schemas.microsoft.com/office/drawing/2014/main" id="{1210EB30-B9DD-44EE-9872-54ECF8CD2A91}"/>
              </a:ext>
            </a:extLst>
          </p:cNvPr>
          <p:cNvSpPr>
            <a:spLocks noGrp="1"/>
          </p:cNvSpPr>
          <p:nvPr>
            <p:ph idx="1"/>
          </p:nvPr>
        </p:nvSpPr>
        <p:spPr>
          <a:xfrm>
            <a:off x="883920" y="1251169"/>
            <a:ext cx="7452360" cy="2558831"/>
          </a:xfrm>
        </p:spPr>
        <p:txBody>
          <a:bodyPr/>
          <a:lstStyle/>
          <a:p>
            <a:r>
              <a:rPr lang="sv-SE" dirty="0"/>
              <a:t>Tårtdiagram visar med cirkelsektorer hur stora olika andelar av en totalmängd är. </a:t>
            </a:r>
          </a:p>
          <a:p>
            <a:r>
              <a:rPr lang="sv-SE" dirty="0"/>
              <a:t>Tårtdiagram används för samma ändamål som stapeldiagram, men kan inte användas för att avbilda utveckling över tid.</a:t>
            </a:r>
          </a:p>
          <a:p>
            <a:r>
              <a:rPr lang="sv-SE" dirty="0"/>
              <a:t>Dessutom behöver man mer plats/yta för beskrivningen jämfört med stapeldiagram.</a:t>
            </a:r>
          </a:p>
        </p:txBody>
      </p:sp>
    </p:spTree>
    <p:extLst>
      <p:ext uri="{BB962C8B-B14F-4D97-AF65-F5344CB8AC3E}">
        <p14:creationId xmlns:p14="http://schemas.microsoft.com/office/powerpoint/2010/main" val="6879633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derrubrik 3">
            <a:extLst>
              <a:ext uri="{FF2B5EF4-FFF2-40B4-BE49-F238E27FC236}">
                <a16:creationId xmlns:a16="http://schemas.microsoft.com/office/drawing/2014/main" id="{7F03A425-C84C-48C4-9151-837BC2E56387}"/>
              </a:ext>
            </a:extLst>
          </p:cNvPr>
          <p:cNvSpPr>
            <a:spLocks noGrp="1"/>
          </p:cNvSpPr>
          <p:nvPr>
            <p:ph type="subTitle" idx="10"/>
          </p:nvPr>
        </p:nvSpPr>
        <p:spPr/>
        <p:txBody>
          <a:bodyPr/>
          <a:lstStyle/>
          <a:p>
            <a:endParaRPr lang="sv-SE"/>
          </a:p>
        </p:txBody>
      </p:sp>
      <p:sp>
        <p:nvSpPr>
          <p:cNvPr id="13" name="Rubrik 1">
            <a:extLst>
              <a:ext uri="{FF2B5EF4-FFF2-40B4-BE49-F238E27FC236}">
                <a16:creationId xmlns:a16="http://schemas.microsoft.com/office/drawing/2014/main" id="{BB044D2E-2C4D-43B6-A957-FBE2B06C368C}"/>
              </a:ext>
            </a:extLst>
          </p:cNvPr>
          <p:cNvSpPr txBox="1">
            <a:spLocks/>
          </p:cNvSpPr>
          <p:nvPr/>
        </p:nvSpPr>
        <p:spPr>
          <a:xfrm>
            <a:off x="4792981" y="539759"/>
            <a:ext cx="4290060" cy="516630"/>
          </a:xfrm>
          <a:prstGeom prst="rect">
            <a:avLst/>
          </a:prstGeom>
        </p:spPr>
        <p:txBody>
          <a:bodyPr/>
          <a:lstStyle>
            <a:lvl1pPr algn="l" defTabSz="914400" rtl="0" eaLnBrk="1" latinLnBrk="0" hangingPunct="1">
              <a:lnSpc>
                <a:spcPct val="90000"/>
              </a:lnSpc>
              <a:spcBef>
                <a:spcPct val="0"/>
              </a:spcBef>
              <a:buNone/>
              <a:defRPr sz="2400" b="1" i="0" kern="1200" baseline="0">
                <a:solidFill>
                  <a:schemeClr val="tx1"/>
                </a:solidFill>
                <a:latin typeface="Corbel" panose="020B0503020204020204" pitchFamily="34" charset="0"/>
                <a:ea typeface="+mj-ea"/>
                <a:cs typeface="+mj-cs"/>
              </a:defRPr>
            </a:lvl1pPr>
          </a:lstStyle>
          <a:p>
            <a:pPr algn="ctr"/>
            <a:r>
              <a:rPr lang="sv-SE" dirty="0"/>
              <a:t>Cirkeldiagram/Ringdiagram</a:t>
            </a:r>
          </a:p>
        </p:txBody>
      </p:sp>
      <p:sp>
        <p:nvSpPr>
          <p:cNvPr id="11" name="Rubrik 1">
            <a:extLst>
              <a:ext uri="{FF2B5EF4-FFF2-40B4-BE49-F238E27FC236}">
                <a16:creationId xmlns:a16="http://schemas.microsoft.com/office/drawing/2014/main" id="{31909061-5047-46F6-9CCC-C46130368C44}"/>
              </a:ext>
            </a:extLst>
          </p:cNvPr>
          <p:cNvSpPr txBox="1">
            <a:spLocks/>
          </p:cNvSpPr>
          <p:nvPr/>
        </p:nvSpPr>
        <p:spPr>
          <a:xfrm>
            <a:off x="586740" y="539759"/>
            <a:ext cx="3855720" cy="516630"/>
          </a:xfrm>
          <a:prstGeom prst="rect">
            <a:avLst/>
          </a:prstGeom>
        </p:spPr>
        <p:txBody>
          <a:bodyPr/>
          <a:lstStyle>
            <a:lvl1pPr algn="l" defTabSz="914400" rtl="0" eaLnBrk="1" latinLnBrk="0" hangingPunct="1">
              <a:lnSpc>
                <a:spcPct val="90000"/>
              </a:lnSpc>
              <a:spcBef>
                <a:spcPct val="0"/>
              </a:spcBef>
              <a:buNone/>
              <a:defRPr sz="2400" b="1" i="0" kern="1200" baseline="0">
                <a:solidFill>
                  <a:schemeClr val="tx1"/>
                </a:solidFill>
                <a:latin typeface="Corbel" panose="020B0503020204020204" pitchFamily="34" charset="0"/>
                <a:ea typeface="+mj-ea"/>
                <a:cs typeface="+mj-cs"/>
              </a:defRPr>
            </a:lvl1pPr>
          </a:lstStyle>
          <a:p>
            <a:pPr algn="ctr"/>
            <a:r>
              <a:rPr lang="sv-SE" dirty="0"/>
              <a:t>Cirkeldiagram/Tårtdiagram</a:t>
            </a:r>
          </a:p>
        </p:txBody>
      </p:sp>
      <p:graphicFrame>
        <p:nvGraphicFramePr>
          <p:cNvPr id="7" name="Diagram 6">
            <a:extLst>
              <a:ext uri="{FF2B5EF4-FFF2-40B4-BE49-F238E27FC236}">
                <a16:creationId xmlns:a16="http://schemas.microsoft.com/office/drawing/2014/main" id="{30465063-F157-4587-96A4-09569C1B0BB9}"/>
              </a:ext>
            </a:extLst>
          </p:cNvPr>
          <p:cNvGraphicFramePr>
            <a:graphicFrameLocks/>
          </p:cNvGraphicFramePr>
          <p:nvPr/>
        </p:nvGraphicFramePr>
        <p:xfrm>
          <a:off x="0" y="1116330"/>
          <a:ext cx="444246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Diagram 7">
            <a:extLst>
              <a:ext uri="{FF2B5EF4-FFF2-40B4-BE49-F238E27FC236}">
                <a16:creationId xmlns:a16="http://schemas.microsoft.com/office/drawing/2014/main" id="{30465063-F157-4587-96A4-09569C1B0BB9}"/>
              </a:ext>
            </a:extLst>
          </p:cNvPr>
          <p:cNvGraphicFramePr>
            <a:graphicFrameLocks/>
          </p:cNvGraphicFramePr>
          <p:nvPr>
            <p:extLst>
              <p:ext uri="{D42A27DB-BD31-4B8C-83A1-F6EECF244321}">
                <p14:modId xmlns:p14="http://schemas.microsoft.com/office/powerpoint/2010/main" val="1991753600"/>
              </p:ext>
            </p:extLst>
          </p:nvPr>
        </p:nvGraphicFramePr>
        <p:xfrm>
          <a:off x="4732022" y="1116330"/>
          <a:ext cx="4351019" cy="2743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6525273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4B491C8-69AE-4BC2-A94E-3FEE430D5687}"/>
              </a:ext>
            </a:extLst>
          </p:cNvPr>
          <p:cNvSpPr>
            <a:spLocks noGrp="1"/>
          </p:cNvSpPr>
          <p:nvPr>
            <p:ph type="title"/>
          </p:nvPr>
        </p:nvSpPr>
        <p:spPr/>
        <p:txBody>
          <a:bodyPr/>
          <a:lstStyle/>
          <a:p>
            <a:r>
              <a:rPr lang="sv-SE" dirty="0" err="1"/>
              <a:t>Sambandsplott</a:t>
            </a:r>
            <a:r>
              <a:rPr lang="sv-SE" dirty="0"/>
              <a:t>/Punktdiagram</a:t>
            </a:r>
          </a:p>
        </p:txBody>
      </p:sp>
      <p:sp>
        <p:nvSpPr>
          <p:cNvPr id="3" name="Platshållare för innehåll 2">
            <a:extLst>
              <a:ext uri="{FF2B5EF4-FFF2-40B4-BE49-F238E27FC236}">
                <a16:creationId xmlns:a16="http://schemas.microsoft.com/office/drawing/2014/main" id="{62623781-8EE0-459A-AC6E-6D4EB66CA10D}"/>
              </a:ext>
            </a:extLst>
          </p:cNvPr>
          <p:cNvSpPr>
            <a:spLocks noGrp="1"/>
          </p:cNvSpPr>
          <p:nvPr>
            <p:ph idx="1"/>
          </p:nvPr>
        </p:nvSpPr>
        <p:spPr>
          <a:xfrm>
            <a:off x="971550" y="1251169"/>
            <a:ext cx="7867650" cy="2692857"/>
          </a:xfrm>
        </p:spPr>
        <p:txBody>
          <a:bodyPr/>
          <a:lstStyle/>
          <a:p>
            <a:r>
              <a:rPr lang="sv-SE" sz="1800" dirty="0" err="1"/>
              <a:t>Sambandsplotten</a:t>
            </a:r>
            <a:r>
              <a:rPr lang="sv-SE" sz="1800" dirty="0"/>
              <a:t> är ett visuellt verktyg för att se samband mellan två variabler. En sådan samvariation kan vara positiv, det vill säga en ökning av den ena variabeln hänger ihop med en ökning av den andra. Eller negativ, att en ökning av den ena variabeln samvarierar med minskning av den andra.</a:t>
            </a:r>
          </a:p>
          <a:p>
            <a:r>
              <a:rPr lang="sv-SE" sz="1800" dirty="0"/>
              <a:t>Punktdiagram används för att visa hur olika mätvärden fördelas kring genomsnittet. Det är lätt att se hur olika värden fördelas samt vilka sticker iväg (ytterfall, regressions analys).</a:t>
            </a:r>
          </a:p>
          <a:p>
            <a:r>
              <a:rPr lang="sv-SE" sz="1800" dirty="0"/>
              <a:t>Tänk på att en samvariation inte behöver betyda att det är ett samband, det kan finnas en tredje faktor som påverkar båda. </a:t>
            </a:r>
          </a:p>
        </p:txBody>
      </p:sp>
      <p:sp>
        <p:nvSpPr>
          <p:cNvPr id="4" name="Underrubrik 3">
            <a:extLst>
              <a:ext uri="{FF2B5EF4-FFF2-40B4-BE49-F238E27FC236}">
                <a16:creationId xmlns:a16="http://schemas.microsoft.com/office/drawing/2014/main" id="{48353219-E067-4B41-BD07-9F89666B3011}"/>
              </a:ext>
            </a:extLst>
          </p:cNvPr>
          <p:cNvSpPr>
            <a:spLocks noGrp="1"/>
          </p:cNvSpPr>
          <p:nvPr>
            <p:ph type="subTitle" idx="10"/>
          </p:nvPr>
        </p:nvSpPr>
        <p:spPr/>
        <p:txBody>
          <a:bodyPr/>
          <a:lstStyle/>
          <a:p>
            <a:endParaRPr lang="sv-SE"/>
          </a:p>
        </p:txBody>
      </p:sp>
    </p:spTree>
    <p:extLst>
      <p:ext uri="{BB962C8B-B14F-4D97-AF65-F5344CB8AC3E}">
        <p14:creationId xmlns:p14="http://schemas.microsoft.com/office/powerpoint/2010/main" val="35306995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derrubrik 3">
            <a:extLst>
              <a:ext uri="{FF2B5EF4-FFF2-40B4-BE49-F238E27FC236}">
                <a16:creationId xmlns:a16="http://schemas.microsoft.com/office/drawing/2014/main" id="{7F03A425-C84C-48C4-9151-837BC2E56387}"/>
              </a:ext>
            </a:extLst>
          </p:cNvPr>
          <p:cNvSpPr>
            <a:spLocks noGrp="1"/>
          </p:cNvSpPr>
          <p:nvPr>
            <p:ph type="subTitle" idx="10"/>
          </p:nvPr>
        </p:nvSpPr>
        <p:spPr/>
        <p:txBody>
          <a:bodyPr/>
          <a:lstStyle/>
          <a:p>
            <a:endParaRPr lang="sv-SE"/>
          </a:p>
        </p:txBody>
      </p:sp>
      <p:sp>
        <p:nvSpPr>
          <p:cNvPr id="11" name="Rubrik 1">
            <a:extLst>
              <a:ext uri="{FF2B5EF4-FFF2-40B4-BE49-F238E27FC236}">
                <a16:creationId xmlns:a16="http://schemas.microsoft.com/office/drawing/2014/main" id="{31909061-5047-46F6-9CCC-C46130368C44}"/>
              </a:ext>
            </a:extLst>
          </p:cNvPr>
          <p:cNvSpPr txBox="1">
            <a:spLocks/>
          </p:cNvSpPr>
          <p:nvPr/>
        </p:nvSpPr>
        <p:spPr>
          <a:xfrm>
            <a:off x="441960" y="539759"/>
            <a:ext cx="4130040" cy="516630"/>
          </a:xfrm>
          <a:prstGeom prst="rect">
            <a:avLst/>
          </a:prstGeom>
        </p:spPr>
        <p:txBody>
          <a:bodyPr/>
          <a:lstStyle>
            <a:lvl1pPr algn="l" defTabSz="914400" rtl="0" eaLnBrk="1" latinLnBrk="0" hangingPunct="1">
              <a:lnSpc>
                <a:spcPct val="90000"/>
              </a:lnSpc>
              <a:spcBef>
                <a:spcPct val="0"/>
              </a:spcBef>
              <a:buNone/>
              <a:defRPr sz="2400" b="1" i="0" kern="1200" baseline="0">
                <a:solidFill>
                  <a:schemeClr val="tx1"/>
                </a:solidFill>
                <a:latin typeface="Corbel" panose="020B0503020204020204" pitchFamily="34" charset="0"/>
                <a:ea typeface="+mj-ea"/>
                <a:cs typeface="+mj-cs"/>
              </a:defRPr>
            </a:lvl1pPr>
          </a:lstStyle>
          <a:p>
            <a:pPr algn="ctr"/>
            <a:r>
              <a:rPr lang="sv-SE" dirty="0"/>
              <a:t>Sambandsplot/Punktdiagram</a:t>
            </a:r>
          </a:p>
        </p:txBody>
      </p:sp>
      <p:sp>
        <p:nvSpPr>
          <p:cNvPr id="9" name="Rubrik 1">
            <a:extLst>
              <a:ext uri="{FF2B5EF4-FFF2-40B4-BE49-F238E27FC236}">
                <a16:creationId xmlns:a16="http://schemas.microsoft.com/office/drawing/2014/main" id="{2ABAD343-0C64-4115-B92A-EACF664DC0DD}"/>
              </a:ext>
            </a:extLst>
          </p:cNvPr>
          <p:cNvSpPr txBox="1">
            <a:spLocks/>
          </p:cNvSpPr>
          <p:nvPr/>
        </p:nvSpPr>
        <p:spPr>
          <a:xfrm>
            <a:off x="4777740" y="539759"/>
            <a:ext cx="4130040" cy="516630"/>
          </a:xfrm>
          <a:prstGeom prst="rect">
            <a:avLst/>
          </a:prstGeom>
        </p:spPr>
        <p:txBody>
          <a:bodyPr/>
          <a:lstStyle>
            <a:lvl1pPr algn="l" defTabSz="914400" rtl="0" eaLnBrk="1" latinLnBrk="0" hangingPunct="1">
              <a:lnSpc>
                <a:spcPct val="90000"/>
              </a:lnSpc>
              <a:spcBef>
                <a:spcPct val="0"/>
              </a:spcBef>
              <a:buNone/>
              <a:defRPr sz="2400" b="1" i="0" kern="1200" baseline="0">
                <a:solidFill>
                  <a:schemeClr val="tx1"/>
                </a:solidFill>
                <a:latin typeface="Corbel" panose="020B0503020204020204" pitchFamily="34" charset="0"/>
                <a:ea typeface="+mj-ea"/>
                <a:cs typeface="+mj-cs"/>
              </a:defRPr>
            </a:lvl1pPr>
          </a:lstStyle>
          <a:p>
            <a:pPr algn="ctr"/>
            <a:r>
              <a:rPr lang="sv-SE" dirty="0"/>
              <a:t>Bubbeldiagram</a:t>
            </a:r>
          </a:p>
        </p:txBody>
      </p:sp>
      <p:graphicFrame>
        <p:nvGraphicFramePr>
          <p:cNvPr id="10" name="Diagram 9">
            <a:extLst>
              <a:ext uri="{FF2B5EF4-FFF2-40B4-BE49-F238E27FC236}">
                <a16:creationId xmlns:a16="http://schemas.microsoft.com/office/drawing/2014/main" id="{93355AFD-1F12-4B99-9534-BB94E36352DD}"/>
              </a:ext>
            </a:extLst>
          </p:cNvPr>
          <p:cNvGraphicFramePr>
            <a:graphicFrameLocks/>
          </p:cNvGraphicFramePr>
          <p:nvPr/>
        </p:nvGraphicFramePr>
        <p:xfrm>
          <a:off x="0" y="1200150"/>
          <a:ext cx="4671060" cy="296799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Diagram 6">
            <a:extLst>
              <a:ext uri="{FF2B5EF4-FFF2-40B4-BE49-F238E27FC236}">
                <a16:creationId xmlns:a16="http://schemas.microsoft.com/office/drawing/2014/main" id="{4061C12B-572A-4AF9-A6B3-D57F4D5921D9}"/>
              </a:ext>
            </a:extLst>
          </p:cNvPr>
          <p:cNvGraphicFramePr>
            <a:graphicFrameLocks/>
          </p:cNvGraphicFramePr>
          <p:nvPr>
            <p:extLst>
              <p:ext uri="{D42A27DB-BD31-4B8C-83A1-F6EECF244321}">
                <p14:modId xmlns:p14="http://schemas.microsoft.com/office/powerpoint/2010/main" val="3669379979"/>
              </p:ext>
            </p:extLst>
          </p:nvPr>
        </p:nvGraphicFramePr>
        <p:xfrm>
          <a:off x="4671060" y="1200149"/>
          <a:ext cx="4472940" cy="287231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4350025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B207527-7A9F-482C-BAFF-215F09DB72B6}"/>
              </a:ext>
            </a:extLst>
          </p:cNvPr>
          <p:cNvSpPr>
            <a:spLocks noGrp="1"/>
          </p:cNvSpPr>
          <p:nvPr>
            <p:ph type="title"/>
          </p:nvPr>
        </p:nvSpPr>
        <p:spPr/>
        <p:txBody>
          <a:bodyPr/>
          <a:lstStyle/>
          <a:p>
            <a:r>
              <a:rPr lang="sv-SE" dirty="0"/>
              <a:t>Paretodiagram (kombinerad diagram)</a:t>
            </a:r>
          </a:p>
        </p:txBody>
      </p:sp>
      <p:sp>
        <p:nvSpPr>
          <p:cNvPr id="3" name="Platshållare för innehåll 2">
            <a:extLst>
              <a:ext uri="{FF2B5EF4-FFF2-40B4-BE49-F238E27FC236}">
                <a16:creationId xmlns:a16="http://schemas.microsoft.com/office/drawing/2014/main" id="{3F3F145B-67F9-4512-B733-488CDF70EA93}"/>
              </a:ext>
            </a:extLst>
          </p:cNvPr>
          <p:cNvSpPr>
            <a:spLocks noGrp="1"/>
          </p:cNvSpPr>
          <p:nvPr>
            <p:ph idx="1"/>
          </p:nvPr>
        </p:nvSpPr>
        <p:spPr>
          <a:xfrm>
            <a:off x="971551" y="1251169"/>
            <a:ext cx="7423150" cy="2692857"/>
          </a:xfrm>
        </p:spPr>
        <p:txBody>
          <a:bodyPr/>
          <a:lstStyle/>
          <a:p>
            <a:pPr marL="0" indent="0">
              <a:buNone/>
            </a:pPr>
            <a:r>
              <a:rPr lang="sv-SE" sz="1600" dirty="0"/>
              <a:t>Paretodiagram används ofta i situationer där man har flera fel/</a:t>
            </a:r>
            <a:r>
              <a:rPr lang="sv-SE" sz="1600" dirty="0" err="1"/>
              <a:t>slöserier</a:t>
            </a:r>
            <a:r>
              <a:rPr lang="sv-SE" sz="1600" dirty="0"/>
              <a:t> för en viss process. Genom att räkna frekvenser av hur ofta felen uppträder kan vi också ställa dem i relation till varandra. Som beslutsunderlag är </a:t>
            </a:r>
            <a:r>
              <a:rPr lang="sv-SE" sz="1600" dirty="0" err="1"/>
              <a:t>paretodiagrammet</a:t>
            </a:r>
            <a:r>
              <a:rPr lang="sv-SE" sz="1600" dirty="0"/>
              <a:t> mycket värdefullt. Det skapar en bild av de problem/händelser som är mest frekventa och möjliggör därmed prioriteringar av var förbättringar bör sättas in.</a:t>
            </a:r>
          </a:p>
        </p:txBody>
      </p:sp>
      <p:sp>
        <p:nvSpPr>
          <p:cNvPr id="4" name="Underrubrik 3">
            <a:extLst>
              <a:ext uri="{FF2B5EF4-FFF2-40B4-BE49-F238E27FC236}">
                <a16:creationId xmlns:a16="http://schemas.microsoft.com/office/drawing/2014/main" id="{FD93DBC5-B301-4B05-BE62-FB1DC8E9F0BF}"/>
              </a:ext>
            </a:extLst>
          </p:cNvPr>
          <p:cNvSpPr>
            <a:spLocks noGrp="1"/>
          </p:cNvSpPr>
          <p:nvPr>
            <p:ph type="subTitle" idx="10"/>
          </p:nvPr>
        </p:nvSpPr>
        <p:spPr/>
        <p:txBody>
          <a:bodyPr/>
          <a:lstStyle/>
          <a:p>
            <a:endParaRPr lang="sv-SE"/>
          </a:p>
        </p:txBody>
      </p:sp>
    </p:spTree>
    <p:extLst>
      <p:ext uri="{BB962C8B-B14F-4D97-AF65-F5344CB8AC3E}">
        <p14:creationId xmlns:p14="http://schemas.microsoft.com/office/powerpoint/2010/main" val="573942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F1D9349-DE8F-4C1B-85F9-F3AD0571587D}"/>
              </a:ext>
            </a:extLst>
          </p:cNvPr>
          <p:cNvSpPr>
            <a:spLocks noGrp="1"/>
          </p:cNvSpPr>
          <p:nvPr>
            <p:ph type="title"/>
          </p:nvPr>
        </p:nvSpPr>
        <p:spPr>
          <a:xfrm>
            <a:off x="689420" y="740647"/>
            <a:ext cx="6625590" cy="516630"/>
          </a:xfrm>
        </p:spPr>
        <p:txBody>
          <a:bodyPr/>
          <a:lstStyle/>
          <a:p>
            <a:r>
              <a:rPr lang="sv-SE" dirty="0"/>
              <a:t>Visualisera data är inte bara diagram</a:t>
            </a:r>
          </a:p>
        </p:txBody>
      </p:sp>
      <p:sp>
        <p:nvSpPr>
          <p:cNvPr id="4" name="Underrubrik 3">
            <a:extLst>
              <a:ext uri="{FF2B5EF4-FFF2-40B4-BE49-F238E27FC236}">
                <a16:creationId xmlns:a16="http://schemas.microsoft.com/office/drawing/2014/main" id="{7F03A425-C84C-48C4-9151-837BC2E56387}"/>
              </a:ext>
            </a:extLst>
          </p:cNvPr>
          <p:cNvSpPr>
            <a:spLocks noGrp="1"/>
          </p:cNvSpPr>
          <p:nvPr>
            <p:ph type="subTitle" idx="10"/>
          </p:nvPr>
        </p:nvSpPr>
        <p:spPr/>
        <p:txBody>
          <a:bodyPr/>
          <a:lstStyle/>
          <a:p>
            <a:endParaRPr lang="sv-SE"/>
          </a:p>
        </p:txBody>
      </p:sp>
      <p:sp>
        <p:nvSpPr>
          <p:cNvPr id="12" name="Platshållare för innehåll 11">
            <a:extLst>
              <a:ext uri="{FF2B5EF4-FFF2-40B4-BE49-F238E27FC236}">
                <a16:creationId xmlns:a16="http://schemas.microsoft.com/office/drawing/2014/main" id="{1210EB30-B9DD-44EE-9872-54ECF8CD2A91}"/>
              </a:ext>
            </a:extLst>
          </p:cNvPr>
          <p:cNvSpPr>
            <a:spLocks noGrp="1"/>
          </p:cNvSpPr>
          <p:nvPr>
            <p:ph idx="1"/>
          </p:nvPr>
        </p:nvSpPr>
        <p:spPr>
          <a:xfrm>
            <a:off x="801755" y="1239348"/>
            <a:ext cx="3754352" cy="3031271"/>
          </a:xfrm>
        </p:spPr>
        <p:txBody>
          <a:bodyPr/>
          <a:lstStyle/>
          <a:p>
            <a:pPr marL="0" indent="0">
              <a:lnSpc>
                <a:spcPct val="100000"/>
              </a:lnSpc>
              <a:buNone/>
            </a:pPr>
            <a:r>
              <a:rPr lang="sv-SE" dirty="0"/>
              <a:t>För att data ska bli meningsfull behöver den sättas i ett sammanhang, en berättelse.</a:t>
            </a:r>
          </a:p>
          <a:p>
            <a:pPr marL="0" indent="0">
              <a:lnSpc>
                <a:spcPct val="100000"/>
              </a:lnSpc>
              <a:buNone/>
            </a:pPr>
            <a:r>
              <a:rPr lang="sv-SE" dirty="0" err="1"/>
              <a:t>Datan</a:t>
            </a:r>
            <a:r>
              <a:rPr lang="sv-SE" dirty="0"/>
              <a:t>, förklarad i en berättelse och visualiserad genom ett diagram gör den meningsfull. </a:t>
            </a:r>
          </a:p>
          <a:p>
            <a:pPr marL="0" indent="0">
              <a:lnSpc>
                <a:spcPct val="100000"/>
              </a:lnSpc>
              <a:buNone/>
            </a:pPr>
            <a:r>
              <a:rPr lang="sv-SE" dirty="0"/>
              <a:t>Kombinationen möjliggör förändring.</a:t>
            </a:r>
          </a:p>
          <a:p>
            <a:pPr marL="0" indent="0">
              <a:lnSpc>
                <a:spcPct val="100000"/>
              </a:lnSpc>
              <a:buNone/>
            </a:pPr>
            <a:endParaRPr lang="sv-SE" dirty="0"/>
          </a:p>
        </p:txBody>
      </p:sp>
      <p:grpSp>
        <p:nvGrpSpPr>
          <p:cNvPr id="23" name="Grupp 22">
            <a:extLst>
              <a:ext uri="{FF2B5EF4-FFF2-40B4-BE49-F238E27FC236}">
                <a16:creationId xmlns:a16="http://schemas.microsoft.com/office/drawing/2014/main" id="{32899781-4B11-4F6C-AC4A-BE1BF87A7D9D}"/>
              </a:ext>
            </a:extLst>
          </p:cNvPr>
          <p:cNvGrpSpPr/>
          <p:nvPr/>
        </p:nvGrpSpPr>
        <p:grpSpPr>
          <a:xfrm>
            <a:off x="4896102" y="546537"/>
            <a:ext cx="3893703" cy="3724082"/>
            <a:chOff x="4896102" y="546537"/>
            <a:chExt cx="3893703" cy="3724082"/>
          </a:xfrm>
        </p:grpSpPr>
        <p:grpSp>
          <p:nvGrpSpPr>
            <p:cNvPr id="8" name="Bild 6" descr="Venndiagram">
              <a:extLst>
                <a:ext uri="{FF2B5EF4-FFF2-40B4-BE49-F238E27FC236}">
                  <a16:creationId xmlns:a16="http://schemas.microsoft.com/office/drawing/2014/main" id="{D9A553A6-AB45-4AB9-B634-A1907C0270CC}"/>
                </a:ext>
              </a:extLst>
            </p:cNvPr>
            <p:cNvGrpSpPr/>
            <p:nvPr/>
          </p:nvGrpSpPr>
          <p:grpSpPr>
            <a:xfrm>
              <a:off x="4896102" y="546537"/>
              <a:ext cx="3893703" cy="3724082"/>
              <a:chOff x="6904161" y="1180890"/>
              <a:chExt cx="1457808" cy="1455345"/>
            </a:xfrm>
          </p:grpSpPr>
          <p:sp>
            <p:nvSpPr>
              <p:cNvPr id="9" name="Frihandsfigur: Form 8">
                <a:extLst>
                  <a:ext uri="{FF2B5EF4-FFF2-40B4-BE49-F238E27FC236}">
                    <a16:creationId xmlns:a16="http://schemas.microsoft.com/office/drawing/2014/main" id="{B476E538-D09C-4CD5-BB4F-A89EE2599994}"/>
                  </a:ext>
                </a:extLst>
              </p:cNvPr>
              <p:cNvSpPr/>
              <p:nvPr/>
            </p:nvSpPr>
            <p:spPr>
              <a:xfrm>
                <a:off x="7186266" y="1180890"/>
                <a:ext cx="893691" cy="571526"/>
              </a:xfrm>
              <a:custGeom>
                <a:avLst/>
                <a:gdLst>
                  <a:gd name="connsiteX0" fmla="*/ 5449 w 893691"/>
                  <a:gd name="connsiteY0" fmla="*/ 512238 h 571526"/>
                  <a:gd name="connsiteX1" fmla="*/ 446846 w 893691"/>
                  <a:gd name="connsiteY1" fmla="*/ 571527 h 571526"/>
                  <a:gd name="connsiteX2" fmla="*/ 888242 w 893691"/>
                  <a:gd name="connsiteY2" fmla="*/ 512238 h 571526"/>
                  <a:gd name="connsiteX3" fmla="*/ 893692 w 893691"/>
                  <a:gd name="connsiteY3" fmla="*/ 446846 h 571526"/>
                  <a:gd name="connsiteX4" fmla="*/ 446846 w 893691"/>
                  <a:gd name="connsiteY4" fmla="*/ 0 h 571526"/>
                  <a:gd name="connsiteX5" fmla="*/ 0 w 893691"/>
                  <a:gd name="connsiteY5" fmla="*/ 446846 h 571526"/>
                  <a:gd name="connsiteX6" fmla="*/ 5449 w 893691"/>
                  <a:gd name="connsiteY6" fmla="*/ 512238 h 5715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93691" h="571526">
                    <a:moveTo>
                      <a:pt x="5449" y="512238"/>
                    </a:moveTo>
                    <a:cubicBezTo>
                      <a:pt x="153909" y="463495"/>
                      <a:pt x="316511" y="485336"/>
                      <a:pt x="446846" y="571527"/>
                    </a:cubicBezTo>
                    <a:cubicBezTo>
                      <a:pt x="577181" y="485336"/>
                      <a:pt x="739783" y="463495"/>
                      <a:pt x="888242" y="512238"/>
                    </a:cubicBezTo>
                    <a:cubicBezTo>
                      <a:pt x="891715" y="490611"/>
                      <a:pt x="893535" y="468750"/>
                      <a:pt x="893692" y="446846"/>
                    </a:cubicBezTo>
                    <a:cubicBezTo>
                      <a:pt x="893692" y="200060"/>
                      <a:pt x="693631" y="0"/>
                      <a:pt x="446846" y="0"/>
                    </a:cubicBezTo>
                    <a:cubicBezTo>
                      <a:pt x="200060" y="0"/>
                      <a:pt x="0" y="200060"/>
                      <a:pt x="0" y="446846"/>
                    </a:cubicBezTo>
                    <a:cubicBezTo>
                      <a:pt x="157" y="468750"/>
                      <a:pt x="1977" y="490611"/>
                      <a:pt x="5449" y="512238"/>
                    </a:cubicBezTo>
                    <a:close/>
                  </a:path>
                </a:pathLst>
              </a:custGeom>
              <a:solidFill>
                <a:schemeClr val="accent6"/>
              </a:solidFill>
              <a:ln w="21729" cap="flat">
                <a:solidFill>
                  <a:schemeClr val="bg1"/>
                </a:solidFill>
                <a:prstDash val="solid"/>
                <a:miter/>
              </a:ln>
            </p:spPr>
            <p:txBody>
              <a:bodyPr rtlCol="0" anchor="ctr"/>
              <a:lstStyle/>
              <a:p>
                <a:pPr algn="ctr"/>
                <a:endParaRPr lang="sv-SE" b="1" dirty="0">
                  <a:solidFill>
                    <a:schemeClr val="bg1"/>
                  </a:solidFill>
                </a:endParaRPr>
              </a:p>
              <a:p>
                <a:pPr algn="ctr"/>
                <a:r>
                  <a:rPr lang="sv-SE" b="1" dirty="0">
                    <a:solidFill>
                      <a:schemeClr val="bg1"/>
                    </a:solidFill>
                  </a:rPr>
                  <a:t>Berättelsen</a:t>
                </a:r>
              </a:p>
            </p:txBody>
          </p:sp>
          <p:sp>
            <p:nvSpPr>
              <p:cNvPr id="10" name="Frihandsfigur: Form 9">
                <a:extLst>
                  <a:ext uri="{FF2B5EF4-FFF2-40B4-BE49-F238E27FC236}">
                    <a16:creationId xmlns:a16="http://schemas.microsoft.com/office/drawing/2014/main" id="{1FA6C081-2F0B-4D9F-92EA-FA401F47A2AE}"/>
                  </a:ext>
                </a:extLst>
              </p:cNvPr>
              <p:cNvSpPr/>
              <p:nvPr/>
            </p:nvSpPr>
            <p:spPr>
              <a:xfrm>
                <a:off x="7688913" y="1792242"/>
                <a:ext cx="673056" cy="843121"/>
              </a:xfrm>
              <a:custGeom>
                <a:avLst/>
                <a:gdLst>
                  <a:gd name="connsiteX0" fmla="*/ 432023 w 673056"/>
                  <a:gd name="connsiteY0" fmla="*/ 436 h 843121"/>
                  <a:gd name="connsiteX1" fmla="*/ 166314 w 673056"/>
                  <a:gd name="connsiteY1" fmla="*/ 305599 h 843121"/>
                  <a:gd name="connsiteX2" fmla="*/ 174379 w 673056"/>
                  <a:gd name="connsiteY2" fmla="*/ 396276 h 843121"/>
                  <a:gd name="connsiteX3" fmla="*/ 0 w 673056"/>
                  <a:gd name="connsiteY3" fmla="*/ 780781 h 843121"/>
                  <a:gd name="connsiteX4" fmla="*/ 226256 w 673056"/>
                  <a:gd name="connsiteY4" fmla="*/ 843122 h 843121"/>
                  <a:gd name="connsiteX5" fmla="*/ 673056 w 673056"/>
                  <a:gd name="connsiteY5" fmla="*/ 396666 h 843121"/>
                  <a:gd name="connsiteX6" fmla="*/ 432023 w 673056"/>
                  <a:gd name="connsiteY6" fmla="*/ 0 h 8431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3056" h="843121">
                    <a:moveTo>
                      <a:pt x="432023" y="436"/>
                    </a:moveTo>
                    <a:cubicBezTo>
                      <a:pt x="388834" y="134169"/>
                      <a:pt x="292834" y="244425"/>
                      <a:pt x="166314" y="305599"/>
                    </a:cubicBezTo>
                    <a:cubicBezTo>
                      <a:pt x="171661" y="335529"/>
                      <a:pt x="174359" y="365873"/>
                      <a:pt x="174379" y="396276"/>
                    </a:cubicBezTo>
                    <a:cubicBezTo>
                      <a:pt x="174403" y="543589"/>
                      <a:pt x="110840" y="683746"/>
                      <a:pt x="0" y="780781"/>
                    </a:cubicBezTo>
                    <a:cubicBezTo>
                      <a:pt x="68415" y="821588"/>
                      <a:pt x="146596" y="843128"/>
                      <a:pt x="226256" y="843122"/>
                    </a:cubicBezTo>
                    <a:cubicBezTo>
                      <a:pt x="472922" y="843218"/>
                      <a:pt x="672961" y="643331"/>
                      <a:pt x="673056" y="396666"/>
                    </a:cubicBezTo>
                    <a:cubicBezTo>
                      <a:pt x="673122" y="229799"/>
                      <a:pt x="580161" y="76814"/>
                      <a:pt x="432023" y="0"/>
                    </a:cubicBezTo>
                    <a:close/>
                  </a:path>
                </a:pathLst>
              </a:custGeom>
              <a:solidFill>
                <a:schemeClr val="accent3"/>
              </a:solidFill>
              <a:ln w="21729" cap="flat">
                <a:noFill/>
                <a:prstDash val="solid"/>
                <a:miter/>
              </a:ln>
            </p:spPr>
            <p:txBody>
              <a:bodyPr rtlCol="0" anchor="ctr"/>
              <a:lstStyle/>
              <a:p>
                <a:pPr algn="ctr"/>
                <a:r>
                  <a:rPr lang="sv-SE" b="1" dirty="0">
                    <a:solidFill>
                      <a:schemeClr val="bg1"/>
                    </a:solidFill>
                  </a:rPr>
                  <a:t>     Bilden</a:t>
                </a:r>
              </a:p>
            </p:txBody>
          </p:sp>
          <p:sp>
            <p:nvSpPr>
              <p:cNvPr id="11" name="Frihandsfigur: Form 10">
                <a:extLst>
                  <a:ext uri="{FF2B5EF4-FFF2-40B4-BE49-F238E27FC236}">
                    <a16:creationId xmlns:a16="http://schemas.microsoft.com/office/drawing/2014/main" id="{0627453E-C972-4D42-8ED4-BEC86B2BF06D}"/>
                  </a:ext>
                </a:extLst>
              </p:cNvPr>
              <p:cNvSpPr/>
              <p:nvPr/>
            </p:nvSpPr>
            <p:spPr>
              <a:xfrm>
                <a:off x="7487723" y="1841940"/>
                <a:ext cx="329575" cy="242605"/>
              </a:xfrm>
              <a:custGeom>
                <a:avLst/>
                <a:gdLst>
                  <a:gd name="connsiteX0" fmla="*/ 290777 w 290776"/>
                  <a:gd name="connsiteY0" fmla="*/ 217974 h 242605"/>
                  <a:gd name="connsiteX1" fmla="*/ 145388 w 290776"/>
                  <a:gd name="connsiteY1" fmla="*/ 0 h 242605"/>
                  <a:gd name="connsiteX2" fmla="*/ 0 w 290776"/>
                  <a:gd name="connsiteY2" fmla="*/ 217974 h 242605"/>
                  <a:gd name="connsiteX3" fmla="*/ 290777 w 290776"/>
                  <a:gd name="connsiteY3" fmla="*/ 217974 h 242605"/>
                </a:gdLst>
                <a:ahLst/>
                <a:cxnLst>
                  <a:cxn ang="0">
                    <a:pos x="connsiteX0" y="connsiteY0"/>
                  </a:cxn>
                  <a:cxn ang="0">
                    <a:pos x="connsiteX1" y="connsiteY1"/>
                  </a:cxn>
                  <a:cxn ang="0">
                    <a:pos x="connsiteX2" y="connsiteY2"/>
                  </a:cxn>
                  <a:cxn ang="0">
                    <a:pos x="connsiteX3" y="connsiteY3"/>
                  </a:cxn>
                </a:cxnLst>
                <a:rect l="l" t="t" r="r" b="b"/>
                <a:pathLst>
                  <a:path w="290776" h="242605">
                    <a:moveTo>
                      <a:pt x="290777" y="217974"/>
                    </a:moveTo>
                    <a:cubicBezTo>
                      <a:pt x="265036" y="132489"/>
                      <a:pt x="214423" y="56606"/>
                      <a:pt x="145388" y="0"/>
                    </a:cubicBezTo>
                    <a:cubicBezTo>
                      <a:pt x="76354" y="56606"/>
                      <a:pt x="25740" y="132489"/>
                      <a:pt x="0" y="217974"/>
                    </a:cubicBezTo>
                    <a:cubicBezTo>
                      <a:pt x="94143" y="250816"/>
                      <a:pt x="196634" y="250816"/>
                      <a:pt x="290777" y="217974"/>
                    </a:cubicBezTo>
                    <a:close/>
                  </a:path>
                </a:pathLst>
              </a:custGeom>
              <a:solidFill>
                <a:schemeClr val="bg1"/>
              </a:solidFill>
              <a:ln w="21729" cap="flat">
                <a:noFill/>
                <a:prstDash val="solid"/>
                <a:miter/>
              </a:ln>
            </p:spPr>
            <p:txBody>
              <a:bodyPr rtlCol="0" anchor="ctr"/>
              <a:lstStyle/>
              <a:p>
                <a:pPr algn="ctr"/>
                <a:endParaRPr lang="sv-SE" sz="1100" b="1" dirty="0"/>
              </a:p>
              <a:p>
                <a:pPr algn="ctr"/>
                <a:r>
                  <a:rPr lang="sv-SE" sz="1100" b="1" dirty="0"/>
                  <a:t>Förändring</a:t>
                </a:r>
              </a:p>
            </p:txBody>
          </p:sp>
          <p:sp>
            <p:nvSpPr>
              <p:cNvPr id="13" name="Frihandsfigur: Form 12">
                <a:extLst>
                  <a:ext uri="{FF2B5EF4-FFF2-40B4-BE49-F238E27FC236}">
                    <a16:creationId xmlns:a16="http://schemas.microsoft.com/office/drawing/2014/main" id="{53E83869-311F-491E-9B50-BDE37F0EC29F}"/>
                  </a:ext>
                </a:extLst>
              </p:cNvPr>
              <p:cNvSpPr/>
              <p:nvPr/>
            </p:nvSpPr>
            <p:spPr>
              <a:xfrm>
                <a:off x="6904161" y="1793114"/>
                <a:ext cx="673149" cy="843121"/>
              </a:xfrm>
              <a:custGeom>
                <a:avLst/>
                <a:gdLst>
                  <a:gd name="connsiteX0" fmla="*/ 446893 w 673149"/>
                  <a:gd name="connsiteY0" fmla="*/ 842686 h 843121"/>
                  <a:gd name="connsiteX1" fmla="*/ 673149 w 673149"/>
                  <a:gd name="connsiteY1" fmla="*/ 780345 h 843121"/>
                  <a:gd name="connsiteX2" fmla="*/ 498771 w 673149"/>
                  <a:gd name="connsiteY2" fmla="*/ 395840 h 843121"/>
                  <a:gd name="connsiteX3" fmla="*/ 506836 w 673149"/>
                  <a:gd name="connsiteY3" fmla="*/ 305163 h 843121"/>
                  <a:gd name="connsiteX4" fmla="*/ 241126 w 673149"/>
                  <a:gd name="connsiteY4" fmla="*/ 0 h 843121"/>
                  <a:gd name="connsiteX5" fmla="*/ 50227 w 673149"/>
                  <a:gd name="connsiteY5" fmla="*/ 602089 h 843121"/>
                  <a:gd name="connsiteX6" fmla="*/ 446893 w 673149"/>
                  <a:gd name="connsiteY6" fmla="*/ 843122 h 8431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3149" h="843121">
                    <a:moveTo>
                      <a:pt x="446893" y="842686"/>
                    </a:moveTo>
                    <a:cubicBezTo>
                      <a:pt x="526554" y="842692"/>
                      <a:pt x="604734" y="821152"/>
                      <a:pt x="673149" y="780345"/>
                    </a:cubicBezTo>
                    <a:cubicBezTo>
                      <a:pt x="562310" y="683310"/>
                      <a:pt x="498747" y="543153"/>
                      <a:pt x="498771" y="395840"/>
                    </a:cubicBezTo>
                    <a:cubicBezTo>
                      <a:pt x="498790" y="365437"/>
                      <a:pt x="501491" y="335093"/>
                      <a:pt x="506836" y="305163"/>
                    </a:cubicBezTo>
                    <a:cubicBezTo>
                      <a:pt x="380315" y="243989"/>
                      <a:pt x="284315" y="133733"/>
                      <a:pt x="241126" y="0"/>
                    </a:cubicBezTo>
                    <a:cubicBezTo>
                      <a:pt x="22148" y="113547"/>
                      <a:pt x="-63320" y="383110"/>
                      <a:pt x="50227" y="602089"/>
                    </a:cubicBezTo>
                    <a:cubicBezTo>
                      <a:pt x="127039" y="750226"/>
                      <a:pt x="280025" y="843187"/>
                      <a:pt x="446893" y="843122"/>
                    </a:cubicBezTo>
                    <a:close/>
                  </a:path>
                </a:pathLst>
              </a:custGeom>
              <a:solidFill>
                <a:schemeClr val="accent1"/>
              </a:solidFill>
              <a:ln w="21729" cap="flat">
                <a:noFill/>
                <a:prstDash val="solid"/>
                <a:miter/>
              </a:ln>
            </p:spPr>
            <p:txBody>
              <a:bodyPr rtlCol="0" anchor="ctr"/>
              <a:lstStyle/>
              <a:p>
                <a:pPr algn="ctr"/>
                <a:r>
                  <a:rPr lang="sv-SE" b="1" dirty="0" err="1">
                    <a:solidFill>
                      <a:schemeClr val="bg1"/>
                    </a:solidFill>
                  </a:rPr>
                  <a:t>Datan</a:t>
                </a:r>
                <a:r>
                  <a:rPr lang="sv-SE" b="1" dirty="0">
                    <a:solidFill>
                      <a:schemeClr val="bg1"/>
                    </a:solidFill>
                  </a:rPr>
                  <a:t>    </a:t>
                </a:r>
              </a:p>
            </p:txBody>
          </p:sp>
          <p:sp>
            <p:nvSpPr>
              <p:cNvPr id="14" name="Frihandsfigur: Form 13">
                <a:extLst>
                  <a:ext uri="{FF2B5EF4-FFF2-40B4-BE49-F238E27FC236}">
                    <a16:creationId xmlns:a16="http://schemas.microsoft.com/office/drawing/2014/main" id="{EEB1ACE0-CF6E-44FD-8FBF-3CCCE64B9963}"/>
                  </a:ext>
                </a:extLst>
              </p:cNvPr>
              <p:cNvSpPr/>
              <p:nvPr/>
            </p:nvSpPr>
            <p:spPr>
              <a:xfrm>
                <a:off x="7468323" y="2123562"/>
                <a:ext cx="329576" cy="411534"/>
              </a:xfrm>
              <a:custGeom>
                <a:avLst/>
                <a:gdLst>
                  <a:gd name="connsiteX0" fmla="*/ 164788 w 329576"/>
                  <a:gd name="connsiteY0" fmla="*/ 411534 h 411534"/>
                  <a:gd name="connsiteX1" fmla="*/ 329576 w 329576"/>
                  <a:gd name="connsiteY1" fmla="*/ 65392 h 411534"/>
                  <a:gd name="connsiteX2" fmla="*/ 324345 w 329576"/>
                  <a:gd name="connsiteY2" fmla="*/ 0 h 411534"/>
                  <a:gd name="connsiteX3" fmla="*/ 5231 w 329576"/>
                  <a:gd name="connsiteY3" fmla="*/ 0 h 411534"/>
                  <a:gd name="connsiteX4" fmla="*/ 0 w 329576"/>
                  <a:gd name="connsiteY4" fmla="*/ 65392 h 411534"/>
                  <a:gd name="connsiteX5" fmla="*/ 164788 w 329576"/>
                  <a:gd name="connsiteY5" fmla="*/ 411534 h 41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9576" h="411534">
                    <a:moveTo>
                      <a:pt x="164788" y="411534"/>
                    </a:moveTo>
                    <a:cubicBezTo>
                      <a:pt x="269062" y="326873"/>
                      <a:pt x="329602" y="199707"/>
                      <a:pt x="329576" y="65392"/>
                    </a:cubicBezTo>
                    <a:cubicBezTo>
                      <a:pt x="329384" y="43499"/>
                      <a:pt x="327636" y="21647"/>
                      <a:pt x="324345" y="0"/>
                    </a:cubicBezTo>
                    <a:cubicBezTo>
                      <a:pt x="220692" y="34008"/>
                      <a:pt x="108884" y="34008"/>
                      <a:pt x="5231" y="0"/>
                    </a:cubicBezTo>
                    <a:cubicBezTo>
                      <a:pt x="1940" y="21647"/>
                      <a:pt x="192" y="43499"/>
                      <a:pt x="0" y="65392"/>
                    </a:cubicBezTo>
                    <a:cubicBezTo>
                      <a:pt x="-26" y="199707"/>
                      <a:pt x="60514" y="326873"/>
                      <a:pt x="164788" y="411534"/>
                    </a:cubicBezTo>
                    <a:close/>
                  </a:path>
                </a:pathLst>
              </a:custGeom>
              <a:solidFill>
                <a:schemeClr val="tx1">
                  <a:lumMod val="50000"/>
                  <a:lumOff val="50000"/>
                </a:schemeClr>
              </a:solidFill>
              <a:ln w="21729" cap="flat">
                <a:noFill/>
                <a:prstDash val="solid"/>
                <a:miter/>
              </a:ln>
            </p:spPr>
            <p:txBody>
              <a:bodyPr rtlCol="0" anchor="ctr"/>
              <a:lstStyle/>
              <a:p>
                <a:pPr algn="ctr"/>
                <a:r>
                  <a:rPr lang="sv-SE" sz="1100" b="1" dirty="0">
                    <a:solidFill>
                      <a:schemeClr val="bg1"/>
                    </a:solidFill>
                  </a:rPr>
                  <a:t>Upplysa</a:t>
                </a:r>
              </a:p>
            </p:txBody>
          </p:sp>
          <p:sp>
            <p:nvSpPr>
              <p:cNvPr id="15" name="Frihandsfigur: Form 14">
                <a:extLst>
                  <a:ext uri="{FF2B5EF4-FFF2-40B4-BE49-F238E27FC236}">
                    <a16:creationId xmlns:a16="http://schemas.microsoft.com/office/drawing/2014/main" id="{2BB8FF48-AD13-4DEB-90A1-98447857BCE9}"/>
                  </a:ext>
                </a:extLst>
              </p:cNvPr>
              <p:cNvSpPr/>
              <p:nvPr/>
            </p:nvSpPr>
            <p:spPr>
              <a:xfrm>
                <a:off x="7690003" y="1742350"/>
                <a:ext cx="370555" cy="290535"/>
              </a:xfrm>
              <a:custGeom>
                <a:avLst/>
                <a:gdLst>
                  <a:gd name="connsiteX0" fmla="*/ 370555 w 370555"/>
                  <a:gd name="connsiteY0" fmla="*/ 24389 h 290535"/>
                  <a:gd name="connsiteX1" fmla="*/ 0 w 370555"/>
                  <a:gd name="connsiteY1" fmla="*/ 61881 h 290535"/>
                  <a:gd name="connsiteX2" fmla="*/ 149966 w 370555"/>
                  <a:gd name="connsiteY2" fmla="*/ 290535 h 290535"/>
                  <a:gd name="connsiteX3" fmla="*/ 370555 w 370555"/>
                  <a:gd name="connsiteY3" fmla="*/ 24389 h 290535"/>
                </a:gdLst>
                <a:ahLst/>
                <a:cxnLst>
                  <a:cxn ang="0">
                    <a:pos x="connsiteX0" y="connsiteY0"/>
                  </a:cxn>
                  <a:cxn ang="0">
                    <a:pos x="connsiteX1" y="connsiteY1"/>
                  </a:cxn>
                  <a:cxn ang="0">
                    <a:pos x="connsiteX2" y="connsiteY2"/>
                  </a:cxn>
                  <a:cxn ang="0">
                    <a:pos x="connsiteX3" y="connsiteY3"/>
                  </a:cxn>
                </a:cxnLst>
                <a:rect l="l" t="t" r="r" b="b"/>
                <a:pathLst>
                  <a:path w="370555" h="290535">
                    <a:moveTo>
                      <a:pt x="370555" y="24389"/>
                    </a:moveTo>
                    <a:cubicBezTo>
                      <a:pt x="247535" y="-18238"/>
                      <a:pt x="111988" y="-4523"/>
                      <a:pt x="0" y="61881"/>
                    </a:cubicBezTo>
                    <a:cubicBezTo>
                      <a:pt x="69760" y="123123"/>
                      <a:pt x="121590" y="202151"/>
                      <a:pt x="149966" y="290535"/>
                    </a:cubicBezTo>
                    <a:cubicBezTo>
                      <a:pt x="256082" y="234832"/>
                      <a:pt x="335509" y="139000"/>
                      <a:pt x="370555" y="24389"/>
                    </a:cubicBezTo>
                    <a:close/>
                  </a:path>
                </a:pathLst>
              </a:custGeom>
              <a:solidFill>
                <a:schemeClr val="tx1">
                  <a:lumMod val="50000"/>
                  <a:lumOff val="50000"/>
                </a:schemeClr>
              </a:solidFill>
              <a:ln w="21729" cap="flat">
                <a:noFill/>
                <a:prstDash val="solid"/>
                <a:miter/>
              </a:ln>
            </p:spPr>
            <p:txBody>
              <a:bodyPr rtlCol="0" anchor="ctr"/>
              <a:lstStyle/>
              <a:p>
                <a:r>
                  <a:rPr lang="sv-SE" sz="1100" dirty="0">
                    <a:solidFill>
                      <a:schemeClr val="bg1"/>
                    </a:solidFill>
                  </a:rPr>
                  <a:t>     Engagera</a:t>
                </a:r>
              </a:p>
            </p:txBody>
          </p:sp>
          <p:sp>
            <p:nvSpPr>
              <p:cNvPr id="16" name="Frihandsfigur: Form 15">
                <a:extLst>
                  <a:ext uri="{FF2B5EF4-FFF2-40B4-BE49-F238E27FC236}">
                    <a16:creationId xmlns:a16="http://schemas.microsoft.com/office/drawing/2014/main" id="{CA5DAB7F-F674-4F70-A184-60C891D34798}"/>
                  </a:ext>
                </a:extLst>
              </p:cNvPr>
              <p:cNvSpPr/>
              <p:nvPr/>
            </p:nvSpPr>
            <p:spPr>
              <a:xfrm>
                <a:off x="7205665" y="1742109"/>
                <a:ext cx="371644" cy="290776"/>
              </a:xfrm>
              <a:custGeom>
                <a:avLst/>
                <a:gdLst>
                  <a:gd name="connsiteX0" fmla="*/ 145388 w 371644"/>
                  <a:gd name="connsiteY0" fmla="*/ 0 h 290776"/>
                  <a:gd name="connsiteX1" fmla="*/ 0 w 371644"/>
                  <a:gd name="connsiteY1" fmla="*/ 24631 h 290776"/>
                  <a:gd name="connsiteX2" fmla="*/ 221679 w 371644"/>
                  <a:gd name="connsiteY2" fmla="*/ 290777 h 290776"/>
                  <a:gd name="connsiteX3" fmla="*/ 371645 w 371644"/>
                  <a:gd name="connsiteY3" fmla="*/ 62123 h 290776"/>
                  <a:gd name="connsiteX4" fmla="*/ 145388 w 371644"/>
                  <a:gd name="connsiteY4" fmla="*/ 0 h 2907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1644" h="290776">
                    <a:moveTo>
                      <a:pt x="145388" y="0"/>
                    </a:moveTo>
                    <a:cubicBezTo>
                      <a:pt x="95898" y="111"/>
                      <a:pt x="46766" y="8433"/>
                      <a:pt x="0" y="24631"/>
                    </a:cubicBezTo>
                    <a:cubicBezTo>
                      <a:pt x="35303" y="139436"/>
                      <a:pt x="115151" y="235298"/>
                      <a:pt x="221679" y="290777"/>
                    </a:cubicBezTo>
                    <a:cubicBezTo>
                      <a:pt x="250055" y="202393"/>
                      <a:pt x="301885" y="123364"/>
                      <a:pt x="371645" y="62123"/>
                    </a:cubicBezTo>
                    <a:cubicBezTo>
                      <a:pt x="303169" y="21481"/>
                      <a:pt x="225016" y="24"/>
                      <a:pt x="145388" y="0"/>
                    </a:cubicBezTo>
                    <a:close/>
                  </a:path>
                </a:pathLst>
              </a:custGeom>
              <a:solidFill>
                <a:schemeClr val="tx1">
                  <a:lumMod val="50000"/>
                  <a:lumOff val="50000"/>
                </a:schemeClr>
              </a:solidFill>
              <a:ln w="21729" cap="flat">
                <a:noFill/>
                <a:prstDash val="solid"/>
                <a:miter/>
              </a:ln>
            </p:spPr>
            <p:txBody>
              <a:bodyPr rtlCol="0" anchor="ctr"/>
              <a:lstStyle/>
              <a:p>
                <a:r>
                  <a:rPr lang="sv-SE" sz="1100" dirty="0">
                    <a:solidFill>
                      <a:schemeClr val="bg1"/>
                    </a:solidFill>
                  </a:rPr>
                  <a:t>    Förklara</a:t>
                </a:r>
              </a:p>
            </p:txBody>
          </p:sp>
        </p:grpSp>
        <p:pic>
          <p:nvPicPr>
            <p:cNvPr id="18" name="Bild 17" descr="Databas">
              <a:extLst>
                <a:ext uri="{FF2B5EF4-FFF2-40B4-BE49-F238E27FC236}">
                  <a16:creationId xmlns:a16="http://schemas.microsoft.com/office/drawing/2014/main" id="{E1DC0A21-5294-46A4-9C9C-0DB47E05D5C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476491" y="3426258"/>
              <a:ext cx="637156" cy="637156"/>
            </a:xfrm>
            <a:prstGeom prst="rect">
              <a:avLst/>
            </a:prstGeom>
          </p:spPr>
        </p:pic>
        <p:pic>
          <p:nvPicPr>
            <p:cNvPr id="20" name="Bild 19" descr="Drama">
              <a:extLst>
                <a:ext uri="{FF2B5EF4-FFF2-40B4-BE49-F238E27FC236}">
                  <a16:creationId xmlns:a16="http://schemas.microsoft.com/office/drawing/2014/main" id="{ACF5EE8C-0004-413A-857C-756C849FBCF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545794" y="641360"/>
              <a:ext cx="594564" cy="594564"/>
            </a:xfrm>
            <a:prstGeom prst="rect">
              <a:avLst/>
            </a:prstGeom>
          </p:spPr>
        </p:pic>
        <p:pic>
          <p:nvPicPr>
            <p:cNvPr id="22" name="Bild 21" descr="Stapeldiagram RTL">
              <a:extLst>
                <a:ext uri="{FF2B5EF4-FFF2-40B4-BE49-F238E27FC236}">
                  <a16:creationId xmlns:a16="http://schemas.microsoft.com/office/drawing/2014/main" id="{8438270E-3050-4679-9259-8F05C2B8D453}"/>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7723145" y="3388899"/>
              <a:ext cx="461485" cy="461485"/>
            </a:xfrm>
            <a:prstGeom prst="rect">
              <a:avLst/>
            </a:prstGeom>
          </p:spPr>
        </p:pic>
      </p:grpSp>
    </p:spTree>
    <p:extLst>
      <p:ext uri="{BB962C8B-B14F-4D97-AF65-F5344CB8AC3E}">
        <p14:creationId xmlns:p14="http://schemas.microsoft.com/office/powerpoint/2010/main" val="42371749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derrubrik 3">
            <a:extLst>
              <a:ext uri="{FF2B5EF4-FFF2-40B4-BE49-F238E27FC236}">
                <a16:creationId xmlns:a16="http://schemas.microsoft.com/office/drawing/2014/main" id="{7F03A425-C84C-48C4-9151-837BC2E56387}"/>
              </a:ext>
            </a:extLst>
          </p:cNvPr>
          <p:cNvSpPr>
            <a:spLocks noGrp="1"/>
          </p:cNvSpPr>
          <p:nvPr>
            <p:ph type="subTitle" idx="10"/>
          </p:nvPr>
        </p:nvSpPr>
        <p:spPr/>
        <p:txBody>
          <a:bodyPr/>
          <a:lstStyle/>
          <a:p>
            <a:endParaRPr lang="sv-SE"/>
          </a:p>
        </p:txBody>
      </p:sp>
      <p:sp>
        <p:nvSpPr>
          <p:cNvPr id="11" name="Rubrik 1">
            <a:extLst>
              <a:ext uri="{FF2B5EF4-FFF2-40B4-BE49-F238E27FC236}">
                <a16:creationId xmlns:a16="http://schemas.microsoft.com/office/drawing/2014/main" id="{31909061-5047-46F6-9CCC-C46130368C44}"/>
              </a:ext>
            </a:extLst>
          </p:cNvPr>
          <p:cNvSpPr txBox="1">
            <a:spLocks/>
          </p:cNvSpPr>
          <p:nvPr/>
        </p:nvSpPr>
        <p:spPr>
          <a:xfrm>
            <a:off x="2506980" y="291090"/>
            <a:ext cx="4130040" cy="516630"/>
          </a:xfrm>
          <a:prstGeom prst="rect">
            <a:avLst/>
          </a:prstGeom>
        </p:spPr>
        <p:txBody>
          <a:bodyPr/>
          <a:lstStyle>
            <a:lvl1pPr algn="l" defTabSz="914400" rtl="0" eaLnBrk="1" latinLnBrk="0" hangingPunct="1">
              <a:lnSpc>
                <a:spcPct val="90000"/>
              </a:lnSpc>
              <a:spcBef>
                <a:spcPct val="0"/>
              </a:spcBef>
              <a:buNone/>
              <a:defRPr sz="2400" b="1" i="0" kern="1200" baseline="0">
                <a:solidFill>
                  <a:schemeClr val="tx1"/>
                </a:solidFill>
                <a:latin typeface="Corbel" panose="020B0503020204020204" pitchFamily="34" charset="0"/>
                <a:ea typeface="+mj-ea"/>
                <a:cs typeface="+mj-cs"/>
              </a:defRPr>
            </a:lvl1pPr>
          </a:lstStyle>
          <a:p>
            <a:pPr algn="ctr"/>
            <a:r>
              <a:rPr lang="sv-SE" dirty="0"/>
              <a:t>Paretodiagram</a:t>
            </a:r>
          </a:p>
        </p:txBody>
      </p:sp>
      <mc:AlternateContent xmlns:mc="http://schemas.openxmlformats.org/markup-compatibility/2006" xmlns:cx1="http://schemas.microsoft.com/office/drawing/2015/9/8/chartex">
        <mc:Choice Requires="cx1">
          <p:graphicFrame>
            <p:nvGraphicFramePr>
              <p:cNvPr id="7" name="Diagram 6">
                <a:extLst>
                  <a:ext uri="{FF2B5EF4-FFF2-40B4-BE49-F238E27FC236}">
                    <a16:creationId xmlns:a16="http://schemas.microsoft.com/office/drawing/2014/main" id="{C6C010D7-1C08-48E0-BD18-08CD0DADCC81}"/>
                  </a:ext>
                </a:extLst>
              </p:cNvPr>
              <p:cNvGraphicFramePr/>
              <p:nvPr/>
            </p:nvGraphicFramePr>
            <p:xfrm>
              <a:off x="1047750" y="807720"/>
              <a:ext cx="7048500" cy="3528060"/>
            </p:xfrm>
            <a:graphic>
              <a:graphicData uri="http://schemas.microsoft.com/office/drawing/2014/chartex">
                <cx:chart xmlns:cx="http://schemas.microsoft.com/office/drawing/2014/chartex" xmlns:r="http://schemas.openxmlformats.org/officeDocument/2006/relationships" r:id="rId3"/>
              </a:graphicData>
            </a:graphic>
          </p:graphicFrame>
        </mc:Choice>
        <mc:Fallback xmlns="">
          <p:pic>
            <p:nvPicPr>
              <p:cNvPr id="7" name="Diagram 6">
                <a:extLst>
                  <a:ext uri="{FF2B5EF4-FFF2-40B4-BE49-F238E27FC236}">
                    <a16:creationId xmlns:a16="http://schemas.microsoft.com/office/drawing/2014/main" id="{C6C010D7-1C08-48E0-BD18-08CD0DADCC81}"/>
                  </a:ext>
                </a:extLst>
              </p:cNvPr>
              <p:cNvPicPr>
                <a:picLocks noGrp="1" noRot="1" noChangeAspect="1" noMove="1" noResize="1" noEditPoints="1" noAdjustHandles="1" noChangeArrowheads="1" noChangeShapeType="1"/>
              </p:cNvPicPr>
              <p:nvPr/>
            </p:nvPicPr>
            <p:blipFill>
              <a:blip r:embed="rId4"/>
              <a:stretch>
                <a:fillRect/>
              </a:stretch>
            </p:blipFill>
            <p:spPr>
              <a:xfrm>
                <a:off x="1047750" y="807720"/>
                <a:ext cx="7048500" cy="3528060"/>
              </a:xfrm>
              <a:prstGeom prst="rect">
                <a:avLst/>
              </a:prstGeom>
            </p:spPr>
          </p:pic>
        </mc:Fallback>
      </mc:AlternateContent>
    </p:spTree>
    <p:extLst>
      <p:ext uri="{BB962C8B-B14F-4D97-AF65-F5344CB8AC3E}">
        <p14:creationId xmlns:p14="http://schemas.microsoft.com/office/powerpoint/2010/main" val="7528481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E6115922-C35C-4829-98BB-012C7C497C0C}"/>
              </a:ext>
            </a:extLst>
          </p:cNvPr>
          <p:cNvSpPr>
            <a:spLocks noGrp="1"/>
          </p:cNvSpPr>
          <p:nvPr>
            <p:ph idx="1"/>
          </p:nvPr>
        </p:nvSpPr>
        <p:spPr>
          <a:xfrm>
            <a:off x="4572000" y="612018"/>
            <a:ext cx="3692729" cy="2692857"/>
          </a:xfrm>
        </p:spPr>
        <p:txBody>
          <a:bodyPr/>
          <a:lstStyle/>
          <a:p>
            <a:pPr marL="0" indent="0">
              <a:buNone/>
            </a:pPr>
            <a:r>
              <a:rPr lang="sv-SE" sz="1400" dirty="0"/>
              <a:t>De olika delarna i ett </a:t>
            </a:r>
            <a:r>
              <a:rPr lang="sv-SE" sz="1400" dirty="0" err="1"/>
              <a:t>paretodiagram</a:t>
            </a:r>
            <a:r>
              <a:rPr lang="sv-SE" sz="1400" dirty="0"/>
              <a:t> är:</a:t>
            </a:r>
          </a:p>
          <a:p>
            <a:r>
              <a:rPr lang="sv-SE" sz="1400" i="1" dirty="0"/>
              <a:t>Rubrik. </a:t>
            </a:r>
            <a:r>
              <a:rPr lang="sv-SE" sz="1400" dirty="0"/>
              <a:t>Ger information om vad det handlar om</a:t>
            </a:r>
          </a:p>
          <a:p>
            <a:r>
              <a:rPr lang="sv-SE" sz="1400" i="1" dirty="0"/>
              <a:t>Klassindelad sorterad data</a:t>
            </a:r>
            <a:r>
              <a:rPr lang="sv-SE" sz="1400" dirty="0"/>
              <a:t>. Det som studeras </a:t>
            </a:r>
            <a:r>
              <a:rPr lang="sv-SE" sz="1400" dirty="0" err="1"/>
              <a:t>klassindelas</a:t>
            </a:r>
            <a:r>
              <a:rPr lang="sv-SE" sz="1400" dirty="0"/>
              <a:t> i olika kategorier, till exempel olika anledningar till uteblivna besök. Kategorierna sorteras också utifrån hur ofta de uppträder. Den mest frekventa kategorin grupperas till vänster och därefter i avtagande ordning.</a:t>
            </a:r>
          </a:p>
          <a:p>
            <a:r>
              <a:rPr lang="sv-SE" sz="1400" i="1" dirty="0"/>
              <a:t>Antal (y-axeln). </a:t>
            </a:r>
            <a:r>
              <a:rPr lang="sv-SE" sz="1400" dirty="0"/>
              <a:t>Registrering av antalet observationer inom en viss kategori. Ibland lägger man till en procentuell beräkning av ackumulerade värden.</a:t>
            </a:r>
          </a:p>
          <a:p>
            <a:r>
              <a:rPr lang="sv-SE" sz="1400" i="1" dirty="0"/>
              <a:t>Observerad data</a:t>
            </a:r>
            <a:r>
              <a:rPr lang="sv-SE" sz="1400" dirty="0"/>
              <a:t>. Visar fördelningen av de olika kategorierna.</a:t>
            </a:r>
          </a:p>
        </p:txBody>
      </p:sp>
      <p:sp>
        <p:nvSpPr>
          <p:cNvPr id="4" name="Underrubrik 3">
            <a:extLst>
              <a:ext uri="{FF2B5EF4-FFF2-40B4-BE49-F238E27FC236}">
                <a16:creationId xmlns:a16="http://schemas.microsoft.com/office/drawing/2014/main" id="{22525DD1-5B42-47FD-88BD-CD4796C39880}"/>
              </a:ext>
            </a:extLst>
          </p:cNvPr>
          <p:cNvSpPr>
            <a:spLocks noGrp="1"/>
          </p:cNvSpPr>
          <p:nvPr>
            <p:ph type="subTitle" idx="10"/>
          </p:nvPr>
        </p:nvSpPr>
        <p:spPr/>
        <p:txBody>
          <a:bodyPr/>
          <a:lstStyle/>
          <a:p>
            <a:endParaRPr lang="sv-SE"/>
          </a:p>
        </p:txBody>
      </p:sp>
      <p:sp>
        <p:nvSpPr>
          <p:cNvPr id="6" name="Rubrik 1">
            <a:extLst>
              <a:ext uri="{FF2B5EF4-FFF2-40B4-BE49-F238E27FC236}">
                <a16:creationId xmlns:a16="http://schemas.microsoft.com/office/drawing/2014/main" id="{8E88F31F-E2EB-4D2C-AFE2-D4B6D8F2523D}"/>
              </a:ext>
            </a:extLst>
          </p:cNvPr>
          <p:cNvSpPr>
            <a:spLocks noGrp="1"/>
          </p:cNvSpPr>
          <p:nvPr>
            <p:ph type="title"/>
          </p:nvPr>
        </p:nvSpPr>
        <p:spPr>
          <a:xfrm>
            <a:off x="737241" y="740647"/>
            <a:ext cx="3506598" cy="516630"/>
          </a:xfrm>
        </p:spPr>
        <p:txBody>
          <a:bodyPr/>
          <a:lstStyle/>
          <a:p>
            <a:r>
              <a:rPr lang="sv-SE" dirty="0"/>
              <a:t>Paretodiagram i detalj</a:t>
            </a:r>
          </a:p>
        </p:txBody>
      </p:sp>
      <mc:AlternateContent xmlns:mc="http://schemas.openxmlformats.org/markup-compatibility/2006" xmlns:cx1="http://schemas.microsoft.com/office/drawing/2015/9/8/chartex">
        <mc:Choice Requires="cx1">
          <p:graphicFrame>
            <p:nvGraphicFramePr>
              <p:cNvPr id="7" name="Diagram 6">
                <a:extLst>
                  <a:ext uri="{FF2B5EF4-FFF2-40B4-BE49-F238E27FC236}">
                    <a16:creationId xmlns:a16="http://schemas.microsoft.com/office/drawing/2014/main" id="{2D55B70F-BAF6-4EAA-BD26-ED853454A2AF}"/>
                  </a:ext>
                </a:extLst>
              </p:cNvPr>
              <p:cNvGraphicFramePr/>
              <p:nvPr/>
            </p:nvGraphicFramePr>
            <p:xfrm>
              <a:off x="737241" y="1257278"/>
              <a:ext cx="3573379" cy="3032324"/>
            </p:xfrm>
            <a:graphic>
              <a:graphicData uri="http://schemas.microsoft.com/office/drawing/2014/chartex">
                <cx:chart xmlns:cx="http://schemas.microsoft.com/office/drawing/2014/chartex" xmlns:r="http://schemas.openxmlformats.org/officeDocument/2006/relationships" r:id="rId3"/>
              </a:graphicData>
            </a:graphic>
          </p:graphicFrame>
        </mc:Choice>
        <mc:Fallback xmlns="">
          <p:pic>
            <p:nvPicPr>
              <p:cNvPr id="7" name="Diagram 6">
                <a:extLst>
                  <a:ext uri="{FF2B5EF4-FFF2-40B4-BE49-F238E27FC236}">
                    <a16:creationId xmlns:a16="http://schemas.microsoft.com/office/drawing/2014/main" id="{2D55B70F-BAF6-4EAA-BD26-ED853454A2AF}"/>
                  </a:ext>
                </a:extLst>
              </p:cNvPr>
              <p:cNvPicPr>
                <a:picLocks noGrp="1" noRot="1" noChangeAspect="1" noMove="1" noResize="1" noEditPoints="1" noAdjustHandles="1" noChangeArrowheads="1" noChangeShapeType="1"/>
              </p:cNvPicPr>
              <p:nvPr/>
            </p:nvPicPr>
            <p:blipFill>
              <a:blip r:embed="rId4"/>
              <a:stretch>
                <a:fillRect/>
              </a:stretch>
            </p:blipFill>
            <p:spPr>
              <a:xfrm>
                <a:off x="737241" y="1257278"/>
                <a:ext cx="3573379" cy="3032324"/>
              </a:xfrm>
              <a:prstGeom prst="rect">
                <a:avLst/>
              </a:prstGeom>
            </p:spPr>
          </p:pic>
        </mc:Fallback>
      </mc:AlternateContent>
    </p:spTree>
    <p:extLst>
      <p:ext uri="{BB962C8B-B14F-4D97-AF65-F5344CB8AC3E}">
        <p14:creationId xmlns:p14="http://schemas.microsoft.com/office/powerpoint/2010/main" val="29162730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9EA9BB1-D34C-4352-AE28-38F5F632541F}"/>
              </a:ext>
            </a:extLst>
          </p:cNvPr>
          <p:cNvSpPr>
            <a:spLocks noGrp="1"/>
          </p:cNvSpPr>
          <p:nvPr>
            <p:ph type="title"/>
          </p:nvPr>
        </p:nvSpPr>
        <p:spPr/>
        <p:txBody>
          <a:bodyPr/>
          <a:lstStyle/>
          <a:p>
            <a:r>
              <a:rPr lang="sv-SE" dirty="0"/>
              <a:t>Styrdiagram</a:t>
            </a:r>
          </a:p>
        </p:txBody>
      </p:sp>
      <p:sp>
        <p:nvSpPr>
          <p:cNvPr id="3" name="Platshållare för innehåll 2">
            <a:extLst>
              <a:ext uri="{FF2B5EF4-FFF2-40B4-BE49-F238E27FC236}">
                <a16:creationId xmlns:a16="http://schemas.microsoft.com/office/drawing/2014/main" id="{33A0A13F-0912-4B84-93F7-EB2512EDC26D}"/>
              </a:ext>
            </a:extLst>
          </p:cNvPr>
          <p:cNvSpPr>
            <a:spLocks noGrp="1"/>
          </p:cNvSpPr>
          <p:nvPr>
            <p:ph idx="1"/>
          </p:nvPr>
        </p:nvSpPr>
        <p:spPr>
          <a:xfrm>
            <a:off x="971550" y="1251169"/>
            <a:ext cx="7799070" cy="2692857"/>
          </a:xfrm>
        </p:spPr>
        <p:txBody>
          <a:bodyPr/>
          <a:lstStyle/>
          <a:p>
            <a:pPr marL="0" indent="0">
              <a:buNone/>
            </a:pPr>
            <a:r>
              <a:rPr lang="sv-SE" dirty="0"/>
              <a:t>Styrdiagrammet är ett verktyg som filtrerar ut signalerna från det brus som den slumpmässiga variationen ger. Signalerna kan bestå av enstaka mätvärden, trender eller andra avvikande mönster. Styrdiagrammet kombinerar tidsseriegrafens fördelar att presentera data över tid med statistiska beslutsregler för vad som är slumpmässig respektive systematisk variation.</a:t>
            </a:r>
          </a:p>
          <a:p>
            <a:pPr marL="0" indent="0">
              <a:buNone/>
            </a:pPr>
            <a:r>
              <a:rPr lang="sv-SE" dirty="0"/>
              <a:t>För en mer utförlig beskrivning av styrdiagram se ”</a:t>
            </a:r>
            <a:r>
              <a:rPr lang="sv-SE" dirty="0">
                <a:hlinkClick r:id="rId3"/>
              </a:rPr>
              <a:t>Mätningar för bättre styrning” från Innovationsrådet</a:t>
            </a:r>
            <a:r>
              <a:rPr lang="sv-SE" dirty="0"/>
              <a:t>.</a:t>
            </a:r>
          </a:p>
        </p:txBody>
      </p:sp>
      <p:sp>
        <p:nvSpPr>
          <p:cNvPr id="4" name="Underrubrik 3">
            <a:extLst>
              <a:ext uri="{FF2B5EF4-FFF2-40B4-BE49-F238E27FC236}">
                <a16:creationId xmlns:a16="http://schemas.microsoft.com/office/drawing/2014/main" id="{28EACFB1-4A45-4D9F-8409-773EBF944192}"/>
              </a:ext>
            </a:extLst>
          </p:cNvPr>
          <p:cNvSpPr>
            <a:spLocks noGrp="1"/>
          </p:cNvSpPr>
          <p:nvPr>
            <p:ph type="subTitle" idx="10"/>
          </p:nvPr>
        </p:nvSpPr>
        <p:spPr/>
        <p:txBody>
          <a:bodyPr/>
          <a:lstStyle/>
          <a:p>
            <a:endParaRPr lang="sv-SE"/>
          </a:p>
        </p:txBody>
      </p:sp>
    </p:spTree>
    <p:extLst>
      <p:ext uri="{BB962C8B-B14F-4D97-AF65-F5344CB8AC3E}">
        <p14:creationId xmlns:p14="http://schemas.microsoft.com/office/powerpoint/2010/main" val="20614636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Bildobjekt 8">
            <a:extLst>
              <a:ext uri="{FF2B5EF4-FFF2-40B4-BE49-F238E27FC236}">
                <a16:creationId xmlns:a16="http://schemas.microsoft.com/office/drawing/2014/main" id="{76945335-EDCA-4802-B2EB-8A86A3137DE4}"/>
              </a:ext>
            </a:extLst>
          </p:cNvPr>
          <p:cNvPicPr>
            <a:picLocks noChangeAspect="1"/>
          </p:cNvPicPr>
          <p:nvPr/>
        </p:nvPicPr>
        <p:blipFill>
          <a:blip r:embed="rId3"/>
          <a:stretch>
            <a:fillRect/>
          </a:stretch>
        </p:blipFill>
        <p:spPr>
          <a:xfrm>
            <a:off x="1959418" y="1010411"/>
            <a:ext cx="5225163" cy="3135099"/>
          </a:xfrm>
          <a:prstGeom prst="rect">
            <a:avLst/>
          </a:prstGeom>
          <a:ln>
            <a:noFill/>
          </a:ln>
          <a:effectLst>
            <a:outerShdw blurRad="292100" dist="139700" dir="2700000" algn="tl" rotWithShape="0">
              <a:srgbClr val="333333">
                <a:alpha val="65000"/>
              </a:srgbClr>
            </a:outerShdw>
          </a:effectLst>
        </p:spPr>
      </p:pic>
      <p:sp>
        <p:nvSpPr>
          <p:cNvPr id="3" name="Rubrik 1">
            <a:extLst>
              <a:ext uri="{FF2B5EF4-FFF2-40B4-BE49-F238E27FC236}">
                <a16:creationId xmlns:a16="http://schemas.microsoft.com/office/drawing/2014/main" id="{AE6178B1-8989-4A98-BAB7-8B0936902C59}"/>
              </a:ext>
            </a:extLst>
          </p:cNvPr>
          <p:cNvSpPr>
            <a:spLocks noGrp="1"/>
          </p:cNvSpPr>
          <p:nvPr>
            <p:ph type="title"/>
          </p:nvPr>
        </p:nvSpPr>
        <p:spPr>
          <a:xfrm>
            <a:off x="1000568" y="359647"/>
            <a:ext cx="7444932" cy="516630"/>
          </a:xfrm>
        </p:spPr>
        <p:txBody>
          <a:bodyPr/>
          <a:lstStyle/>
          <a:p>
            <a:r>
              <a:rPr lang="sv-SE" sz="2000" dirty="0"/>
              <a:t>En karta med färgindikatorer – ett annat bra sätt att visualisera</a:t>
            </a:r>
          </a:p>
        </p:txBody>
      </p:sp>
    </p:spTree>
    <p:extLst>
      <p:ext uri="{BB962C8B-B14F-4D97-AF65-F5344CB8AC3E}">
        <p14:creationId xmlns:p14="http://schemas.microsoft.com/office/powerpoint/2010/main" val="12185306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tshållare för bild 3">
            <a:extLst>
              <a:ext uri="{FF2B5EF4-FFF2-40B4-BE49-F238E27FC236}">
                <a16:creationId xmlns:a16="http://schemas.microsoft.com/office/drawing/2014/main" id="{8A532646-F10E-4C04-89D8-9E5AB537E8E4}"/>
              </a:ext>
            </a:extLst>
          </p:cNvPr>
          <p:cNvSpPr>
            <a:spLocks noGrp="1"/>
          </p:cNvSpPr>
          <p:nvPr>
            <p:ph type="pic" sz="quarter" idx="10"/>
          </p:nvPr>
        </p:nvSpPr>
        <p:spPr/>
      </p:sp>
      <p:pic>
        <p:nvPicPr>
          <p:cNvPr id="8" name="Bildobjekt 7">
            <a:extLst>
              <a:ext uri="{FF2B5EF4-FFF2-40B4-BE49-F238E27FC236}">
                <a16:creationId xmlns:a16="http://schemas.microsoft.com/office/drawing/2014/main" id="{317311B2-4225-4E74-BE8C-428E9A8176DE}"/>
              </a:ext>
            </a:extLst>
          </p:cNvPr>
          <p:cNvPicPr>
            <a:picLocks noChangeAspect="1"/>
          </p:cNvPicPr>
          <p:nvPr/>
        </p:nvPicPr>
        <p:blipFill>
          <a:blip r:embed="rId2"/>
          <a:stretch>
            <a:fillRect/>
          </a:stretch>
        </p:blipFill>
        <p:spPr>
          <a:xfrm>
            <a:off x="1354" y="0"/>
            <a:ext cx="9141292" cy="5143500"/>
          </a:xfrm>
          <a:prstGeom prst="rect">
            <a:avLst/>
          </a:prstGeom>
        </p:spPr>
      </p:pic>
      <p:sp>
        <p:nvSpPr>
          <p:cNvPr id="2" name="Rubrik 1">
            <a:extLst>
              <a:ext uri="{FF2B5EF4-FFF2-40B4-BE49-F238E27FC236}">
                <a16:creationId xmlns:a16="http://schemas.microsoft.com/office/drawing/2014/main" id="{9097B09E-41D8-4E39-988D-57BA814718B5}"/>
              </a:ext>
            </a:extLst>
          </p:cNvPr>
          <p:cNvSpPr>
            <a:spLocks noGrp="1"/>
          </p:cNvSpPr>
          <p:nvPr>
            <p:ph type="ctrTitle"/>
          </p:nvPr>
        </p:nvSpPr>
        <p:spPr/>
        <p:txBody>
          <a:bodyPr>
            <a:normAutofit fontScale="90000"/>
          </a:bodyPr>
          <a:lstStyle/>
          <a:p>
            <a:endParaRPr lang="sv-SE" dirty="0"/>
          </a:p>
        </p:txBody>
      </p:sp>
      <p:sp>
        <p:nvSpPr>
          <p:cNvPr id="3" name="Underrubrik 2">
            <a:extLst>
              <a:ext uri="{FF2B5EF4-FFF2-40B4-BE49-F238E27FC236}">
                <a16:creationId xmlns:a16="http://schemas.microsoft.com/office/drawing/2014/main" id="{A089106F-D257-4EE8-906F-A2912571ABC2}"/>
              </a:ext>
            </a:extLst>
          </p:cNvPr>
          <p:cNvSpPr>
            <a:spLocks noGrp="1"/>
          </p:cNvSpPr>
          <p:nvPr>
            <p:ph type="subTitle" idx="1"/>
          </p:nvPr>
        </p:nvSpPr>
        <p:spPr/>
        <p:txBody>
          <a:bodyPr/>
          <a:lstStyle/>
          <a:p>
            <a:endParaRPr lang="sv-SE" dirty="0"/>
          </a:p>
        </p:txBody>
      </p:sp>
      <p:pic>
        <p:nvPicPr>
          <p:cNvPr id="5" name="Bildobjekt 4">
            <a:extLst>
              <a:ext uri="{FF2B5EF4-FFF2-40B4-BE49-F238E27FC236}">
                <a16:creationId xmlns:a16="http://schemas.microsoft.com/office/drawing/2014/main" id="{F61666CD-E156-4249-8F2B-FE0737947D3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43675" y="4267200"/>
            <a:ext cx="1943100" cy="385864"/>
          </a:xfrm>
          <a:prstGeom prst="rect">
            <a:avLst/>
          </a:prstGeom>
        </p:spPr>
      </p:pic>
    </p:spTree>
    <p:extLst>
      <p:ext uri="{BB962C8B-B14F-4D97-AF65-F5344CB8AC3E}">
        <p14:creationId xmlns:p14="http://schemas.microsoft.com/office/powerpoint/2010/main" val="36589104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91CFCBE-D8E9-49A5-8976-E7FD2F3FB051}"/>
              </a:ext>
            </a:extLst>
          </p:cNvPr>
          <p:cNvSpPr>
            <a:spLocks noGrp="1"/>
          </p:cNvSpPr>
          <p:nvPr>
            <p:ph type="title"/>
          </p:nvPr>
        </p:nvSpPr>
        <p:spPr>
          <a:xfrm>
            <a:off x="971550" y="740647"/>
            <a:ext cx="6877050" cy="516630"/>
          </a:xfrm>
        </p:spPr>
        <p:txBody>
          <a:bodyPr/>
          <a:lstStyle/>
          <a:p>
            <a:r>
              <a:rPr lang="sv-SE" dirty="0"/>
              <a:t>Översikt olika diagram för att visualisera data</a:t>
            </a:r>
          </a:p>
        </p:txBody>
      </p:sp>
      <p:sp>
        <p:nvSpPr>
          <p:cNvPr id="3" name="Platshållare för innehåll 2">
            <a:extLst>
              <a:ext uri="{FF2B5EF4-FFF2-40B4-BE49-F238E27FC236}">
                <a16:creationId xmlns:a16="http://schemas.microsoft.com/office/drawing/2014/main" id="{F3D77482-03FA-4421-931B-93C3B5D47023}"/>
              </a:ext>
            </a:extLst>
          </p:cNvPr>
          <p:cNvSpPr>
            <a:spLocks noGrp="1"/>
          </p:cNvSpPr>
          <p:nvPr>
            <p:ph idx="1"/>
          </p:nvPr>
        </p:nvSpPr>
        <p:spPr>
          <a:xfrm>
            <a:off x="812799" y="1251169"/>
            <a:ext cx="8060267" cy="2692857"/>
          </a:xfrm>
        </p:spPr>
        <p:txBody>
          <a:bodyPr/>
          <a:lstStyle/>
          <a:p>
            <a:r>
              <a:rPr lang="sv-SE" sz="1600" dirty="0"/>
              <a:t>Stapeldiagram – ger snabbt en bild av hur data fördelas, och vart tyngdpunkten finns</a:t>
            </a:r>
          </a:p>
          <a:p>
            <a:r>
              <a:rPr lang="sv-SE" sz="1600" dirty="0"/>
              <a:t>Linjediagram – ger en bild av hur data fördelar sig över tid och ger möjlighet att se trender, 	cykler och mönster i data.</a:t>
            </a:r>
          </a:p>
          <a:p>
            <a:r>
              <a:rPr lang="sv-SE" sz="1600" dirty="0"/>
              <a:t>Sambanddiagram/spridningsdiagram/punktdiagram/</a:t>
            </a:r>
            <a:r>
              <a:rPr lang="sv-SE" sz="1600" dirty="0" err="1"/>
              <a:t>sambandsplot</a:t>
            </a:r>
            <a:r>
              <a:rPr lang="sv-SE" sz="1600" dirty="0"/>
              <a:t> – visar om det finns ett 	samband mellan två variabler.</a:t>
            </a:r>
          </a:p>
          <a:p>
            <a:r>
              <a:rPr lang="sv-SE" sz="1600" dirty="0"/>
              <a:t>Cirkel eller tårtdiagram – visar andelar på ett enkelt sätt</a:t>
            </a:r>
          </a:p>
          <a:p>
            <a:r>
              <a:rPr lang="sv-SE" sz="1600" dirty="0"/>
              <a:t>Paretodiagram – ger en överblick över vilket som är mest vanligt förekommande</a:t>
            </a:r>
          </a:p>
          <a:p>
            <a:r>
              <a:rPr lang="sv-SE" sz="1600" dirty="0"/>
              <a:t>Styrdiagram – filtrerar ut signalerna från det brus som den slumpmässiga variationen ger</a:t>
            </a:r>
          </a:p>
          <a:p>
            <a:endParaRPr lang="sv-SE" sz="1600" dirty="0"/>
          </a:p>
          <a:p>
            <a:pPr marL="0" indent="0">
              <a:buNone/>
            </a:pPr>
            <a:endParaRPr lang="sv-SE" sz="1600" dirty="0"/>
          </a:p>
        </p:txBody>
      </p:sp>
      <p:sp>
        <p:nvSpPr>
          <p:cNvPr id="4" name="Underrubrik 3">
            <a:extLst>
              <a:ext uri="{FF2B5EF4-FFF2-40B4-BE49-F238E27FC236}">
                <a16:creationId xmlns:a16="http://schemas.microsoft.com/office/drawing/2014/main" id="{6FD01F65-85C2-4524-AA2A-5E008F7DDC10}"/>
              </a:ext>
            </a:extLst>
          </p:cNvPr>
          <p:cNvSpPr>
            <a:spLocks noGrp="1"/>
          </p:cNvSpPr>
          <p:nvPr>
            <p:ph type="subTitle" idx="10"/>
          </p:nvPr>
        </p:nvSpPr>
        <p:spPr/>
        <p:txBody>
          <a:bodyPr/>
          <a:lstStyle/>
          <a:p>
            <a:endParaRPr lang="sv-SE"/>
          </a:p>
        </p:txBody>
      </p:sp>
    </p:spTree>
    <p:extLst>
      <p:ext uri="{BB962C8B-B14F-4D97-AF65-F5344CB8AC3E}">
        <p14:creationId xmlns:p14="http://schemas.microsoft.com/office/powerpoint/2010/main" val="38089789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735AB45-6EEB-4184-AA66-A40E41504C8E}"/>
              </a:ext>
            </a:extLst>
          </p:cNvPr>
          <p:cNvSpPr>
            <a:spLocks noGrp="1"/>
          </p:cNvSpPr>
          <p:nvPr>
            <p:ph type="title"/>
          </p:nvPr>
        </p:nvSpPr>
        <p:spPr/>
        <p:txBody>
          <a:bodyPr/>
          <a:lstStyle/>
          <a:p>
            <a:r>
              <a:rPr lang="sv-SE" dirty="0"/>
              <a:t>Hur gör man ett diagram</a:t>
            </a:r>
          </a:p>
        </p:txBody>
      </p:sp>
      <p:sp>
        <p:nvSpPr>
          <p:cNvPr id="4" name="Underrubrik 3">
            <a:extLst>
              <a:ext uri="{FF2B5EF4-FFF2-40B4-BE49-F238E27FC236}">
                <a16:creationId xmlns:a16="http://schemas.microsoft.com/office/drawing/2014/main" id="{F399E11A-EBE7-4D1D-BF34-FA90C8264816}"/>
              </a:ext>
            </a:extLst>
          </p:cNvPr>
          <p:cNvSpPr>
            <a:spLocks noGrp="1"/>
          </p:cNvSpPr>
          <p:nvPr>
            <p:ph type="subTitle" idx="10"/>
          </p:nvPr>
        </p:nvSpPr>
        <p:spPr/>
        <p:txBody>
          <a:bodyPr/>
          <a:lstStyle/>
          <a:p>
            <a:endParaRPr lang="sv-SE"/>
          </a:p>
        </p:txBody>
      </p:sp>
      <p:sp>
        <p:nvSpPr>
          <p:cNvPr id="5" name="Platshållare för innehåll 11">
            <a:extLst>
              <a:ext uri="{FF2B5EF4-FFF2-40B4-BE49-F238E27FC236}">
                <a16:creationId xmlns:a16="http://schemas.microsoft.com/office/drawing/2014/main" id="{11AC5ECB-B477-4E49-8437-399E058CD8F1}"/>
              </a:ext>
            </a:extLst>
          </p:cNvPr>
          <p:cNvSpPr>
            <a:spLocks noGrp="1"/>
          </p:cNvSpPr>
          <p:nvPr>
            <p:ph idx="1"/>
          </p:nvPr>
        </p:nvSpPr>
        <p:spPr>
          <a:xfrm>
            <a:off x="1036320" y="1455419"/>
            <a:ext cx="7328747" cy="2549313"/>
          </a:xfrm>
        </p:spPr>
        <p:txBody>
          <a:bodyPr/>
          <a:lstStyle/>
          <a:p>
            <a:pPr marL="0" indent="0">
              <a:buNone/>
            </a:pPr>
            <a:r>
              <a:rPr lang="sv-SE" dirty="0"/>
              <a:t>Vet finns olika sätt att göra diagram. Ett sätt är att använda Excel.</a:t>
            </a:r>
          </a:p>
          <a:p>
            <a:pPr marL="449263"/>
            <a:r>
              <a:rPr lang="sv-SE" dirty="0"/>
              <a:t>Förbereda datamaterial och mata det in i Excel</a:t>
            </a:r>
          </a:p>
          <a:p>
            <a:pPr marL="449263"/>
            <a:r>
              <a:rPr lang="sv-SE" dirty="0"/>
              <a:t>Markera relevant område och välj diagramtyp</a:t>
            </a:r>
          </a:p>
          <a:p>
            <a:pPr marL="449263"/>
            <a:r>
              <a:rPr lang="sv-SE" dirty="0"/>
              <a:t>Förfina diagrambeteckningar</a:t>
            </a:r>
          </a:p>
          <a:p>
            <a:pPr marL="449263"/>
            <a:r>
              <a:rPr lang="sv-SE" dirty="0"/>
              <a:t>Lek lite, och prova olika saker för att poängtera din berättelse</a:t>
            </a:r>
          </a:p>
          <a:p>
            <a:pPr marL="0" indent="0">
              <a:buNone/>
            </a:pPr>
            <a:r>
              <a:rPr lang="sv-SE" dirty="0"/>
              <a:t>Det finns gott om beskrivningar på nätet. </a:t>
            </a:r>
          </a:p>
        </p:txBody>
      </p:sp>
    </p:spTree>
    <p:extLst>
      <p:ext uri="{BB962C8B-B14F-4D97-AF65-F5344CB8AC3E}">
        <p14:creationId xmlns:p14="http://schemas.microsoft.com/office/powerpoint/2010/main" val="2656651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F1D9349-DE8F-4C1B-85F9-F3AD0571587D}"/>
              </a:ext>
            </a:extLst>
          </p:cNvPr>
          <p:cNvSpPr>
            <a:spLocks noGrp="1"/>
          </p:cNvSpPr>
          <p:nvPr>
            <p:ph type="title"/>
          </p:nvPr>
        </p:nvSpPr>
        <p:spPr/>
        <p:txBody>
          <a:bodyPr/>
          <a:lstStyle/>
          <a:p>
            <a:r>
              <a:rPr lang="sv-SE" dirty="0"/>
              <a:t>Stapeldiagram</a:t>
            </a:r>
          </a:p>
        </p:txBody>
      </p:sp>
      <p:sp>
        <p:nvSpPr>
          <p:cNvPr id="4" name="Underrubrik 3">
            <a:extLst>
              <a:ext uri="{FF2B5EF4-FFF2-40B4-BE49-F238E27FC236}">
                <a16:creationId xmlns:a16="http://schemas.microsoft.com/office/drawing/2014/main" id="{7F03A425-C84C-48C4-9151-837BC2E56387}"/>
              </a:ext>
            </a:extLst>
          </p:cNvPr>
          <p:cNvSpPr>
            <a:spLocks noGrp="1"/>
          </p:cNvSpPr>
          <p:nvPr>
            <p:ph type="subTitle" idx="10"/>
          </p:nvPr>
        </p:nvSpPr>
        <p:spPr/>
        <p:txBody>
          <a:bodyPr/>
          <a:lstStyle/>
          <a:p>
            <a:endParaRPr lang="sv-SE"/>
          </a:p>
        </p:txBody>
      </p:sp>
      <p:sp>
        <p:nvSpPr>
          <p:cNvPr id="12" name="Platshållare för innehåll 11">
            <a:extLst>
              <a:ext uri="{FF2B5EF4-FFF2-40B4-BE49-F238E27FC236}">
                <a16:creationId xmlns:a16="http://schemas.microsoft.com/office/drawing/2014/main" id="{1210EB30-B9DD-44EE-9872-54ECF8CD2A91}"/>
              </a:ext>
            </a:extLst>
          </p:cNvPr>
          <p:cNvSpPr>
            <a:spLocks noGrp="1"/>
          </p:cNvSpPr>
          <p:nvPr>
            <p:ph idx="1"/>
          </p:nvPr>
        </p:nvSpPr>
        <p:spPr>
          <a:xfrm>
            <a:off x="883920" y="1251169"/>
            <a:ext cx="8176260" cy="2558831"/>
          </a:xfrm>
        </p:spPr>
        <p:txBody>
          <a:bodyPr/>
          <a:lstStyle/>
          <a:p>
            <a:r>
              <a:rPr lang="sv-SE" dirty="0"/>
              <a:t>Ett (lodrätt) stapeldiagram  visar skillnaden mellan olika faktorer.</a:t>
            </a:r>
          </a:p>
          <a:p>
            <a:r>
              <a:rPr lang="sv-SE" dirty="0"/>
              <a:t>Användbart för data som inte är siffror (enkät med olika svarsmöjligheter).</a:t>
            </a:r>
          </a:p>
          <a:p>
            <a:r>
              <a:rPr lang="sv-SE" dirty="0"/>
              <a:t>Bra för svängningar över tiden (antal patienter, sålda biljetter senaste åren).</a:t>
            </a:r>
          </a:p>
          <a:p>
            <a:r>
              <a:rPr lang="sv-SE" dirty="0"/>
              <a:t>Jämförelse mellan månader eller åren (intäktsskillnad).</a:t>
            </a:r>
          </a:p>
          <a:p>
            <a:r>
              <a:rPr lang="sv-SE" dirty="0"/>
              <a:t>Enskilda värden är av intresse.</a:t>
            </a:r>
          </a:p>
        </p:txBody>
      </p:sp>
    </p:spTree>
    <p:extLst>
      <p:ext uri="{BB962C8B-B14F-4D97-AF65-F5344CB8AC3E}">
        <p14:creationId xmlns:p14="http://schemas.microsoft.com/office/powerpoint/2010/main" val="32958278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F1D9349-DE8F-4C1B-85F9-F3AD0571587D}"/>
              </a:ext>
            </a:extLst>
          </p:cNvPr>
          <p:cNvSpPr>
            <a:spLocks noGrp="1"/>
          </p:cNvSpPr>
          <p:nvPr>
            <p:ph type="title"/>
          </p:nvPr>
        </p:nvSpPr>
        <p:spPr>
          <a:xfrm>
            <a:off x="556260" y="673266"/>
            <a:ext cx="3855720" cy="516630"/>
          </a:xfrm>
        </p:spPr>
        <p:txBody>
          <a:bodyPr/>
          <a:lstStyle/>
          <a:p>
            <a:pPr algn="ctr"/>
            <a:r>
              <a:rPr lang="sv-SE" dirty="0"/>
              <a:t>Stapeldiagram</a:t>
            </a:r>
          </a:p>
        </p:txBody>
      </p:sp>
      <p:sp>
        <p:nvSpPr>
          <p:cNvPr id="4" name="Underrubrik 3">
            <a:extLst>
              <a:ext uri="{FF2B5EF4-FFF2-40B4-BE49-F238E27FC236}">
                <a16:creationId xmlns:a16="http://schemas.microsoft.com/office/drawing/2014/main" id="{7F03A425-C84C-48C4-9151-837BC2E56387}"/>
              </a:ext>
            </a:extLst>
          </p:cNvPr>
          <p:cNvSpPr>
            <a:spLocks noGrp="1"/>
          </p:cNvSpPr>
          <p:nvPr>
            <p:ph type="subTitle" idx="10"/>
          </p:nvPr>
        </p:nvSpPr>
        <p:spPr/>
        <p:txBody>
          <a:bodyPr/>
          <a:lstStyle/>
          <a:p>
            <a:endParaRPr lang="sv-SE"/>
          </a:p>
        </p:txBody>
      </p:sp>
      <p:graphicFrame>
        <p:nvGraphicFramePr>
          <p:cNvPr id="10" name="Diagram 9">
            <a:extLst>
              <a:ext uri="{FF2B5EF4-FFF2-40B4-BE49-F238E27FC236}">
                <a16:creationId xmlns:a16="http://schemas.microsoft.com/office/drawing/2014/main" id="{369C3B13-9FDD-480D-BE15-CA9EF29D609D}"/>
              </a:ext>
            </a:extLst>
          </p:cNvPr>
          <p:cNvGraphicFramePr>
            <a:graphicFrameLocks/>
          </p:cNvGraphicFramePr>
          <p:nvPr/>
        </p:nvGraphicFramePr>
        <p:xfrm>
          <a:off x="396240" y="1189896"/>
          <a:ext cx="4175760" cy="2700995"/>
        </p:xfrm>
        <a:graphic>
          <a:graphicData uri="http://schemas.openxmlformats.org/drawingml/2006/chart">
            <c:chart xmlns:c="http://schemas.openxmlformats.org/drawingml/2006/chart" xmlns:r="http://schemas.openxmlformats.org/officeDocument/2006/relationships" r:id="rId3"/>
          </a:graphicData>
        </a:graphic>
      </p:graphicFrame>
      <p:sp>
        <p:nvSpPr>
          <p:cNvPr id="7" name="Rubrik 1">
            <a:extLst>
              <a:ext uri="{FF2B5EF4-FFF2-40B4-BE49-F238E27FC236}">
                <a16:creationId xmlns:a16="http://schemas.microsoft.com/office/drawing/2014/main" id="{27288C2F-4B72-4780-AE25-774A1F08DF7E}"/>
              </a:ext>
            </a:extLst>
          </p:cNvPr>
          <p:cNvSpPr txBox="1">
            <a:spLocks/>
          </p:cNvSpPr>
          <p:nvPr/>
        </p:nvSpPr>
        <p:spPr>
          <a:xfrm>
            <a:off x="5006340" y="671913"/>
            <a:ext cx="3855720" cy="516630"/>
          </a:xfrm>
          <a:prstGeom prst="rect">
            <a:avLst/>
          </a:prstGeom>
        </p:spPr>
        <p:txBody>
          <a:bodyPr/>
          <a:lstStyle>
            <a:lvl1pPr algn="l" defTabSz="914400" rtl="0" eaLnBrk="1" latinLnBrk="0" hangingPunct="1">
              <a:lnSpc>
                <a:spcPct val="90000"/>
              </a:lnSpc>
              <a:spcBef>
                <a:spcPct val="0"/>
              </a:spcBef>
              <a:buNone/>
              <a:defRPr sz="2400" b="1" i="0" kern="1200" baseline="0">
                <a:solidFill>
                  <a:schemeClr val="tx1"/>
                </a:solidFill>
                <a:latin typeface="Corbel" panose="020B0503020204020204" pitchFamily="34" charset="0"/>
                <a:ea typeface="+mj-ea"/>
                <a:cs typeface="+mj-cs"/>
              </a:defRPr>
            </a:lvl1pPr>
          </a:lstStyle>
          <a:p>
            <a:pPr algn="ctr"/>
            <a:r>
              <a:rPr lang="sv-SE" dirty="0"/>
              <a:t>Histogram</a:t>
            </a:r>
          </a:p>
        </p:txBody>
      </p:sp>
      <p:pic>
        <p:nvPicPr>
          <p:cNvPr id="9" name="Bildobjekt 8">
            <a:extLst>
              <a:ext uri="{FF2B5EF4-FFF2-40B4-BE49-F238E27FC236}">
                <a16:creationId xmlns:a16="http://schemas.microsoft.com/office/drawing/2014/main" id="{11188187-E2F7-4194-B8F0-2A9966D64BB3}"/>
              </a:ext>
            </a:extLst>
          </p:cNvPr>
          <p:cNvPicPr>
            <a:picLocks noChangeAspect="1"/>
          </p:cNvPicPr>
          <p:nvPr/>
        </p:nvPicPr>
        <p:blipFill>
          <a:blip r:embed="rId4"/>
          <a:stretch>
            <a:fillRect/>
          </a:stretch>
        </p:blipFill>
        <p:spPr>
          <a:xfrm>
            <a:off x="4848225" y="1261873"/>
            <a:ext cx="4171950" cy="2619375"/>
          </a:xfrm>
          <a:prstGeom prst="rect">
            <a:avLst/>
          </a:prstGeom>
        </p:spPr>
      </p:pic>
      <p:sp>
        <p:nvSpPr>
          <p:cNvPr id="11" name="Rektangel 10">
            <a:extLst>
              <a:ext uri="{FF2B5EF4-FFF2-40B4-BE49-F238E27FC236}">
                <a16:creationId xmlns:a16="http://schemas.microsoft.com/office/drawing/2014/main" id="{2E045172-03BD-4E0C-B889-486709AA6CA7}"/>
              </a:ext>
            </a:extLst>
          </p:cNvPr>
          <p:cNvSpPr/>
          <p:nvPr/>
        </p:nvSpPr>
        <p:spPr>
          <a:xfrm>
            <a:off x="5276876" y="3890892"/>
            <a:ext cx="2736823" cy="276999"/>
          </a:xfrm>
          <a:prstGeom prst="rect">
            <a:avLst/>
          </a:prstGeom>
        </p:spPr>
        <p:txBody>
          <a:bodyPr wrap="square">
            <a:spAutoFit/>
          </a:bodyPr>
          <a:lstStyle/>
          <a:p>
            <a:r>
              <a:rPr lang="sv-SE" sz="1200" dirty="0"/>
              <a:t>https://eddler.se/lektioner/histogram/</a:t>
            </a:r>
          </a:p>
        </p:txBody>
      </p:sp>
    </p:spTree>
    <p:extLst>
      <p:ext uri="{BB962C8B-B14F-4D97-AF65-F5344CB8AC3E}">
        <p14:creationId xmlns:p14="http://schemas.microsoft.com/office/powerpoint/2010/main" val="798082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F1D9349-DE8F-4C1B-85F9-F3AD0571587D}"/>
              </a:ext>
            </a:extLst>
          </p:cNvPr>
          <p:cNvSpPr>
            <a:spLocks noGrp="1"/>
          </p:cNvSpPr>
          <p:nvPr>
            <p:ph type="title"/>
          </p:nvPr>
        </p:nvSpPr>
        <p:spPr>
          <a:xfrm>
            <a:off x="971550" y="382530"/>
            <a:ext cx="5972948" cy="516630"/>
          </a:xfrm>
        </p:spPr>
        <p:txBody>
          <a:bodyPr/>
          <a:lstStyle/>
          <a:p>
            <a:r>
              <a:rPr lang="sv-SE" dirty="0"/>
              <a:t>Olika varianter av stapeldiagram</a:t>
            </a:r>
          </a:p>
        </p:txBody>
      </p:sp>
      <p:sp>
        <p:nvSpPr>
          <p:cNvPr id="4" name="Underrubrik 3">
            <a:extLst>
              <a:ext uri="{FF2B5EF4-FFF2-40B4-BE49-F238E27FC236}">
                <a16:creationId xmlns:a16="http://schemas.microsoft.com/office/drawing/2014/main" id="{7F03A425-C84C-48C4-9151-837BC2E56387}"/>
              </a:ext>
            </a:extLst>
          </p:cNvPr>
          <p:cNvSpPr>
            <a:spLocks noGrp="1"/>
          </p:cNvSpPr>
          <p:nvPr>
            <p:ph type="subTitle" idx="10"/>
          </p:nvPr>
        </p:nvSpPr>
        <p:spPr/>
        <p:txBody>
          <a:bodyPr/>
          <a:lstStyle/>
          <a:p>
            <a:endParaRPr lang="sv-SE"/>
          </a:p>
        </p:txBody>
      </p:sp>
      <p:sp>
        <p:nvSpPr>
          <p:cNvPr id="12" name="Platshållare för innehåll 11">
            <a:extLst>
              <a:ext uri="{FF2B5EF4-FFF2-40B4-BE49-F238E27FC236}">
                <a16:creationId xmlns:a16="http://schemas.microsoft.com/office/drawing/2014/main" id="{1210EB30-B9DD-44EE-9872-54ECF8CD2A91}"/>
              </a:ext>
            </a:extLst>
          </p:cNvPr>
          <p:cNvSpPr>
            <a:spLocks noGrp="1"/>
          </p:cNvSpPr>
          <p:nvPr>
            <p:ph idx="1"/>
          </p:nvPr>
        </p:nvSpPr>
        <p:spPr>
          <a:xfrm>
            <a:off x="472440" y="948690"/>
            <a:ext cx="8473440" cy="3246120"/>
          </a:xfrm>
        </p:spPr>
        <p:txBody>
          <a:bodyPr/>
          <a:lstStyle/>
          <a:p>
            <a:r>
              <a:rPr lang="sv-SE" sz="1800" dirty="0"/>
              <a:t>Histogram – ett verktyg för att snabbt få en bild av hur data fördelas. Framförallt vill man se egenskaper så som tyngdpunkt (var hittar vi de flesta data) och hur data fördelas.</a:t>
            </a:r>
          </a:p>
          <a:p>
            <a:r>
              <a:rPr lang="sv-SE" sz="1800" dirty="0"/>
              <a:t>Grupperat stapeldiagram – visar olika värden för samma kategorier bredvid varandra och kan används om utveckling över tiden.</a:t>
            </a:r>
          </a:p>
          <a:p>
            <a:r>
              <a:rPr lang="sv-SE" sz="1800" dirty="0"/>
              <a:t>Staplat stapeldiagram – är ett additiv variant som visar olika delar av en helhet.</a:t>
            </a:r>
          </a:p>
          <a:p>
            <a:r>
              <a:rPr lang="sv-SE" sz="1800" dirty="0"/>
              <a:t>Stolpdiagram – har smalare staplar och visar frekvens av olika värden.</a:t>
            </a:r>
          </a:p>
          <a:p>
            <a:r>
              <a:rPr lang="sv-SE" sz="1800" dirty="0"/>
              <a:t>Vågrätt stapeldiagram – är en omvänd stapeldiagram för rangordna data.</a:t>
            </a:r>
          </a:p>
          <a:p>
            <a:r>
              <a:rPr lang="sv-SE" sz="1800" dirty="0"/>
              <a:t>Vattenfallsdiagram – visar olika delar (positiva och negativa) av ett resultat.</a:t>
            </a:r>
          </a:p>
        </p:txBody>
      </p:sp>
    </p:spTree>
    <p:extLst>
      <p:ext uri="{BB962C8B-B14F-4D97-AF65-F5344CB8AC3E}">
        <p14:creationId xmlns:p14="http://schemas.microsoft.com/office/powerpoint/2010/main" val="1606585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derrubrik 3">
            <a:extLst>
              <a:ext uri="{FF2B5EF4-FFF2-40B4-BE49-F238E27FC236}">
                <a16:creationId xmlns:a16="http://schemas.microsoft.com/office/drawing/2014/main" id="{7F03A425-C84C-48C4-9151-837BC2E56387}"/>
              </a:ext>
            </a:extLst>
          </p:cNvPr>
          <p:cNvSpPr>
            <a:spLocks noGrp="1"/>
          </p:cNvSpPr>
          <p:nvPr>
            <p:ph type="subTitle" idx="10"/>
          </p:nvPr>
        </p:nvSpPr>
        <p:spPr/>
        <p:txBody>
          <a:bodyPr/>
          <a:lstStyle/>
          <a:p>
            <a:endParaRPr lang="sv-SE"/>
          </a:p>
        </p:txBody>
      </p:sp>
      <p:sp>
        <p:nvSpPr>
          <p:cNvPr id="13" name="Rubrik 1">
            <a:extLst>
              <a:ext uri="{FF2B5EF4-FFF2-40B4-BE49-F238E27FC236}">
                <a16:creationId xmlns:a16="http://schemas.microsoft.com/office/drawing/2014/main" id="{BB044D2E-2C4D-43B6-A957-FBE2B06C368C}"/>
              </a:ext>
            </a:extLst>
          </p:cNvPr>
          <p:cNvSpPr txBox="1">
            <a:spLocks/>
          </p:cNvSpPr>
          <p:nvPr/>
        </p:nvSpPr>
        <p:spPr>
          <a:xfrm>
            <a:off x="4994910" y="629664"/>
            <a:ext cx="3855720" cy="516630"/>
          </a:xfrm>
          <a:prstGeom prst="rect">
            <a:avLst/>
          </a:prstGeom>
        </p:spPr>
        <p:txBody>
          <a:bodyPr/>
          <a:lstStyle>
            <a:lvl1pPr algn="l" defTabSz="914400" rtl="0" eaLnBrk="1" latinLnBrk="0" hangingPunct="1">
              <a:lnSpc>
                <a:spcPct val="90000"/>
              </a:lnSpc>
              <a:spcBef>
                <a:spcPct val="0"/>
              </a:spcBef>
              <a:buNone/>
              <a:defRPr sz="2400" b="1" i="0" kern="1200" baseline="0">
                <a:solidFill>
                  <a:schemeClr val="tx1"/>
                </a:solidFill>
                <a:latin typeface="Corbel" panose="020B0503020204020204" pitchFamily="34" charset="0"/>
                <a:ea typeface="+mj-ea"/>
                <a:cs typeface="+mj-cs"/>
              </a:defRPr>
            </a:lvl1pPr>
          </a:lstStyle>
          <a:p>
            <a:pPr algn="ctr"/>
            <a:r>
              <a:rPr lang="sv-SE" dirty="0"/>
              <a:t>Staplat stapeldiagram</a:t>
            </a:r>
          </a:p>
        </p:txBody>
      </p:sp>
      <p:sp>
        <p:nvSpPr>
          <p:cNvPr id="11" name="Rubrik 1">
            <a:extLst>
              <a:ext uri="{FF2B5EF4-FFF2-40B4-BE49-F238E27FC236}">
                <a16:creationId xmlns:a16="http://schemas.microsoft.com/office/drawing/2014/main" id="{31909061-5047-46F6-9CCC-C46130368C44}"/>
              </a:ext>
            </a:extLst>
          </p:cNvPr>
          <p:cNvSpPr txBox="1">
            <a:spLocks/>
          </p:cNvSpPr>
          <p:nvPr/>
        </p:nvSpPr>
        <p:spPr>
          <a:xfrm>
            <a:off x="495300" y="613071"/>
            <a:ext cx="3855720" cy="516630"/>
          </a:xfrm>
          <a:prstGeom prst="rect">
            <a:avLst/>
          </a:prstGeom>
        </p:spPr>
        <p:txBody>
          <a:bodyPr/>
          <a:lstStyle>
            <a:lvl1pPr algn="l" defTabSz="914400" rtl="0" eaLnBrk="1" latinLnBrk="0" hangingPunct="1">
              <a:lnSpc>
                <a:spcPct val="90000"/>
              </a:lnSpc>
              <a:spcBef>
                <a:spcPct val="0"/>
              </a:spcBef>
              <a:buNone/>
              <a:defRPr sz="2400" b="1" i="0" kern="1200" baseline="0">
                <a:solidFill>
                  <a:schemeClr val="tx1"/>
                </a:solidFill>
                <a:latin typeface="Corbel" panose="020B0503020204020204" pitchFamily="34" charset="0"/>
                <a:ea typeface="+mj-ea"/>
                <a:cs typeface="+mj-cs"/>
              </a:defRPr>
            </a:lvl1pPr>
          </a:lstStyle>
          <a:p>
            <a:pPr algn="ctr"/>
            <a:r>
              <a:rPr lang="sv-SE" dirty="0"/>
              <a:t>Grupperat stapeldiagram</a:t>
            </a:r>
          </a:p>
        </p:txBody>
      </p:sp>
      <p:graphicFrame>
        <p:nvGraphicFramePr>
          <p:cNvPr id="12" name="Diagram 11">
            <a:extLst>
              <a:ext uri="{FF2B5EF4-FFF2-40B4-BE49-F238E27FC236}">
                <a16:creationId xmlns:a16="http://schemas.microsoft.com/office/drawing/2014/main" id="{F70A1257-7797-499D-AD27-F3C313CB8F05}"/>
              </a:ext>
            </a:extLst>
          </p:cNvPr>
          <p:cNvGraphicFramePr>
            <a:graphicFrameLocks/>
          </p:cNvGraphicFramePr>
          <p:nvPr/>
        </p:nvGraphicFramePr>
        <p:xfrm>
          <a:off x="335280" y="1371423"/>
          <a:ext cx="417576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Diagram 14">
            <a:extLst>
              <a:ext uri="{FF2B5EF4-FFF2-40B4-BE49-F238E27FC236}">
                <a16:creationId xmlns:a16="http://schemas.microsoft.com/office/drawing/2014/main" id="{7EFD96FE-DB36-448B-BFB7-F9AF2ADB66AB}"/>
              </a:ext>
            </a:extLst>
          </p:cNvPr>
          <p:cNvGraphicFramePr>
            <a:graphicFrameLocks/>
          </p:cNvGraphicFramePr>
          <p:nvPr/>
        </p:nvGraphicFramePr>
        <p:xfrm>
          <a:off x="4762500" y="1371423"/>
          <a:ext cx="4320540" cy="2743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6304705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derrubrik 3">
            <a:extLst>
              <a:ext uri="{FF2B5EF4-FFF2-40B4-BE49-F238E27FC236}">
                <a16:creationId xmlns:a16="http://schemas.microsoft.com/office/drawing/2014/main" id="{7F03A425-C84C-48C4-9151-837BC2E56387}"/>
              </a:ext>
            </a:extLst>
          </p:cNvPr>
          <p:cNvSpPr>
            <a:spLocks noGrp="1"/>
          </p:cNvSpPr>
          <p:nvPr>
            <p:ph type="subTitle" idx="10"/>
          </p:nvPr>
        </p:nvSpPr>
        <p:spPr/>
        <p:txBody>
          <a:bodyPr/>
          <a:lstStyle/>
          <a:p>
            <a:endParaRPr lang="sv-SE"/>
          </a:p>
        </p:txBody>
      </p:sp>
      <p:sp>
        <p:nvSpPr>
          <p:cNvPr id="13" name="Rubrik 1">
            <a:extLst>
              <a:ext uri="{FF2B5EF4-FFF2-40B4-BE49-F238E27FC236}">
                <a16:creationId xmlns:a16="http://schemas.microsoft.com/office/drawing/2014/main" id="{BB044D2E-2C4D-43B6-A957-FBE2B06C368C}"/>
              </a:ext>
            </a:extLst>
          </p:cNvPr>
          <p:cNvSpPr txBox="1">
            <a:spLocks/>
          </p:cNvSpPr>
          <p:nvPr/>
        </p:nvSpPr>
        <p:spPr>
          <a:xfrm>
            <a:off x="5227320" y="854793"/>
            <a:ext cx="3855720" cy="516630"/>
          </a:xfrm>
          <a:prstGeom prst="rect">
            <a:avLst/>
          </a:prstGeom>
        </p:spPr>
        <p:txBody>
          <a:bodyPr/>
          <a:lstStyle>
            <a:lvl1pPr algn="l" defTabSz="914400" rtl="0" eaLnBrk="1" latinLnBrk="0" hangingPunct="1">
              <a:lnSpc>
                <a:spcPct val="90000"/>
              </a:lnSpc>
              <a:spcBef>
                <a:spcPct val="0"/>
              </a:spcBef>
              <a:buNone/>
              <a:defRPr sz="2400" b="1" i="0" kern="1200" baseline="0">
                <a:solidFill>
                  <a:schemeClr val="tx1"/>
                </a:solidFill>
                <a:latin typeface="Corbel" panose="020B0503020204020204" pitchFamily="34" charset="0"/>
                <a:ea typeface="+mj-ea"/>
                <a:cs typeface="+mj-cs"/>
              </a:defRPr>
            </a:lvl1pPr>
          </a:lstStyle>
          <a:p>
            <a:pPr algn="ctr"/>
            <a:r>
              <a:rPr lang="sv-SE" dirty="0"/>
              <a:t>Vågrätt stapeldiagram</a:t>
            </a:r>
          </a:p>
        </p:txBody>
      </p:sp>
      <p:sp>
        <p:nvSpPr>
          <p:cNvPr id="11" name="Rubrik 1">
            <a:extLst>
              <a:ext uri="{FF2B5EF4-FFF2-40B4-BE49-F238E27FC236}">
                <a16:creationId xmlns:a16="http://schemas.microsoft.com/office/drawing/2014/main" id="{31909061-5047-46F6-9CCC-C46130368C44}"/>
              </a:ext>
            </a:extLst>
          </p:cNvPr>
          <p:cNvSpPr txBox="1">
            <a:spLocks/>
          </p:cNvSpPr>
          <p:nvPr/>
        </p:nvSpPr>
        <p:spPr>
          <a:xfrm>
            <a:off x="586740" y="854793"/>
            <a:ext cx="3855720" cy="516630"/>
          </a:xfrm>
          <a:prstGeom prst="rect">
            <a:avLst/>
          </a:prstGeom>
        </p:spPr>
        <p:txBody>
          <a:bodyPr/>
          <a:lstStyle>
            <a:lvl1pPr algn="l" defTabSz="914400" rtl="0" eaLnBrk="1" latinLnBrk="0" hangingPunct="1">
              <a:lnSpc>
                <a:spcPct val="90000"/>
              </a:lnSpc>
              <a:spcBef>
                <a:spcPct val="0"/>
              </a:spcBef>
              <a:buNone/>
              <a:defRPr sz="2400" b="1" i="0" kern="1200" baseline="0">
                <a:solidFill>
                  <a:schemeClr val="tx1"/>
                </a:solidFill>
                <a:latin typeface="Corbel" panose="020B0503020204020204" pitchFamily="34" charset="0"/>
                <a:ea typeface="+mj-ea"/>
                <a:cs typeface="+mj-cs"/>
              </a:defRPr>
            </a:lvl1pPr>
          </a:lstStyle>
          <a:p>
            <a:pPr algn="ctr"/>
            <a:r>
              <a:rPr lang="sv-SE" dirty="0"/>
              <a:t>Stolpdiagram</a:t>
            </a:r>
          </a:p>
        </p:txBody>
      </p:sp>
      <p:graphicFrame>
        <p:nvGraphicFramePr>
          <p:cNvPr id="7" name="Diagram 6">
            <a:extLst>
              <a:ext uri="{FF2B5EF4-FFF2-40B4-BE49-F238E27FC236}">
                <a16:creationId xmlns:a16="http://schemas.microsoft.com/office/drawing/2014/main" id="{66A941EF-B839-41A1-959F-C023FE510DC9}"/>
              </a:ext>
            </a:extLst>
          </p:cNvPr>
          <p:cNvGraphicFramePr>
            <a:graphicFrameLocks/>
          </p:cNvGraphicFramePr>
          <p:nvPr/>
        </p:nvGraphicFramePr>
        <p:xfrm>
          <a:off x="4442460" y="1303020"/>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Diagram 7">
            <a:extLst>
              <a:ext uri="{FF2B5EF4-FFF2-40B4-BE49-F238E27FC236}">
                <a16:creationId xmlns:a16="http://schemas.microsoft.com/office/drawing/2014/main" id="{5CD121C8-A7F7-4672-9296-46EF73AFA609}"/>
              </a:ext>
            </a:extLst>
          </p:cNvPr>
          <p:cNvGraphicFramePr>
            <a:graphicFrameLocks/>
          </p:cNvGraphicFramePr>
          <p:nvPr/>
        </p:nvGraphicFramePr>
        <p:xfrm>
          <a:off x="0" y="1518836"/>
          <a:ext cx="4373880" cy="287790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910056764"/>
      </p:ext>
    </p:extLst>
  </p:cSld>
  <p:clrMapOvr>
    <a:masterClrMapping/>
  </p:clrMapOvr>
</p:sld>
</file>

<file path=ppt/theme/theme1.xml><?xml version="1.0" encoding="utf-8"?>
<a:theme xmlns:a="http://schemas.openxmlformats.org/drawingml/2006/main" name="16_9_Presentation">
  <a:themeElements>
    <a:clrScheme name="Region Blekinge">
      <a:dk1>
        <a:sysClr val="windowText" lastClr="000000"/>
      </a:dk1>
      <a:lt1>
        <a:sysClr val="window" lastClr="FFFFFF"/>
      </a:lt1>
      <a:dk2>
        <a:srgbClr val="003D7C"/>
      </a:dk2>
      <a:lt2>
        <a:srgbClr val="FFFFFF"/>
      </a:lt2>
      <a:accent1>
        <a:srgbClr val="00A6E2"/>
      </a:accent1>
      <a:accent2>
        <a:srgbClr val="003D7C"/>
      </a:accent2>
      <a:accent3>
        <a:srgbClr val="98C21D"/>
      </a:accent3>
      <a:accent4>
        <a:srgbClr val="2D934F"/>
      </a:accent4>
      <a:accent5>
        <a:srgbClr val="D7007F"/>
      </a:accent5>
      <a:accent6>
        <a:srgbClr val="F18700"/>
      </a:accent6>
      <a:hlink>
        <a:srgbClr val="6E368C"/>
      </a:hlink>
      <a:folHlink>
        <a:srgbClr val="E31836"/>
      </a:folHlink>
    </a:clrScheme>
    <a:fontScheme name="Corbel">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ank.potx" id="{3A6B94AB-9AC6-493E-B36B-B750673A9344}" vid="{6AD9B554-5742-433C-BC9E-516D400D9258}"/>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BA27ED78B4867F4BBDC0A4F1B3669B0E" ma:contentTypeVersion="1" ma:contentTypeDescription="Skapa ett nytt dokument." ma:contentTypeScope="" ma:versionID="045d4ebd1f1d191093f422a57c751351">
  <xsd:schema xmlns:xsd="http://www.w3.org/2001/XMLSchema" xmlns:xs="http://www.w3.org/2001/XMLSchema" xmlns:p="http://schemas.microsoft.com/office/2006/metadata/properties" xmlns:ns2="001765b0-6213-4853-a53c-6f8706b365b3" targetNamespace="http://schemas.microsoft.com/office/2006/metadata/properties" ma:root="true" ma:fieldsID="4564432af5fcf0b6961777c4925ac02c" ns2:_="">
    <xsd:import namespace="001765b0-6213-4853-a53c-6f8706b365b3"/>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01765b0-6213-4853-a53c-6f8706b365b3" elementFormDefault="qualified">
    <xsd:import namespace="http://schemas.microsoft.com/office/2006/documentManagement/types"/>
    <xsd:import namespace="http://schemas.microsoft.com/office/infopath/2007/PartnerControls"/>
    <xsd:element name="SharedWithUsers" ma:index="8"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7F29C0A-896C-445E-AB34-FBC165860A9E}"/>
</file>

<file path=customXml/itemProps2.xml><?xml version="1.0" encoding="utf-8"?>
<ds:datastoreItem xmlns:ds="http://schemas.openxmlformats.org/officeDocument/2006/customXml" ds:itemID="{2BE22574-2EDF-4564-8C86-6AF2DD1A0984}"/>
</file>

<file path=customXml/itemProps3.xml><?xml version="1.0" encoding="utf-8"?>
<ds:datastoreItem xmlns:ds="http://schemas.openxmlformats.org/officeDocument/2006/customXml" ds:itemID="{B195E73E-34A8-4103-86FD-E82BFD1DE692}"/>
</file>

<file path=docProps/app.xml><?xml version="1.0" encoding="utf-8"?>
<Properties xmlns="http://schemas.openxmlformats.org/officeDocument/2006/extended-properties" xmlns:vt="http://schemas.openxmlformats.org/officeDocument/2006/docPropsVTypes">
  <Template>blank</Template>
  <TotalTime>93</TotalTime>
  <Words>1268</Words>
  <Application>Microsoft Office PowerPoint</Application>
  <PresentationFormat>Bildspel på skärmen (16:9)</PresentationFormat>
  <Paragraphs>155</Paragraphs>
  <Slides>24</Slides>
  <Notes>23</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24</vt:i4>
      </vt:variant>
    </vt:vector>
  </HeadingPairs>
  <TitlesOfParts>
    <vt:vector size="28" baseType="lpstr">
      <vt:lpstr>Arial</vt:lpstr>
      <vt:lpstr>Calibri</vt:lpstr>
      <vt:lpstr>Corbel</vt:lpstr>
      <vt:lpstr>16_9_Presentation</vt:lpstr>
      <vt:lpstr>Att visualisera data</vt:lpstr>
      <vt:lpstr>Visualisera data är inte bara diagram</vt:lpstr>
      <vt:lpstr>Översikt olika diagram för att visualisera data</vt:lpstr>
      <vt:lpstr>Hur gör man ett diagram</vt:lpstr>
      <vt:lpstr>Stapeldiagram</vt:lpstr>
      <vt:lpstr>Stapeldiagram</vt:lpstr>
      <vt:lpstr>Olika varianter av stapeldiagram</vt:lpstr>
      <vt:lpstr>PowerPoint-presentation</vt:lpstr>
      <vt:lpstr>PowerPoint-presentation</vt:lpstr>
      <vt:lpstr>PowerPoint-presentation</vt:lpstr>
      <vt:lpstr>Linjediagram</vt:lpstr>
      <vt:lpstr>Olika varianter av linjediagram</vt:lpstr>
      <vt:lpstr>PowerPoint-presentation</vt:lpstr>
      <vt:lpstr>PowerPoint-presentation</vt:lpstr>
      <vt:lpstr>Tårtdiagram / Cirkeldiagram</vt:lpstr>
      <vt:lpstr>PowerPoint-presentation</vt:lpstr>
      <vt:lpstr>Sambandsplott/Punktdiagram</vt:lpstr>
      <vt:lpstr>PowerPoint-presentation</vt:lpstr>
      <vt:lpstr>Paretodiagram (kombinerad diagram)</vt:lpstr>
      <vt:lpstr>PowerPoint-presentation</vt:lpstr>
      <vt:lpstr>Paretodiagram i detalj</vt:lpstr>
      <vt:lpstr>Styrdiagram</vt:lpstr>
      <vt:lpstr>En karta med färgindikatorer – ett annat bra sätt att visualisera</vt:lpstr>
      <vt:lpstr>PowerPoint-presentation</vt:lpstr>
    </vt:vector>
  </TitlesOfParts>
  <Company>Landstinget Blekinge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Att visualisera data</dc:title>
  <dc:creator>Apelman, Inga-Lisa</dc:creator>
  <cp:lastModifiedBy>Apelman, Inga-Lisa</cp:lastModifiedBy>
  <cp:revision>10</cp:revision>
  <dcterms:created xsi:type="dcterms:W3CDTF">2021-04-22T13:42:17Z</dcterms:created>
  <dcterms:modified xsi:type="dcterms:W3CDTF">2021-04-30T10:19:48Z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pråk">
    <vt:lpwstr>Svenska (Sverige)</vt:lpwstr>
  </property>
  <property fmtid="{D5CDD505-2E9C-101B-9397-08002B2CF9AE}" pid="3" name="MSIP_Label_fbac6341-7359-42b1-877b-46cac6ea067b_Enabled">
    <vt:lpwstr>True</vt:lpwstr>
  </property>
  <property fmtid="{D5CDD505-2E9C-101B-9397-08002B2CF9AE}" pid="4" name="MSIP_Label_fbac6341-7359-42b1-877b-46cac6ea067b_SiteId">
    <vt:lpwstr>b864d79d-1d58-48a3-b396-10684dbf5445</vt:lpwstr>
  </property>
  <property fmtid="{D5CDD505-2E9C-101B-9397-08002B2CF9AE}" pid="5" name="MSIP_Label_fbac6341-7359-42b1-877b-46cac6ea067b_Owner">
    <vt:lpwstr>inga-lisa.apelman@regionblekinge.se</vt:lpwstr>
  </property>
  <property fmtid="{D5CDD505-2E9C-101B-9397-08002B2CF9AE}" pid="6" name="MSIP_Label_fbac6341-7359-42b1-877b-46cac6ea067b_SetDate">
    <vt:lpwstr>2021-04-22T13:42:40.2360064Z</vt:lpwstr>
  </property>
  <property fmtid="{D5CDD505-2E9C-101B-9397-08002B2CF9AE}" pid="7" name="MSIP_Label_fbac6341-7359-42b1-877b-46cac6ea067b_Name">
    <vt:lpwstr>Intern</vt:lpwstr>
  </property>
  <property fmtid="{D5CDD505-2E9C-101B-9397-08002B2CF9AE}" pid="8" name="MSIP_Label_fbac6341-7359-42b1-877b-46cac6ea067b_Application">
    <vt:lpwstr>Microsoft Azure Information Protection</vt:lpwstr>
  </property>
  <property fmtid="{D5CDD505-2E9C-101B-9397-08002B2CF9AE}" pid="9" name="MSIP_Label_fbac6341-7359-42b1-877b-46cac6ea067b_ActionId">
    <vt:lpwstr>4b1c600e-7c9a-4539-8ab0-8caa5a934c3d</vt:lpwstr>
  </property>
  <property fmtid="{D5CDD505-2E9C-101B-9397-08002B2CF9AE}" pid="10" name="MSIP_Label_fbac6341-7359-42b1-877b-46cac6ea067b_Extended_MSFT_Method">
    <vt:lpwstr>Automatic</vt:lpwstr>
  </property>
  <property fmtid="{D5CDD505-2E9C-101B-9397-08002B2CF9AE}" pid="11" name="Sensitivity">
    <vt:lpwstr>Intern</vt:lpwstr>
  </property>
  <property fmtid="{D5CDD505-2E9C-101B-9397-08002B2CF9AE}" pid="12" name="ContentTypeId">
    <vt:lpwstr>0x010100BA27ED78B4867F4BBDC0A4F1B3669B0E</vt:lpwstr>
  </property>
</Properties>
</file>