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11"/>
  </p:notesMasterIdLst>
  <p:sldIdLst>
    <p:sldId id="260" r:id="rId5"/>
    <p:sldId id="297" r:id="rId6"/>
    <p:sldId id="290" r:id="rId7"/>
    <p:sldId id="292" r:id="rId8"/>
    <p:sldId id="273" r:id="rId9"/>
    <p:sldId id="287" r:id="rId10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7F"/>
    <a:srgbClr val="003D7C"/>
    <a:srgbClr val="29B8CC"/>
    <a:srgbClr val="98C21D"/>
    <a:srgbClr val="2D934F"/>
    <a:srgbClr val="6E368C"/>
    <a:srgbClr val="00A6E2"/>
    <a:srgbClr val="65B2E4"/>
    <a:srgbClr val="5B9BD5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031" autoAdjust="0"/>
  </p:normalViewPr>
  <p:slideViewPr>
    <p:cSldViewPr snapToGrid="0" snapToObjects="1">
      <p:cViewPr varScale="1">
        <p:scale>
          <a:sx n="124" d="100"/>
          <a:sy n="124" d="100"/>
        </p:scale>
        <p:origin x="100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5028" y="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D8DC4-73F6-40AD-9FEB-24F680BBB2FC}" type="datetimeFigureOut">
              <a:rPr lang="sv-SE" smtClean="0"/>
              <a:t>2021-05-06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F054B-763F-4D21-ADAD-01DBBDE23C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05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sv-SE" dirty="0"/>
              <a:t>Familj och tradition – Felicia, nyförlovad</a:t>
            </a:r>
            <a:endParaRPr lang="sv-S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dk1"/>
                </a:solidFill>
              </a:rPr>
              <a:t>Musik och festival </a:t>
            </a:r>
            <a:r>
              <a:rPr lang="sv-SE" dirty="0"/>
              <a:t>– </a:t>
            </a:r>
            <a:r>
              <a:rPr lang="sv-SE" dirty="0">
                <a:solidFill>
                  <a:schemeClr val="dk1"/>
                </a:solidFill>
              </a:rPr>
              <a:t>Lisa, musikälskare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dk1"/>
                </a:solidFill>
              </a:rPr>
              <a:t>Föräldraskap </a:t>
            </a:r>
            <a:r>
              <a:rPr lang="sv-SE" dirty="0"/>
              <a:t>– Johan, pappa</a:t>
            </a:r>
            <a:endParaRPr lang="sv-SE" dirty="0">
              <a:solidFill>
                <a:schemeClr val="dk1"/>
              </a:solidFill>
            </a:endParaRPr>
          </a:p>
          <a:p>
            <a:pPr marL="285750" lvl="0" indent="-285750" fontAlgn="ctr"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dk1"/>
                </a:solidFill>
              </a:rPr>
              <a:t>Vänner och familj</a:t>
            </a:r>
            <a:r>
              <a:rPr lang="sv-SE" dirty="0"/>
              <a:t> – Mohammad, livsnjutare  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dk1"/>
                </a:solidFill>
              </a:rPr>
              <a:t>Intresse</a:t>
            </a:r>
            <a:r>
              <a:rPr lang="sv-SE" dirty="0"/>
              <a:t> – Linn med familj – bilentusiast med en touch av 50-tal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dk1"/>
                </a:solidFill>
              </a:rPr>
              <a:t>Sport – Douglas, fotbollssupporter</a:t>
            </a:r>
          </a:p>
          <a:p>
            <a:pPr marL="0" lvl="0" indent="0" fontAlgn="ctr">
              <a:buFont typeface="Arial" panose="020B0604020202020204" pitchFamily="34" charset="0"/>
              <a:buNone/>
              <a:defRPr/>
            </a:pPr>
            <a:endParaRPr lang="sv-SE" dirty="0">
              <a:solidFill>
                <a:schemeClr val="dk1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sv-SE" dirty="0"/>
              <a:t>Familj och tradition – Felicia, nyförlovad</a:t>
            </a:r>
            <a:endParaRPr lang="sv-S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dk1"/>
                </a:solidFill>
              </a:rPr>
              <a:t>Musik och festival </a:t>
            </a:r>
            <a:r>
              <a:rPr lang="sv-SE" dirty="0"/>
              <a:t>– </a:t>
            </a:r>
            <a:r>
              <a:rPr lang="sv-SE" dirty="0">
                <a:solidFill>
                  <a:schemeClr val="dk1"/>
                </a:solidFill>
              </a:rPr>
              <a:t>Lisa, musikälskare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dk1"/>
                </a:solidFill>
              </a:rPr>
              <a:t>Föräldraskap </a:t>
            </a:r>
            <a:r>
              <a:rPr lang="sv-SE" dirty="0"/>
              <a:t>– Johan, pappa</a:t>
            </a:r>
            <a:endParaRPr lang="sv-SE" dirty="0">
              <a:solidFill>
                <a:schemeClr val="dk1"/>
              </a:solidFill>
            </a:endParaRPr>
          </a:p>
          <a:p>
            <a:pPr marL="285750" lvl="0" indent="-285750" fontAlgn="ctr"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dk1"/>
                </a:solidFill>
              </a:rPr>
              <a:t>Vänner och familj</a:t>
            </a:r>
            <a:r>
              <a:rPr lang="sv-SE" dirty="0"/>
              <a:t> – Mohammad, livsnjutare  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dk1"/>
                </a:solidFill>
              </a:rPr>
              <a:t>Intresse</a:t>
            </a:r>
            <a:r>
              <a:rPr lang="sv-SE" dirty="0"/>
              <a:t> – Linn med familj – bilentusiast med en touch av 50-tal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dk1"/>
                </a:solidFill>
              </a:rPr>
              <a:t>Sport – Douglas, fotbollssupporter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  <a:defRPr/>
            </a:pPr>
            <a:endParaRPr lang="sv-SE" dirty="0">
              <a:solidFill>
                <a:schemeClr val="dk1"/>
              </a:solidFill>
            </a:endParaRPr>
          </a:p>
          <a:p>
            <a:r>
              <a:rPr lang="sv-SE" b="1" dirty="0"/>
              <a:t>Kanaler</a:t>
            </a:r>
          </a:p>
          <a:p>
            <a:r>
              <a:rPr lang="sv-SE" dirty="0"/>
              <a:t>Webb - film</a:t>
            </a:r>
          </a:p>
          <a:p>
            <a:r>
              <a:rPr lang="sv-SE" dirty="0"/>
              <a:t>Sociala medier </a:t>
            </a:r>
          </a:p>
          <a:p>
            <a:r>
              <a:rPr lang="sv-SE" dirty="0"/>
              <a:t>Väderskydd busshållplatser v18-19</a:t>
            </a:r>
          </a:p>
          <a:p>
            <a:r>
              <a:rPr lang="sv-SE" dirty="0"/>
              <a:t>Butiks- och buss-TV</a:t>
            </a:r>
          </a:p>
          <a:p>
            <a:r>
              <a:rPr lang="sv-SE" b="1" dirty="0"/>
              <a:t>Material</a:t>
            </a:r>
          </a:p>
          <a:p>
            <a:r>
              <a:rPr lang="sv-SE" dirty="0"/>
              <a:t>Information riktat till ambassadörer</a:t>
            </a:r>
          </a:p>
          <a:p>
            <a:r>
              <a:rPr lang="sv-SE" dirty="0"/>
              <a:t>Ambassadörer i filmer till sociala medier</a:t>
            </a:r>
          </a:p>
          <a:p>
            <a:r>
              <a:rPr lang="sv-SE" dirty="0"/>
              <a:t>Bildspelsfilm till butiks- och buss-tv</a:t>
            </a:r>
          </a:p>
          <a:p>
            <a:r>
              <a:rPr lang="sv-SE" dirty="0"/>
              <a:t>Information om kampanjen på webb</a:t>
            </a:r>
            <a:endParaRPr lang="sv-SE" dirty="0">
              <a:solidFill>
                <a:schemeClr val="dk1"/>
              </a:solidFill>
            </a:endParaRPr>
          </a:p>
          <a:p>
            <a:pPr marL="285750" lvl="0" indent="-285750" fontAlgn="ctr">
              <a:buFont typeface="Arial" panose="020B0604020202020204" pitchFamily="34" charset="0"/>
              <a:buChar char="•"/>
              <a:defRPr/>
            </a:pPr>
            <a:endParaRPr lang="sv-SE" dirty="0">
              <a:solidFill>
                <a:schemeClr val="dk1"/>
              </a:solidFill>
            </a:endParaRPr>
          </a:p>
          <a:p>
            <a:r>
              <a:rPr lang="sv-SE" b="1" dirty="0"/>
              <a:t>Kanaler</a:t>
            </a:r>
          </a:p>
          <a:p>
            <a:r>
              <a:rPr lang="sv-SE" dirty="0"/>
              <a:t>Webb - film</a:t>
            </a:r>
          </a:p>
          <a:p>
            <a:r>
              <a:rPr lang="sv-SE" dirty="0"/>
              <a:t>Sociala medier </a:t>
            </a:r>
          </a:p>
          <a:p>
            <a:r>
              <a:rPr lang="sv-SE" dirty="0"/>
              <a:t>Väderskydd busshållplatser v18-19</a:t>
            </a:r>
          </a:p>
          <a:p>
            <a:r>
              <a:rPr lang="sv-SE" dirty="0"/>
              <a:t>Butiks- och buss-TV</a:t>
            </a:r>
          </a:p>
          <a:p>
            <a:r>
              <a:rPr lang="sv-SE" b="1" dirty="0"/>
              <a:t>Material</a:t>
            </a:r>
          </a:p>
          <a:p>
            <a:r>
              <a:rPr lang="sv-SE" dirty="0"/>
              <a:t>Information riktat till ambassadörer</a:t>
            </a:r>
          </a:p>
          <a:p>
            <a:r>
              <a:rPr lang="sv-SE" dirty="0"/>
              <a:t>Ambassadörer i filmer till sociala medier</a:t>
            </a:r>
          </a:p>
          <a:p>
            <a:r>
              <a:rPr lang="sv-SE" dirty="0"/>
              <a:t>Bildspelsfilm till butiks- och buss-tv</a:t>
            </a:r>
          </a:p>
          <a:p>
            <a:r>
              <a:rPr lang="sv-SE" dirty="0"/>
              <a:t>Information om kampanjen på webb</a:t>
            </a:r>
          </a:p>
          <a:p>
            <a:pPr lvl="0" fontAlgn="ctr">
              <a:defRPr/>
            </a:pPr>
            <a:endParaRPr lang="sv-SE" dirty="0">
              <a:solidFill>
                <a:schemeClr val="dk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F054B-763F-4D21-ADAD-01DBBDE23C3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834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Folkhälsomyndighetens senaste rapport </a:t>
            </a:r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vaccinationstäckning och födelseland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visar att vaccinationstäckningen är lägre bland vissa grupper av utrikesfödda. Det är angeläget att de grupper som löper högre risk för allvarlig sjukdom och död nås av vaccinationen. Luckor i vaccinationstäckningen ökar också risken för smittspridning och kan påverka förutsättningarna för en jämlik hälsa på sikt. 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Rapporten baserade sig på fas 1 och 2.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dirty="0"/>
              <a:t>https://www.folkhalsomyndigheten.se/publicerat-material/publikationsarkiv/c/covid-19-vaccinationstackning-och-fodelseland-/?pub=92033</a:t>
            </a:r>
          </a:p>
          <a:p>
            <a:endParaRPr lang="sv-SE" dirty="0"/>
          </a:p>
          <a:p>
            <a:r>
              <a:rPr lang="sv-SE" sz="1200" dirty="0">
                <a:latin typeface="Corbel" panose="020B0503020204020204" pitchFamily="34" charset="0"/>
              </a:rPr>
              <a:t>Kanaler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Corbel" panose="020B0503020204020204" pitchFamily="34" charset="0"/>
              </a:rPr>
              <a:t>Webb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Corbel" panose="020B0503020204020204" pitchFamily="34" charset="0"/>
              </a:rPr>
              <a:t>Sociala medier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Corbel" panose="020B0503020204020204" pitchFamily="34" charset="0"/>
              </a:rPr>
              <a:t>Kommuner, kommunernas bostadsbolag och privata bostadsbolag för uppsättning av affisch i allmänna lokaler.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Corbel" panose="020B0503020204020204" pitchFamily="34" charset="0"/>
              </a:rPr>
              <a:t>Föreningar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Corbel" panose="020B0503020204020204" pitchFamily="34" charset="0"/>
              </a:rPr>
              <a:t>Ambassadörer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>
              <a:latin typeface="Corbel" panose="020B0503020204020204" pitchFamily="34" charset="0"/>
            </a:endParaRPr>
          </a:p>
          <a:p>
            <a:r>
              <a:rPr lang="sv-SE" sz="1200" dirty="0">
                <a:latin typeface="Corbel" panose="020B0503020204020204" pitchFamily="34" charset="0"/>
              </a:rPr>
              <a:t>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Corbel" panose="020B0503020204020204" pitchFamily="34" charset="0"/>
              </a:rPr>
              <a:t>Film med nyhetsuppläsning på arabiska och lätt svenska avsändare 1177 som kan användas i alla kommunerna.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Corbel" panose="020B0503020204020204" pitchFamily="34" charset="0"/>
              </a:rPr>
              <a:t>Enkel affisch om vaccination mot covid-19 med språkhänvisningar.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Corbel" panose="020B0503020204020204" pitchFamily="34" charset="0"/>
              </a:rPr>
              <a:t>Inlägg i sociala medier.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F054B-763F-4D21-ADAD-01DBBDE23C3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91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b="1" dirty="0"/>
              <a:t>Kanaler</a:t>
            </a:r>
          </a:p>
          <a:p>
            <a:pPr marL="0" indent="0">
              <a:buNone/>
            </a:pPr>
            <a:r>
              <a:rPr lang="sv-SE" sz="1200" dirty="0"/>
              <a:t>Sociala medier</a:t>
            </a:r>
          </a:p>
          <a:p>
            <a:pPr marL="0" indent="0">
              <a:buNone/>
            </a:pPr>
            <a:r>
              <a:rPr lang="sv-SE" sz="1200" dirty="0"/>
              <a:t>Vardagskontakter mellan människor</a:t>
            </a:r>
          </a:p>
          <a:p>
            <a:pPr marL="0" indent="0">
              <a:buNone/>
            </a:pPr>
            <a:r>
              <a:rPr lang="sv-SE" sz="1200" dirty="0"/>
              <a:t>E-post</a:t>
            </a:r>
          </a:p>
          <a:p>
            <a:pPr marL="0" indent="0">
              <a:buNone/>
            </a:pPr>
            <a:r>
              <a:rPr lang="sv-SE" sz="1200" dirty="0"/>
              <a:t>Intranätet</a:t>
            </a:r>
          </a:p>
          <a:p>
            <a:pPr marL="0" indent="0">
              <a:buNone/>
            </a:pPr>
            <a:r>
              <a:rPr lang="sv-SE" sz="1200" dirty="0"/>
              <a:t>Region Blekinges </a:t>
            </a:r>
            <a:r>
              <a:rPr lang="sv-SE" sz="1200" dirty="0" err="1"/>
              <a:t>instagramkonto</a:t>
            </a:r>
            <a:r>
              <a:rPr lang="sv-SE" sz="1200" dirty="0"/>
              <a:t> v 20 </a:t>
            </a:r>
          </a:p>
          <a:p>
            <a:pPr marL="0" indent="0">
              <a:buNone/>
            </a:pPr>
            <a:r>
              <a:rPr lang="sv-SE" sz="1200" b="1" dirty="0"/>
              <a:t>Region Blekinges medarbetare</a:t>
            </a:r>
          </a:p>
          <a:p>
            <a:pPr marL="0" indent="0">
              <a:buNone/>
            </a:pPr>
            <a:endParaRPr lang="sv-SE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dirty="0"/>
              <a:t>Kontakta människor som är förebild för andra och erbjuda dem att vara ambassadör för vaccination. Vi har tagit med en ambassadör Roland  </a:t>
            </a:r>
            <a:r>
              <a:rPr lang="sv-SE" sz="1200" b="0" dirty="0" err="1"/>
              <a:t>Harutyunyan</a:t>
            </a:r>
            <a:r>
              <a:rPr lang="sv-SE" sz="1200" b="0" dirty="0"/>
              <a:t>. Roland – varför….vad ska vi ställa för fråga </a:t>
            </a:r>
            <a:r>
              <a:rPr lang="sv-SE" sz="1200" b="0"/>
              <a:t>till Roland? </a:t>
            </a:r>
            <a:endParaRPr lang="sv-SE" sz="1200" b="0" dirty="0"/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/>
              <a:t>Material</a:t>
            </a:r>
          </a:p>
          <a:p>
            <a:r>
              <a:rPr lang="sv-SE" sz="1200" dirty="0"/>
              <a:t>Utskick till möjliga ambassadörer</a:t>
            </a:r>
          </a:p>
          <a:p>
            <a:r>
              <a:rPr lang="sv-SE" sz="1200" dirty="0"/>
              <a:t>Filmer i sociala medier</a:t>
            </a:r>
          </a:p>
          <a:p>
            <a:r>
              <a:rPr lang="sv-SE" sz="1200" dirty="0"/>
              <a:t>Webbsida för ambassadörer– med argument och länkar till information om vaccination</a:t>
            </a:r>
          </a:p>
          <a:p>
            <a:r>
              <a:rPr lang="sv-SE" sz="1200" dirty="0"/>
              <a:t>Facebookprofilmotiv</a:t>
            </a:r>
          </a:p>
          <a:p>
            <a:r>
              <a:rPr lang="sv-SE" sz="1200" dirty="0"/>
              <a:t>Bilder och inlägg från medarbetare </a:t>
            </a:r>
            <a:r>
              <a:rPr lang="sv-SE" sz="1200" dirty="0" err="1"/>
              <a:t>Instagram</a:t>
            </a:r>
            <a:r>
              <a:rPr lang="sv-SE" sz="1200" dirty="0"/>
              <a:t> v 20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F054B-763F-4D21-ADAD-01DBBDE23C3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07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2 - Första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40388"/>
            <a:ext cx="7315200" cy="50159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Rubrik på </a:t>
            </a:r>
            <a:r>
              <a:rPr lang="sv-SE" noProof="0" dirty="0"/>
              <a:t>presentationen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4" y="1181351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r>
              <a:rPr lang="en-US" dirty="0"/>
              <a:t>, Datum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4267200"/>
            <a:ext cx="1943100" cy="3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8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Två innehållskolum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988B-1084-4D43-B854-785DADC6AA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1550" y="1252678"/>
            <a:ext cx="3414182" cy="2858879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F4F6AE-E656-4606-A7ED-B8738C7C935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04425" y="1252678"/>
            <a:ext cx="3546390" cy="2858879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5" name="Title 17">
            <a:extLst>
              <a:ext uri="{FF2B5EF4-FFF2-40B4-BE49-F238E27FC236}">
                <a16:creationId xmlns:a16="http://schemas.microsoft.com/office/drawing/2014/main" id="{ACB0A2A9-7860-43A7-A983-DCC3FEC3C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2" y="742157"/>
            <a:ext cx="5972946" cy="510521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CAB0F34-A439-4391-805B-578CC2F9F9E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327839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87D079-CA06-42AC-A657-9F6CD546ED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51" y="1252678"/>
            <a:ext cx="3452966" cy="4979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 baseline="0">
                <a:latin typeface="Corbel" panose="020B05030202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Jämförelse</a:t>
            </a:r>
            <a:r>
              <a:rPr lang="en-US" dirty="0"/>
              <a:t> 1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C720DA5-7F30-4D06-841E-EAC9CFC08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1549" y="1750616"/>
            <a:ext cx="3452967" cy="2347971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8C9D70-9D73-4F66-B959-D47E03A644B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84876" y="1252678"/>
            <a:ext cx="3452968" cy="4979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 baseline="0">
                <a:latin typeface="Corbel" panose="020B05030202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Jämförelse</a:t>
            </a:r>
            <a:r>
              <a:rPr lang="en-US" dirty="0"/>
              <a:t> 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CC39147-D25E-418A-B116-113C1B3C7F2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84876" y="1750616"/>
            <a:ext cx="3452968" cy="2347971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10" name="Title 17">
            <a:extLst>
              <a:ext uri="{FF2B5EF4-FFF2-40B4-BE49-F238E27FC236}">
                <a16:creationId xmlns:a16="http://schemas.microsoft.com/office/drawing/2014/main" id="{4669E440-681D-4096-BEC4-732791E6D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1" y="742157"/>
            <a:ext cx="5972946" cy="510521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834628-F2D8-4A21-B0EB-A8D6D9722D6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40563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2EF0E0-1DA1-403B-A95C-01BD76426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1" y="870348"/>
            <a:ext cx="5972947" cy="510521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45FA675-0AA6-482C-89AA-E4E8C5B7D8A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171462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Tom 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1846C22-44CE-4870-8D6B-C7620DFD1F0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50502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Innehåll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9C3F536-D64B-4BFC-BEF4-CC79B31C2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0" y="742157"/>
            <a:ext cx="2607469" cy="672703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BD9082-4DAF-49BC-8F62-7BCCBC7E28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9194" y="742157"/>
            <a:ext cx="4393256" cy="3343461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D85BB55-8A0C-425A-A85F-B2238AEAFC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1550" y="1414860"/>
            <a:ext cx="2607468" cy="2670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latin typeface="Corbel" panose="020B05030202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err="1"/>
              <a:t>Underrubrik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9C8B79F-F032-42C4-B31B-257CCFC3E54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05203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7967D8-9AB6-4493-8198-D2E80F8DCBB1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195" y="742157"/>
            <a:ext cx="4393256" cy="33240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0" baseline="0">
                <a:latin typeface="Corbel" panose="020B05030202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B7C0BE-15F7-4668-80A5-AC02F8244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0" y="742157"/>
            <a:ext cx="2607469" cy="672703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234FBC2-B46A-45E2-B9F8-38286BA4B10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1550" y="1414860"/>
            <a:ext cx="2607469" cy="26513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 b="0" i="0">
                <a:latin typeface="Corbel" panose="020B05030202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Underrubrik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385068F-3ECE-4D88-948B-15ED065E801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8185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Horisontell rubrik och vertik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5F73D1-05DE-46F7-9E43-08A30F532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66" y="273845"/>
            <a:ext cx="6315847" cy="479191"/>
          </a:xfrm>
          <a:prstGeom prst="rect">
            <a:avLst/>
          </a:prstGeom>
        </p:spPr>
        <p:txBody>
          <a:bodyPr/>
          <a:lstStyle>
            <a:lvl1pPr algn="r">
              <a:defRPr sz="2400" b="1" i="0" baseline="0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623428C2-E86A-44FC-8AC9-39E11B0DBE0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92220" y="851836"/>
            <a:ext cx="7485301" cy="3780887"/>
          </a:xfrm>
          <a:prstGeom prst="rect">
            <a:avLst/>
          </a:prstGeom>
        </p:spPr>
        <p:txBody>
          <a:bodyPr vert="vert"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7142806-D316-46CF-93B5-E15276F32A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2628" y="4526948"/>
            <a:ext cx="792974" cy="15747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3A7F32A-8998-4710-9E3B-6DFF4FBEF47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 rot="5400000">
            <a:off x="-1143125" y="1451329"/>
            <a:ext cx="2783357" cy="1633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400908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Vertikal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E1BDBFF-15E9-470E-A7EB-4148D3963D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2628" y="4526948"/>
            <a:ext cx="792974" cy="15747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4405302-71D0-4965-8C9B-4F1B8814322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 rot="5400000">
            <a:off x="-1143125" y="1451329"/>
            <a:ext cx="2783357" cy="1633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  <p:sp>
        <p:nvSpPr>
          <p:cNvPr id="9" name="Vertical Title 1">
            <a:extLst>
              <a:ext uri="{FF2B5EF4-FFF2-40B4-BE49-F238E27FC236}">
                <a16:creationId xmlns:a16="http://schemas.microsoft.com/office/drawing/2014/main" id="{E2FB44C8-4919-419E-8A8B-AEB62F98E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2034" y="418699"/>
            <a:ext cx="726905" cy="4214024"/>
          </a:xfrm>
          <a:prstGeom prst="rect">
            <a:avLst/>
          </a:prstGeom>
        </p:spPr>
        <p:txBody>
          <a:bodyPr vert="eaVert"/>
          <a:lstStyle>
            <a:lvl1pPr>
              <a:defRPr sz="2400" b="1" i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CA5F55C2-EB4E-45B2-B637-12E61F6C4A4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180288" y="418699"/>
            <a:ext cx="6289067" cy="4214024"/>
          </a:xfrm>
          <a:prstGeom prst="rect">
            <a:avLst/>
          </a:prstGeom>
        </p:spPr>
        <p:txBody>
          <a:bodyPr vert="vert"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5A96A-FC56-4B7F-AD44-28845D2903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640388"/>
            <a:ext cx="7315200" cy="50159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Rubrik på </a:t>
            </a:r>
            <a:r>
              <a:rPr lang="sv-SE" noProof="0" dirty="0"/>
              <a:t>presentationen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6C8C534-9EC3-40D3-B393-A4CC2AB3D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4" y="1181351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r>
              <a:rPr lang="en-US" dirty="0"/>
              <a:t>, Datum</a:t>
            </a:r>
          </a:p>
        </p:txBody>
      </p:sp>
      <p:sp>
        <p:nvSpPr>
          <p:cNvPr id="5" name="Platshållare för bild 5">
            <a:extLst>
              <a:ext uri="{FF2B5EF4-FFF2-40B4-BE49-F238E27FC236}">
                <a16:creationId xmlns:a16="http://schemas.microsoft.com/office/drawing/2014/main" id="{9CFE1070-3FED-43DC-AB2A-8FC2B8DB74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sv-SE" dirty="0"/>
              <a:t>Klicka på Infoga… Bilder i verktygsfälten ovan för att lägga en bakgrundsbild</a:t>
            </a:r>
          </a:p>
        </p:txBody>
      </p:sp>
    </p:spTree>
    <p:extLst>
      <p:ext uri="{BB962C8B-B14F-4D97-AF65-F5344CB8AC3E}">
        <p14:creationId xmlns:p14="http://schemas.microsoft.com/office/powerpoint/2010/main" val="163512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2 - Första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4267200"/>
            <a:ext cx="1943100" cy="385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DC0281-36F2-4BBE-9127-50DE6FF3B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640388"/>
            <a:ext cx="7315200" cy="50159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Rubrik på </a:t>
            </a:r>
            <a:r>
              <a:rPr lang="sv-SE" noProof="0" dirty="0"/>
              <a:t>presentationen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33E797-B0AB-4DC4-A0AF-ACFA45890E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4" y="1181351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r>
              <a:rPr lang="en-US" dirty="0"/>
              <a:t>, Datum</a:t>
            </a:r>
          </a:p>
        </p:txBody>
      </p:sp>
    </p:spTree>
    <p:extLst>
      <p:ext uri="{BB962C8B-B14F-4D97-AF65-F5344CB8AC3E}">
        <p14:creationId xmlns:p14="http://schemas.microsoft.com/office/powerpoint/2010/main" val="889745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En kolumn text och en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740649"/>
            <a:ext cx="4206586" cy="510521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550" y="1251169"/>
            <a:ext cx="4206586" cy="269285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0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90538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763588" indent="-217488">
              <a:lnSpc>
                <a:spcPct val="110000"/>
              </a:lnSpc>
              <a:spcBef>
                <a:spcPts val="600"/>
              </a:spcBef>
              <a:tabLst/>
              <a:defRPr sz="1600" b="0" i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82663" indent="-177800">
              <a:lnSpc>
                <a:spcPct val="110000"/>
              </a:lnSpc>
              <a:spcBef>
                <a:spcPts val="600"/>
              </a:spcBef>
              <a:tabLst/>
              <a:defRPr sz="1600" b="0" i="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00150" indent="-176213">
              <a:lnSpc>
                <a:spcPct val="110000"/>
              </a:lnSpc>
              <a:spcBef>
                <a:spcPts val="600"/>
              </a:spcBef>
              <a:tabLst/>
              <a:defRPr sz="1600" b="0" i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lvl="1"/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3"/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364202" y="740649"/>
            <a:ext cx="2808248" cy="320337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sv-SE" dirty="0"/>
              <a:t>Klicka på ikonen för att lägga till en bild.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E0CFD9D-EB04-4799-B7FA-CDA5A1CE6EA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407045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740647"/>
            <a:ext cx="5972948" cy="516630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74838C-E168-47AE-B384-169197DEC0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1550" y="1251169"/>
            <a:ext cx="5972948" cy="2692857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BB7024-473A-4822-9E62-171AC10ADCB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985738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Himm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870350"/>
            <a:ext cx="6436414" cy="33371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261EDD-65D2-4EE4-888A-32301FDAC73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4293752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Kyrkh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870350"/>
            <a:ext cx="6436414" cy="33371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ADC977C-80CD-4D20-92B3-2771A6BADC1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4110837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Stensha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870350"/>
            <a:ext cx="6436414" cy="33371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002A2A0-A7C4-48EE-833C-07044EDDDF7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4110837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Hallab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870350"/>
            <a:ext cx="6436414" cy="33371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62ECC3-8A54-4FB1-B69D-6ED57A8E1E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4110837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Krokå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870350"/>
            <a:ext cx="6436414" cy="33371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B88A6D-CAA9-4075-B5D4-AE4B9A11368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4110837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D5648A-A1A7-457F-8D60-90B3F7A0A22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4699291"/>
            <a:ext cx="1018050" cy="20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7" r:id="rId2"/>
    <p:sldLayoutId id="2147483705" r:id="rId3"/>
    <p:sldLayoutId id="2147483702" r:id="rId4"/>
    <p:sldLayoutId id="2147483706" r:id="rId5"/>
    <p:sldLayoutId id="2147483713" r:id="rId6"/>
    <p:sldLayoutId id="2147483714" r:id="rId7"/>
    <p:sldLayoutId id="2147483715" r:id="rId8"/>
    <p:sldLayoutId id="2147483716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picframes/?selected_overlay_id=517725589383715&amp;__cft__%5b0%5d=AZWKy7HK-h2xKkSCj9WX4sDHg9frABWZnLIr34ym46_qtjDI9n0EoB6V1FJ4fR1RsR5PqyqsfIlnebo3pJ7h2kHQrqvW6UwzQOfCS2kGfDC_65rpzeyxGhGlg88cTvIup8QNAM964Zjm08FbJals49OR&amp;__tn__=-UK-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7043" y="485646"/>
            <a:ext cx="7941157" cy="501594"/>
          </a:xfrm>
        </p:spPr>
        <p:txBody>
          <a:bodyPr>
            <a:normAutofit fontScale="90000"/>
          </a:bodyPr>
          <a:lstStyle/>
          <a:p>
            <a:r>
              <a:rPr lang="sv-SE" sz="2800" dirty="0"/>
              <a:t>Så ska vi få Blekinges invånare att vilja vaccinera sig</a:t>
            </a:r>
          </a:p>
        </p:txBody>
      </p:sp>
      <p:pic>
        <p:nvPicPr>
          <p:cNvPr id="8" name="Bildobjekt 7" descr="En bild som visar text, mark, utomhus, byggnad&#10;&#10;Automatiskt genererad beskrivning">
            <a:extLst>
              <a:ext uri="{FF2B5EF4-FFF2-40B4-BE49-F238E27FC236}">
                <a16:creationId xmlns:a16="http://schemas.microsoft.com/office/drawing/2014/main" id="{391A5948-CB8D-4712-9C92-9FE27B577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11" t="22090" r="-2522" b="30026"/>
          <a:stretch/>
        </p:blipFill>
        <p:spPr>
          <a:xfrm rot="169916">
            <a:off x="3807238" y="1074617"/>
            <a:ext cx="2325513" cy="313583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FA2D4F1-CA51-4E49-8B98-FC3E6F74B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0" r="37842" b="26648"/>
          <a:stretch/>
        </p:blipFill>
        <p:spPr>
          <a:xfrm rot="21097945">
            <a:off x="897303" y="1160574"/>
            <a:ext cx="2179000" cy="32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274853-13F4-492E-A515-2215C23C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740647"/>
            <a:ext cx="7337767" cy="516630"/>
          </a:xfrm>
        </p:spPr>
        <p:txBody>
          <a:bodyPr/>
          <a:lstStyle/>
          <a:p>
            <a:r>
              <a:rPr lang="sv-SE" dirty="0"/>
              <a:t>Syftet är att invånarna i Blekinge ska: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7FE8C9-9A4A-42FE-8050-527FCD97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51169"/>
            <a:ext cx="7623810" cy="2692857"/>
          </a:xfrm>
        </p:spPr>
        <p:txBody>
          <a:bodyPr/>
          <a:lstStyle/>
          <a:p>
            <a:r>
              <a:rPr lang="sv-SE" sz="1800" dirty="0"/>
              <a:t>Veta att det nu finns vaccin mot covid-19, att vaccination är det mest effektiva sättet att förebygga svår sjukdom samt att de vacciner som används har genomgått testning och är godkända enligt rådande regelverk. </a:t>
            </a:r>
          </a:p>
          <a:p>
            <a:r>
              <a:rPr lang="sv-SE" sz="1800" dirty="0"/>
              <a:t>Veta vad de själva ska göra och hur de ska få svar på sina frågor före, under och efter vaccinering. </a:t>
            </a:r>
          </a:p>
          <a:p>
            <a:r>
              <a:rPr lang="sv-SE" sz="1800" dirty="0"/>
              <a:t>Känna förtroende för vaccinationsinsatsen och tycka att det är bra att den är igång.</a:t>
            </a:r>
          </a:p>
          <a:p>
            <a:r>
              <a:rPr lang="sv-SE" sz="1800" dirty="0"/>
              <a:t>Känna att de har tillräckligt med underlag för sitt beslut. </a:t>
            </a:r>
          </a:p>
          <a:p>
            <a:r>
              <a:rPr lang="sv-SE" sz="1800" b="1" dirty="0">
                <a:solidFill>
                  <a:srgbClr val="D7007F"/>
                </a:solidFill>
              </a:rPr>
              <a:t>Välja att vaccinera sig om de rekommenderas vaccination. </a:t>
            </a:r>
            <a:r>
              <a:rPr lang="sv-SE" dirty="0"/>
              <a:t>​</a:t>
            </a:r>
          </a:p>
          <a:p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F795BB13-4568-4453-9B16-CC93D5C2C10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80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finns på 1177.se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71550" y="593622"/>
            <a:ext cx="4206586" cy="510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endParaRPr lang="sv-SE"/>
          </a:p>
        </p:txBody>
      </p:sp>
      <p:sp>
        <p:nvSpPr>
          <p:cNvPr id="7" name="Platshållare för bild 3"/>
          <p:cNvSpPr txBox="1">
            <a:spLocks/>
          </p:cNvSpPr>
          <p:nvPr/>
        </p:nvSpPr>
        <p:spPr>
          <a:xfrm>
            <a:off x="5364202" y="593623"/>
            <a:ext cx="2907698" cy="3203378"/>
          </a:xfrm>
          <a:prstGeom prst="rect">
            <a:avLst/>
          </a:prstGeom>
        </p:spPr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9664A8F3-4C39-4D87-96E5-62FD9F598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219" y="1124615"/>
            <a:ext cx="4206586" cy="1179316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Syfte – Få allmänheten att förstå att de behöver hålla sig informerade och veta att information om vaccination finns på 1177.se</a:t>
            </a:r>
            <a:endParaRPr lang="sv-SE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9196945F-EF31-4654-9E13-474DB10B3340}"/>
              </a:ext>
            </a:extLst>
          </p:cNvPr>
          <p:cNvSpPr txBox="1">
            <a:spLocks/>
          </p:cNvSpPr>
          <p:nvPr/>
        </p:nvSpPr>
        <p:spPr>
          <a:xfrm>
            <a:off x="739538" y="658431"/>
            <a:ext cx="5972948" cy="516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br>
              <a:rPr lang="sv-SE"/>
            </a:br>
            <a:endParaRPr lang="sv-SE" dirty="0"/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13464742-853D-429E-9A46-DE8765616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2" t="8303" r="12144" b="12194"/>
          <a:stretch/>
        </p:blipFill>
        <p:spPr>
          <a:xfrm>
            <a:off x="4139432" y="2297787"/>
            <a:ext cx="1795194" cy="10439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F5AC41F0-0E09-4850-995A-C5DF9F500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4" r="1584"/>
          <a:stretch/>
        </p:blipFill>
        <p:spPr>
          <a:xfrm>
            <a:off x="2268241" y="2303931"/>
            <a:ext cx="1773793" cy="10234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D6F8FEB-3426-4AFF-961F-9A4D7A8BCA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2382"/>
          <a:stretch/>
        </p:blipFill>
        <p:spPr>
          <a:xfrm>
            <a:off x="361571" y="2303930"/>
            <a:ext cx="1809273" cy="10439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1CAA49D-2833-4FAF-93DE-F287381B74D3}"/>
              </a:ext>
            </a:extLst>
          </p:cNvPr>
          <p:cNvSpPr txBox="1"/>
          <p:nvPr/>
        </p:nvSpPr>
        <p:spPr>
          <a:xfrm>
            <a:off x="4178348" y="3405527"/>
            <a:ext cx="2647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Buss-tv och butiks-tv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D95A809-407A-40AB-951E-3B305AE78177}"/>
              </a:ext>
            </a:extLst>
          </p:cNvPr>
          <p:cNvSpPr txBox="1"/>
          <p:nvPr/>
        </p:nvSpPr>
        <p:spPr>
          <a:xfrm>
            <a:off x="6017994" y="3399679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err="1"/>
              <a:t>Rolluper</a:t>
            </a:r>
            <a:r>
              <a:rPr lang="sv-SE" sz="900" dirty="0"/>
              <a:t> i dagligvarubutiker, </a:t>
            </a:r>
            <a:r>
              <a:rPr lang="sv-SE" sz="900" dirty="0" err="1"/>
              <a:t>vårdcentraler,och</a:t>
            </a:r>
            <a:r>
              <a:rPr lang="sv-SE" sz="900" dirty="0"/>
              <a:t> Region Blekinges lokaler.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C7D4182C-1D80-4254-B811-553A4A383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51825" y="374202"/>
            <a:ext cx="3185463" cy="238909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74EEA38-9AAA-41B6-B00A-F6F75922F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003" y="350400"/>
            <a:ext cx="1258966" cy="298788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D679F1BD-5C95-46C8-B13A-35A67A3DCA3D}"/>
              </a:ext>
            </a:extLst>
          </p:cNvPr>
          <p:cNvSpPr txBox="1"/>
          <p:nvPr/>
        </p:nvSpPr>
        <p:spPr>
          <a:xfrm>
            <a:off x="7371706" y="3200858"/>
            <a:ext cx="2647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Väderskydd bussar</a:t>
            </a:r>
          </a:p>
        </p:txBody>
      </p:sp>
    </p:spTree>
    <p:extLst>
      <p:ext uri="{BB962C8B-B14F-4D97-AF65-F5344CB8AC3E}">
        <p14:creationId xmlns:p14="http://schemas.microsoft.com/office/powerpoint/2010/main" val="224692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831" y="740647"/>
            <a:ext cx="5972948" cy="516630"/>
          </a:xfrm>
        </p:spPr>
        <p:txBody>
          <a:bodyPr/>
          <a:lstStyle/>
          <a:p>
            <a:r>
              <a:rPr lang="sv-SE" dirty="0"/>
              <a:t>Jag längtar… vaccination är vägen framåt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71550" y="593622"/>
            <a:ext cx="4206586" cy="510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endParaRPr lang="sv-SE"/>
          </a:p>
        </p:txBody>
      </p:sp>
      <p:sp>
        <p:nvSpPr>
          <p:cNvPr id="7" name="Platshållare för bild 3"/>
          <p:cNvSpPr txBox="1">
            <a:spLocks/>
          </p:cNvSpPr>
          <p:nvPr/>
        </p:nvSpPr>
        <p:spPr>
          <a:xfrm>
            <a:off x="5364202" y="593623"/>
            <a:ext cx="2907698" cy="3203378"/>
          </a:xfrm>
          <a:prstGeom prst="rect">
            <a:avLst/>
          </a:prstGeom>
        </p:spPr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D596D5B-CB5C-4F38-B82E-F0B333035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65677"/>
            <a:ext cx="1320222" cy="19590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0FEF5FB-229F-4852-B165-CCB485E4F7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880" y="1965677"/>
            <a:ext cx="1318722" cy="19590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Bild 1">
            <a:extLst>
              <a:ext uri="{FF2B5EF4-FFF2-40B4-BE49-F238E27FC236}">
                <a16:creationId xmlns:a16="http://schemas.microsoft.com/office/drawing/2014/main" id="{303B222F-4B84-4345-8212-88A906AA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60" y="1960746"/>
            <a:ext cx="1318722" cy="195796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6EB82A4-6DEB-49CF-A64F-DE8BC3904E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120" y="1976269"/>
            <a:ext cx="1309959" cy="19484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BF272A2-4757-4464-9066-CD0C6DE012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6" y="1965677"/>
            <a:ext cx="1327399" cy="19590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Bildobjekt 2">
            <a:extLst>
              <a:ext uri="{FF2B5EF4-FFF2-40B4-BE49-F238E27FC236}">
                <a16:creationId xmlns:a16="http://schemas.microsoft.com/office/drawing/2014/main" id="{ACA82053-02BD-487D-8E2E-2018A2118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805" r="2113"/>
          <a:stretch/>
        </p:blipFill>
        <p:spPr bwMode="auto">
          <a:xfrm>
            <a:off x="5982392" y="1968897"/>
            <a:ext cx="1323419" cy="196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09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9538" y="351354"/>
            <a:ext cx="5972948" cy="516630"/>
          </a:xfrm>
        </p:spPr>
        <p:txBody>
          <a:bodyPr/>
          <a:lstStyle/>
          <a:p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363B6E-B64C-4706-96F7-290153A7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00" y="1046453"/>
            <a:ext cx="7648667" cy="1369201"/>
          </a:xfrm>
        </p:spPr>
        <p:txBody>
          <a:bodyPr anchor="t"/>
          <a:lstStyle/>
          <a:p>
            <a:pPr marL="0" indent="0">
              <a:buNone/>
            </a:pPr>
            <a:r>
              <a:rPr lang="sv-SE" sz="1400" dirty="0"/>
              <a:t>Folkhälsomyndighetens analyser visar att vaccinationstäckningen är lägre bland vissa grupper av utrikesfödda.</a:t>
            </a:r>
          </a:p>
          <a:p>
            <a:pPr>
              <a:buFontTx/>
              <a:buChar char="-"/>
            </a:pPr>
            <a:r>
              <a:rPr lang="sv-SE" sz="1400" dirty="0"/>
              <a:t>Har hänvisning på olika språk med hänvisning till översatt information på 1177.se engelska, arabiska och persiska. </a:t>
            </a:r>
          </a:p>
          <a:p>
            <a:pPr>
              <a:buFontTx/>
              <a:buChar char="-"/>
            </a:pPr>
            <a:r>
              <a:rPr lang="sv-SE" sz="1400" dirty="0"/>
              <a:t>Tar hjälp av Blekinge Integrations- och utbildningscenters samhällskommunikatörer för att sprida information.</a:t>
            </a:r>
          </a:p>
          <a:p>
            <a:pPr>
              <a:buFontTx/>
              <a:buChar char="-"/>
            </a:pPr>
            <a:r>
              <a:rPr lang="sv-SE" sz="1400" dirty="0"/>
              <a:t>Kommunicerar via bostadsbolag och föreningar.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71550" y="593622"/>
            <a:ext cx="7300350" cy="510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Extra fokus målgruppen utrikesfödda</a:t>
            </a:r>
          </a:p>
        </p:txBody>
      </p:sp>
    </p:spTree>
    <p:extLst>
      <p:ext uri="{BB962C8B-B14F-4D97-AF65-F5344CB8AC3E}">
        <p14:creationId xmlns:p14="http://schemas.microsoft.com/office/powerpoint/2010/main" val="235357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9538" y="351354"/>
            <a:ext cx="5972948" cy="516630"/>
          </a:xfrm>
        </p:spPr>
        <p:txBody>
          <a:bodyPr/>
          <a:lstStyle/>
          <a:p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363B6E-B64C-4706-96F7-290153A7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00" y="1007913"/>
            <a:ext cx="4746439" cy="3430013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Vaccination är det effektivaste sättet att undvika att bli allvarligt sjuk i covid-19. Ju fler som vaccinerar sig när det är deras tur, ju snabbare kan vi få bukt med den här pandemin. Berätta för andra att du ska vaccinera dig!</a:t>
            </a:r>
          </a:p>
          <a:p>
            <a:r>
              <a:rPr lang="sv-SE" sz="1800" dirty="0"/>
              <a:t>Använd gärna vårt hjärta på din profilbild på Facebook om du vill hjälpa till att sprida vikten av vaccination: </a:t>
            </a:r>
            <a:r>
              <a:rPr lang="sv-SE" sz="1800" b="1" dirty="0">
                <a:hlinkClick r:id="rId3"/>
              </a:rPr>
              <a:t>www.facebook.com/profilepicframes/?selected_overlay_id=517725589383715</a:t>
            </a:r>
            <a:endParaRPr lang="sv-SE" sz="1800" dirty="0"/>
          </a:p>
          <a:p>
            <a:pPr marL="0" indent="0">
              <a:buNone/>
            </a:pPr>
            <a:r>
              <a:rPr lang="sv-SE" sz="2400" dirty="0"/>
              <a:t>#JagSkaVaccineraMigBlekinge </a:t>
            </a:r>
            <a:br>
              <a:rPr lang="sv-SE" sz="1400" b="1" dirty="0"/>
            </a:br>
            <a:endParaRPr lang="sv-SE" sz="1400" b="1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872100" y="414513"/>
            <a:ext cx="7940438" cy="510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Ambassadörer </a:t>
            </a:r>
          </a:p>
        </p:txBody>
      </p:sp>
      <p:sp>
        <p:nvSpPr>
          <p:cNvPr id="7" name="Platshållare för bild 3"/>
          <p:cNvSpPr txBox="1">
            <a:spLocks/>
          </p:cNvSpPr>
          <p:nvPr/>
        </p:nvSpPr>
        <p:spPr>
          <a:xfrm>
            <a:off x="5364202" y="593623"/>
            <a:ext cx="2907698" cy="3203378"/>
          </a:xfrm>
          <a:prstGeom prst="rect">
            <a:avLst/>
          </a:prstGeom>
        </p:spPr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8426375-BF04-4FDA-810F-9D9BB6CD34C7}"/>
              </a:ext>
            </a:extLst>
          </p:cNvPr>
          <p:cNvSpPr txBox="1">
            <a:spLocks/>
          </p:cNvSpPr>
          <p:nvPr/>
        </p:nvSpPr>
        <p:spPr>
          <a:xfrm>
            <a:off x="4968714" y="1048725"/>
            <a:ext cx="2777895" cy="2692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0" kern="1200" baseline="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4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599DEA5-73AB-4C14-BA3D-DE31A1154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630" y="-1646716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28198"/>
      </p:ext>
    </p:extLst>
  </p:cSld>
  <p:clrMapOvr>
    <a:masterClrMapping/>
  </p:clrMapOvr>
</p:sld>
</file>

<file path=ppt/theme/theme1.xml><?xml version="1.0" encoding="utf-8"?>
<a:theme xmlns:a="http://schemas.openxmlformats.org/drawingml/2006/main" name="16_9_Presentation">
  <a:themeElements>
    <a:clrScheme name="Region Blekinge">
      <a:dk1>
        <a:sysClr val="windowText" lastClr="000000"/>
      </a:dk1>
      <a:lt1>
        <a:sysClr val="window" lastClr="FFFFFF"/>
      </a:lt1>
      <a:dk2>
        <a:srgbClr val="003D7C"/>
      </a:dk2>
      <a:lt2>
        <a:srgbClr val="FFFFFF"/>
      </a:lt2>
      <a:accent1>
        <a:srgbClr val="00A6E2"/>
      </a:accent1>
      <a:accent2>
        <a:srgbClr val="003D7C"/>
      </a:accent2>
      <a:accent3>
        <a:srgbClr val="98C21D"/>
      </a:accent3>
      <a:accent4>
        <a:srgbClr val="2D934F"/>
      </a:accent4>
      <a:accent5>
        <a:srgbClr val="D7007F"/>
      </a:accent5>
      <a:accent6>
        <a:srgbClr val="F18700"/>
      </a:accent6>
      <a:hlink>
        <a:srgbClr val="6E368C"/>
      </a:hlink>
      <a:folHlink>
        <a:srgbClr val="E3183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3A6B94AB-9AC6-493E-B36B-B750673A9344}" vid="{6AD9B554-5742-433C-BC9E-516D400D925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58E9B8EC915F4AB19302EE784972EF" ma:contentTypeVersion="1" ma:contentTypeDescription="Skapa ett nytt dokument." ma:contentTypeScope="" ma:versionID="dae6766470f04671ca9b57d0194e0d12">
  <xsd:schema xmlns:xsd="http://www.w3.org/2001/XMLSchema" xmlns:xs="http://www.w3.org/2001/XMLSchema" xmlns:p="http://schemas.microsoft.com/office/2006/metadata/properties" xmlns:ns2="f44abef0-e3ed-454e-b925-e4a9797124e7" targetNamespace="http://schemas.microsoft.com/office/2006/metadata/properties" ma:root="true" ma:fieldsID="27b211d26a84b35338b717bdfbf557e7" ns2:_="">
    <xsd:import namespace="f44abef0-e3ed-454e-b925-e4a9797124e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abef0-e3ed-454e-b925-e4a9797124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D9CBDF-7440-497F-8CC9-372CCE3A94E1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44abef0-e3ed-454e-b925-e4a9797124e7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41829D-6048-428F-A890-B3B0551CA2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E3258-847F-4FDE-A2B6-8277BF826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4abef0-e3ed-454e-b925-e4a9797124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7388</TotalTime>
  <Words>691</Words>
  <Application>Microsoft Office PowerPoint</Application>
  <PresentationFormat>Bildspel på skärmen (16:9)</PresentationFormat>
  <Paragraphs>97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16_9_Presentation</vt:lpstr>
      <vt:lpstr>Så ska vi få Blekinges invånare att vilja vaccinera sig</vt:lpstr>
      <vt:lpstr>Syftet är att invånarna i Blekinge ska:</vt:lpstr>
      <vt:lpstr>Information finns på 1177.se   </vt:lpstr>
      <vt:lpstr>Jag längtar… vaccination är vägen framåt    </vt:lpstr>
      <vt:lpstr> </vt:lpstr>
      <vt:lpstr> </vt:lpstr>
    </vt:vector>
  </TitlesOfParts>
  <Company>Landstinget Blekinge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på presentation</dc:title>
  <dc:creator>Faraasen, Malin</dc:creator>
  <cp:lastModifiedBy>Faraasen, Malin</cp:lastModifiedBy>
  <cp:revision>92</cp:revision>
  <dcterms:created xsi:type="dcterms:W3CDTF">2021-01-21T11:12:41Z</dcterms:created>
  <dcterms:modified xsi:type="dcterms:W3CDTF">2021-05-06T10:02:18Z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åk">
    <vt:lpwstr>Svenska (Sverige)</vt:lpwstr>
  </property>
  <property fmtid="{D5CDD505-2E9C-101B-9397-08002B2CF9AE}" pid="3" name="MSIP_Label_fbac6341-7359-42b1-877b-46cac6ea067b_Enabled">
    <vt:lpwstr>True</vt:lpwstr>
  </property>
  <property fmtid="{D5CDD505-2E9C-101B-9397-08002B2CF9AE}" pid="4" name="MSIP_Label_fbac6341-7359-42b1-877b-46cac6ea067b_SiteId">
    <vt:lpwstr>b864d79d-1d58-48a3-b396-10684dbf5445</vt:lpwstr>
  </property>
  <property fmtid="{D5CDD505-2E9C-101B-9397-08002B2CF9AE}" pid="5" name="MSIP_Label_fbac6341-7359-42b1-877b-46cac6ea067b_Owner">
    <vt:lpwstr>malin.faraasen@regionblekinge.se</vt:lpwstr>
  </property>
  <property fmtid="{D5CDD505-2E9C-101B-9397-08002B2CF9AE}" pid="6" name="MSIP_Label_fbac6341-7359-42b1-877b-46cac6ea067b_SetDate">
    <vt:lpwstr>2021-01-21T11:12:50.9743593Z</vt:lpwstr>
  </property>
  <property fmtid="{D5CDD505-2E9C-101B-9397-08002B2CF9AE}" pid="7" name="MSIP_Label_fbac6341-7359-42b1-877b-46cac6ea067b_Name">
    <vt:lpwstr>Intern</vt:lpwstr>
  </property>
  <property fmtid="{D5CDD505-2E9C-101B-9397-08002B2CF9AE}" pid="8" name="MSIP_Label_fbac6341-7359-42b1-877b-46cac6ea067b_Application">
    <vt:lpwstr>Microsoft Azure Information Protection</vt:lpwstr>
  </property>
  <property fmtid="{D5CDD505-2E9C-101B-9397-08002B2CF9AE}" pid="9" name="MSIP_Label_fbac6341-7359-42b1-877b-46cac6ea067b_ActionId">
    <vt:lpwstr>bee29281-cff5-4e0a-99a1-ea9e26ae0c52</vt:lpwstr>
  </property>
  <property fmtid="{D5CDD505-2E9C-101B-9397-08002B2CF9AE}" pid="10" name="MSIP_Label_fbac6341-7359-42b1-877b-46cac6ea067b_Extended_MSFT_Method">
    <vt:lpwstr>Automatic</vt:lpwstr>
  </property>
  <property fmtid="{D5CDD505-2E9C-101B-9397-08002B2CF9AE}" pid="11" name="Sensitivity">
    <vt:lpwstr>Intern</vt:lpwstr>
  </property>
  <property fmtid="{D5CDD505-2E9C-101B-9397-08002B2CF9AE}" pid="12" name="ContentTypeId">
    <vt:lpwstr>0x0101000A58E9B8EC915F4AB19302EE784972EF</vt:lpwstr>
  </property>
</Properties>
</file>